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22"/>
  </p:notesMasterIdLst>
  <p:sldIdLst>
    <p:sldId id="256" r:id="rId2"/>
    <p:sldId id="258" r:id="rId3"/>
    <p:sldId id="276" r:id="rId4"/>
    <p:sldId id="257" r:id="rId5"/>
    <p:sldId id="272" r:id="rId6"/>
    <p:sldId id="265" r:id="rId7"/>
    <p:sldId id="266" r:id="rId8"/>
    <p:sldId id="267" r:id="rId9"/>
    <p:sldId id="261" r:id="rId10"/>
    <p:sldId id="270" r:id="rId11"/>
    <p:sldId id="268" r:id="rId12"/>
    <p:sldId id="262" r:id="rId13"/>
    <p:sldId id="271" r:id="rId14"/>
    <p:sldId id="274" r:id="rId15"/>
    <p:sldId id="275" r:id="rId16"/>
    <p:sldId id="263" r:id="rId17"/>
    <p:sldId id="273" r:id="rId18"/>
    <p:sldId id="277" r:id="rId19"/>
    <p:sldId id="278" r:id="rId20"/>
    <p:sldId id="26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5E5A5-F4AC-4B9A-8CB8-6C79A879A392}" type="datetimeFigureOut">
              <a:rPr lang="zh-TW" altLang="en-US" smtClean="0"/>
              <a:t>2016/12/2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EEFF0-8DC2-4072-BFF4-B3BAE6F6C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1437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EEFF0-8DC2-4072-BFF4-B3BAE6F6CF8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8309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EEFF0-8DC2-4072-BFF4-B3BAE6F6CF88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9050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EEFF0-8DC2-4072-BFF4-B3BAE6F6CF88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125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B58C-37F0-43BB-A872-51772C960FBB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93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48A1-D75C-49E8-A3ED-B6AFE4722658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023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7A8-0163-42DE-AE75-1AAAE92873D5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5412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DE24-E9E2-4035-9024-42D24F8DC34D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8610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2EBA-79A9-4BE6-98DE-F1B504F958A7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8409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1281E-7D91-4287-8F7A-C56A5CC2441F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524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EE848-2605-494F-891B-0610036D8125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475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C2D2A-EB31-45A8-8F57-D4EBBB0C4F91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99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C64E-E952-43B8-B577-A9040AEB4C56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122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33ED-5A9C-4645-A3C1-0EF6E74B0890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197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4A01-DB97-4893-8C8B-F46D9E0A4191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539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C8199-2A9B-40A9-9C71-001BC0EFAE83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041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5816-8FF8-41B7-A561-26DC3ABFE888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353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323AD-D510-4691-B557-1043854D60C8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994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BEBCF-EC67-4779-B064-631897A0FAC4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054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BEB2-81EA-41E9-AB91-A65C3FD6E307}" type="datetime1">
              <a:rPr lang="en-US" altLang="zh-TW" smtClean="0"/>
              <a:t>12/2/2016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50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E6D7B-C285-4C9F-9581-B324344A753D}" type="datetime1">
              <a:rPr lang="en-US" altLang="zh-TW" smtClean="0"/>
              <a:t>12/2/2016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3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GdLIJF-qdU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6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CZBnUt6rZ0" TargetMode="External"/><Relationship Id="rId2" Type="http://schemas.openxmlformats.org/officeDocument/2006/relationships/hyperlink" Target="https://www.youtube.com/watch?v=jgN7enVx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4800" dirty="0"/>
              <a:t>1051</a:t>
            </a:r>
            <a:r>
              <a:rPr lang="zh-TW" altLang="en-US" sz="4800" dirty="0"/>
              <a:t>詮釋閱讀與想像創生</a:t>
            </a:r>
            <a:br>
              <a:rPr lang="en-US" altLang="zh-TW" sz="4800" dirty="0"/>
            </a:br>
            <a:r>
              <a:rPr lang="en-US" altLang="zh-TW" dirty="0"/>
              <a:t>《</a:t>
            </a:r>
            <a:r>
              <a:rPr lang="zh-TW" altLang="en-US" dirty="0"/>
              <a:t>一九八四</a:t>
            </a:r>
            <a:r>
              <a:rPr lang="en-US" altLang="zh-TW" dirty="0"/>
              <a:t>》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400" b="1" dirty="0"/>
              <a:t>通識教育中心閔宇經</a:t>
            </a:r>
            <a:endParaRPr lang="en-US" altLang="zh-TW" sz="2400" b="1" dirty="0"/>
          </a:p>
          <a:p>
            <a:r>
              <a:rPr lang="en-US" altLang="zh-TW" sz="2400" b="1" dirty="0"/>
              <a:t>minber@uch.edu.tw</a:t>
            </a:r>
            <a:endParaRPr lang="zh-TW" altLang="en-US" sz="2400" b="1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9507" y="3227685"/>
            <a:ext cx="1371462" cy="1920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797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2160589"/>
            <a:ext cx="6354531" cy="3880773"/>
          </a:xfrm>
        </p:spPr>
        <p:txBody>
          <a:bodyPr>
            <a:normAutofit/>
          </a:bodyPr>
          <a:lstStyle/>
          <a:p>
            <a:r>
              <a:rPr lang="zh-TW" altLang="zh-TW" sz="2400" dirty="0"/>
              <a:t>大洋國的社會階級系統有三層：</a:t>
            </a:r>
          </a:p>
          <a:p>
            <a:r>
              <a:rPr lang="zh-TW" altLang="zh-TW" sz="2400" dirty="0"/>
              <a:t>（I）上等階級的核心黨員（Inner Party），少數的統領精英，佔全國人口的2%左右。</a:t>
            </a:r>
          </a:p>
          <a:p>
            <a:r>
              <a:rPr lang="zh-TW" altLang="zh-TW" sz="2400" dirty="0"/>
              <a:t>（II）中等階級的外圍黨員（Outer Party），佔全國人口的13%左右。</a:t>
            </a:r>
          </a:p>
          <a:p>
            <a:r>
              <a:rPr lang="zh-TW" altLang="zh-TW" sz="2400" dirty="0"/>
              <a:t>（III）下等階級的無產階級（Proles）：佔全國人口的85%左右，代表沒受過教育的工人階級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9559" y="2160589"/>
            <a:ext cx="4096956" cy="3506995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5184503" y="5976217"/>
            <a:ext cx="62720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solidFill>
                  <a:srgbClr val="FF0000"/>
                </a:solidFill>
              </a:rPr>
              <a:t>圖片來源</a:t>
            </a:r>
            <a:r>
              <a:rPr lang="en-US" altLang="zh-TW" sz="1200" dirty="0">
                <a:solidFill>
                  <a:srgbClr val="FF0000"/>
                </a:solidFill>
              </a:rPr>
              <a:t>https://zh.wikipedia.org/zh-tw/%E4%B8%80%E4%B9%9D%E5%85%AB%E5%9B%9B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216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/>
              <a:t>Why is 1984</a:t>
            </a:r>
            <a:r>
              <a:rPr lang="zh-TW" altLang="en-US" sz="2400" dirty="0"/>
              <a:t>？不復記憶？時間已經沒有意義？</a:t>
            </a:r>
            <a:endParaRPr lang="en-US" altLang="zh-TW" sz="2400" dirty="0"/>
          </a:p>
          <a:p>
            <a:r>
              <a:rPr lang="zh-TW" altLang="en-US" sz="2400" dirty="0"/>
              <a:t>在日記上不由自主地寫下</a:t>
            </a:r>
            <a:r>
              <a:rPr lang="en-US" altLang="zh-TW" sz="2400" dirty="0"/>
              <a:t>1984</a:t>
            </a:r>
          </a:p>
          <a:p>
            <a:r>
              <a:rPr lang="en-US" altLang="zh-TW" sz="2400" dirty="0"/>
              <a:t>“</a:t>
            </a:r>
            <a:r>
              <a:rPr lang="zh-TW" altLang="en-US" sz="2400" dirty="0"/>
              <a:t>寫日記</a:t>
            </a:r>
            <a:r>
              <a:rPr lang="en-US" altLang="zh-TW" sz="2400" dirty="0"/>
              <a:t>”</a:t>
            </a:r>
            <a:r>
              <a:rPr lang="zh-TW" altLang="en-US" sz="2400" dirty="0"/>
              <a:t>成為集體控制下的情緒的唯一抒發管道，只有寫日記時才能感覺到</a:t>
            </a:r>
            <a:r>
              <a:rPr lang="en-US" altLang="zh-TW" sz="2400" dirty="0"/>
              <a:t>”</a:t>
            </a:r>
            <a:r>
              <a:rPr lang="zh-TW" altLang="en-US" sz="2400" dirty="0"/>
              <a:t>自我</a:t>
            </a:r>
            <a:r>
              <a:rPr lang="en-US" altLang="zh-TW" sz="2400" dirty="0"/>
              <a:t>”(</a:t>
            </a:r>
            <a:r>
              <a:rPr lang="zh-TW" altLang="en-US" sz="2400" dirty="0"/>
              <a:t>人性</a:t>
            </a:r>
            <a:r>
              <a:rPr lang="en-US" altLang="zh-TW" sz="2400" dirty="0"/>
              <a:t>/</a:t>
            </a:r>
            <a:r>
              <a:rPr lang="zh-TW" altLang="en-US" sz="2400" dirty="0"/>
              <a:t>個人性</a:t>
            </a:r>
            <a:r>
              <a:rPr lang="en-US" altLang="zh-TW" sz="2400" dirty="0"/>
              <a:t>)</a:t>
            </a:r>
            <a:r>
              <a:rPr lang="zh-TW" altLang="en-US" sz="2400" dirty="0"/>
              <a:t>的存在</a:t>
            </a:r>
            <a:endParaRPr lang="en-US" altLang="zh-TW" sz="2400" dirty="0"/>
          </a:p>
          <a:p>
            <a:r>
              <a:rPr lang="en-US" altLang="zh-TW" sz="2400" dirty="0"/>
              <a:t>“</a:t>
            </a:r>
            <a:r>
              <a:rPr lang="zh-TW" altLang="en-US" sz="2400" dirty="0"/>
              <a:t>寫日記</a:t>
            </a:r>
            <a:r>
              <a:rPr lang="en-US" altLang="zh-TW" sz="2400" dirty="0"/>
              <a:t>”</a:t>
            </a:r>
            <a:r>
              <a:rPr lang="zh-TW" altLang="en-US" sz="2400" dirty="0"/>
              <a:t>是保有被竄改的真實的唯一方式</a:t>
            </a:r>
            <a:endParaRPr lang="en-US" altLang="zh-TW" sz="2400" dirty="0"/>
          </a:p>
          <a:p>
            <a:r>
              <a:rPr lang="en-US" altLang="zh-TW" sz="2400" dirty="0"/>
              <a:t>《1984》</a:t>
            </a:r>
            <a:r>
              <a:rPr lang="zh-TW" altLang="en-US" sz="2400" dirty="0"/>
              <a:t>承襲</a:t>
            </a:r>
            <a:r>
              <a:rPr lang="en-US" altLang="zh-TW" sz="2400" dirty="0"/>
              <a:t>《</a:t>
            </a:r>
            <a:r>
              <a:rPr lang="zh-TW" altLang="en-US" sz="2400" dirty="0"/>
              <a:t>我們</a:t>
            </a:r>
            <a:r>
              <a:rPr lang="en-US" altLang="zh-TW" sz="2400" dirty="0"/>
              <a:t>》</a:t>
            </a:r>
            <a:r>
              <a:rPr lang="zh-TW" altLang="en-US" sz="2400" dirty="0"/>
              <a:t>的重要特色：</a:t>
            </a:r>
            <a:r>
              <a:rPr lang="zh-TW" altLang="en-US" sz="2400" b="1" dirty="0">
                <a:solidFill>
                  <a:srgbClr val="FF0000"/>
                </a:solidFill>
              </a:rPr>
              <a:t>日記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62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400" dirty="0">
                <a:solidFill>
                  <a:srgbClr val="FF0000"/>
                </a:solidFill>
              </a:rPr>
              <a:t>戰爭即和平；自由即奴役；無知</a:t>
            </a:r>
            <a:r>
              <a:rPr lang="zh-TW" altLang="zh-TW" sz="2400">
                <a:solidFill>
                  <a:srgbClr val="FF0000"/>
                </a:solidFill>
              </a:rPr>
              <a:t>即力量</a:t>
            </a:r>
            <a:endParaRPr lang="en-US" altLang="zh-TW" sz="2400" dirty="0">
              <a:solidFill>
                <a:srgbClr val="FF0000"/>
              </a:solidFill>
            </a:endParaRPr>
          </a:p>
          <a:p>
            <a:r>
              <a:rPr lang="zh-TW" altLang="zh-TW" sz="2400" dirty="0"/>
              <a:t>黨的領導者老大哥的標語海報，「老大哥在看著你」佔據整個城市</a:t>
            </a:r>
            <a:r>
              <a:rPr lang="zh-TW" altLang="en-US" sz="2400" dirty="0"/>
              <a:t>，</a:t>
            </a:r>
            <a:r>
              <a:rPr lang="zh-TW" altLang="zh-TW" sz="2400" dirty="0"/>
              <a:t>黨利用四個部門控制群眾：</a:t>
            </a:r>
          </a:p>
          <a:p>
            <a:r>
              <a:rPr lang="zh-TW" altLang="zh-TW" sz="2400" dirty="0"/>
              <a:t>和平部負責戰爭</a:t>
            </a:r>
          </a:p>
          <a:p>
            <a:r>
              <a:rPr lang="zh-TW" altLang="zh-TW" sz="2400" dirty="0"/>
              <a:t>富裕部負責經濟事務(定量配給和匱乏</a:t>
            </a:r>
            <a:r>
              <a:rPr lang="en-US" altLang="zh-TW" sz="2400" dirty="0"/>
              <a:t>/</a:t>
            </a:r>
            <a:r>
              <a:rPr lang="zh-TW" altLang="zh-TW" sz="2400" dirty="0"/>
              <a:t>負責讓人民挨餓)</a:t>
            </a:r>
          </a:p>
          <a:p>
            <a:r>
              <a:rPr lang="zh-TW" altLang="zh-TW" sz="2400" dirty="0"/>
              <a:t>仁愛部負責法律和秩序（酷刑和洗腦）</a:t>
            </a:r>
          </a:p>
          <a:p>
            <a:r>
              <a:rPr lang="zh-TW" altLang="zh-TW" sz="2400" dirty="0"/>
              <a:t>真理部負責新聞、娛樂、教育和藝術(宣傳)</a:t>
            </a:r>
            <a:endParaRPr lang="en-US" altLang="zh-TW" sz="2400" dirty="0"/>
          </a:p>
          <a:p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933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/>
              <a:t>規訓的社會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solidFill>
                  <a:srgbClr val="FF0000"/>
                </a:solidFill>
              </a:rPr>
              <a:t>透明</a:t>
            </a:r>
            <a:r>
              <a:rPr lang="zh-TW" altLang="en-US" sz="2400" dirty="0"/>
              <a:t>的生活：</a:t>
            </a:r>
            <a:endParaRPr lang="en-US" altLang="zh-TW" sz="2400" dirty="0"/>
          </a:p>
          <a:p>
            <a:r>
              <a:rPr lang="zh-TW" altLang="en-US" sz="2400" dirty="0"/>
              <a:t>集體演講、集體休閒</a:t>
            </a:r>
            <a:r>
              <a:rPr lang="en-US" altLang="zh-TW" sz="2400" dirty="0"/>
              <a:t>/</a:t>
            </a:r>
            <a:r>
              <a:rPr lang="zh-TW" altLang="en-US" sz="2400" dirty="0"/>
              <a:t>運動</a:t>
            </a:r>
            <a:r>
              <a:rPr lang="en-US" altLang="zh-TW" sz="2400" dirty="0"/>
              <a:t>—</a:t>
            </a:r>
            <a:r>
              <a:rPr lang="zh-TW" altLang="en-US" sz="2400" dirty="0"/>
              <a:t>在集體的生活中塑造被控制的群體性</a:t>
            </a:r>
            <a:r>
              <a:rPr lang="en-US" altLang="zh-TW" sz="2400" dirty="0"/>
              <a:t>[</a:t>
            </a:r>
            <a:r>
              <a:rPr lang="zh-TW" altLang="en-US" sz="2400" dirty="0"/>
              <a:t>在</a:t>
            </a:r>
            <a:r>
              <a:rPr lang="en-US" altLang="zh-TW" sz="2400" dirty="0"/>
              <a:t>《</a:t>
            </a:r>
            <a:r>
              <a:rPr lang="zh-TW" altLang="en-US" sz="2400" dirty="0"/>
              <a:t>我們</a:t>
            </a:r>
            <a:r>
              <a:rPr lang="en-US" altLang="zh-TW" sz="2400" dirty="0"/>
              <a:t>》</a:t>
            </a:r>
            <a:r>
              <a:rPr lang="zh-TW" altLang="en-US" sz="2400" dirty="0"/>
              <a:t>中甚至是生活在</a:t>
            </a:r>
            <a:r>
              <a:rPr lang="en-US" altLang="zh-TW" sz="2400" dirty="0"/>
              <a:t>”</a:t>
            </a:r>
            <a:r>
              <a:rPr lang="zh-TW" altLang="en-US" sz="2400" dirty="0">
                <a:solidFill>
                  <a:srgbClr val="FF0000"/>
                </a:solidFill>
              </a:rPr>
              <a:t>玻璃屋</a:t>
            </a:r>
            <a:r>
              <a:rPr lang="en-US" altLang="zh-TW" sz="2400" dirty="0"/>
              <a:t>”]</a:t>
            </a:r>
          </a:p>
          <a:p>
            <a:r>
              <a:rPr lang="zh-TW" altLang="en-US" sz="2400" dirty="0"/>
              <a:t>極端的</a:t>
            </a:r>
            <a:r>
              <a:rPr lang="zh-TW" altLang="en-US" sz="2400" dirty="0">
                <a:solidFill>
                  <a:srgbClr val="FF0000"/>
                </a:solidFill>
              </a:rPr>
              <a:t>理性</a:t>
            </a:r>
            <a:r>
              <a:rPr lang="zh-TW" altLang="en-US" sz="2400" dirty="0"/>
              <a:t>：感情</a:t>
            </a:r>
            <a:r>
              <a:rPr lang="en-US" altLang="zh-TW" sz="2400" dirty="0"/>
              <a:t>(</a:t>
            </a:r>
            <a:r>
              <a:rPr lang="zh-TW" altLang="en-US" sz="2400" dirty="0"/>
              <a:t>情緒</a:t>
            </a:r>
            <a:r>
              <a:rPr lang="en-US" altLang="zh-TW" sz="2400" dirty="0"/>
              <a:t>)</a:t>
            </a:r>
            <a:r>
              <a:rPr lang="zh-TW" altLang="en-US" sz="2400" dirty="0"/>
              <a:t>是造成社會動盪的溫床，因此控制情緒</a:t>
            </a:r>
            <a:r>
              <a:rPr lang="en-US" altLang="zh-TW" sz="2400" dirty="0"/>
              <a:t>(</a:t>
            </a:r>
            <a:r>
              <a:rPr lang="zh-TW" altLang="en-US" sz="2400" dirty="0"/>
              <a:t>情慾</a:t>
            </a:r>
            <a:r>
              <a:rPr lang="en-US" altLang="zh-TW" sz="2400" dirty="0"/>
              <a:t>)</a:t>
            </a:r>
            <a:r>
              <a:rPr lang="zh-TW" altLang="en-US" sz="2400" dirty="0"/>
              <a:t>，極端的理性造成絕對的控制</a:t>
            </a:r>
            <a:r>
              <a:rPr lang="en-US" altLang="zh-TW" sz="2400" dirty="0"/>
              <a:t>(</a:t>
            </a:r>
            <a:r>
              <a:rPr lang="zh-TW" altLang="en-US" sz="2400" dirty="0"/>
              <a:t>去個人化</a:t>
            </a:r>
            <a:r>
              <a:rPr lang="en-US" altLang="zh-TW" sz="2400" dirty="0"/>
              <a:t>/</a:t>
            </a:r>
            <a:r>
              <a:rPr lang="zh-TW" altLang="en-US" sz="2400" dirty="0"/>
              <a:t>去人性</a:t>
            </a:r>
            <a:r>
              <a:rPr lang="en-US" altLang="zh-TW" sz="2400" dirty="0"/>
              <a:t>)</a:t>
            </a:r>
            <a:r>
              <a:rPr lang="zh-TW" altLang="en-US" sz="2400" dirty="0"/>
              <a:t>，絕對的群體性，只會變成機器</a:t>
            </a:r>
            <a:r>
              <a:rPr lang="en-US" altLang="zh-TW" sz="2400" dirty="0"/>
              <a:t>[</a:t>
            </a:r>
            <a:r>
              <a:rPr lang="zh-TW" altLang="en-US" sz="2400" dirty="0"/>
              <a:t>在</a:t>
            </a:r>
            <a:r>
              <a:rPr lang="en-US" altLang="zh-TW" sz="2400" dirty="0"/>
              <a:t>《</a:t>
            </a:r>
            <a:r>
              <a:rPr lang="zh-TW" altLang="en-US" sz="2400" dirty="0"/>
              <a:t>我們</a:t>
            </a:r>
            <a:r>
              <a:rPr lang="en-US" altLang="zh-TW" sz="2400" dirty="0"/>
              <a:t>》</a:t>
            </a:r>
            <a:r>
              <a:rPr lang="zh-TW" altLang="en-US" sz="2400" dirty="0"/>
              <a:t>中個人只是一個</a:t>
            </a:r>
            <a:r>
              <a:rPr lang="en-US" altLang="zh-TW" sz="2400" dirty="0"/>
              <a:t>”</a:t>
            </a:r>
            <a:r>
              <a:rPr lang="zh-TW" altLang="en-US" sz="2400" dirty="0">
                <a:solidFill>
                  <a:srgbClr val="FF0000"/>
                </a:solidFill>
              </a:rPr>
              <a:t>編號</a:t>
            </a:r>
            <a:r>
              <a:rPr lang="en-US" altLang="zh-TW" sz="2400" dirty="0"/>
              <a:t>”]</a:t>
            </a:r>
          </a:p>
          <a:p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862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/>
              <a:t>思想的控制：</a:t>
            </a:r>
            <a:r>
              <a:rPr lang="zh-TW" altLang="en-US" sz="2400" dirty="0">
                <a:solidFill>
                  <a:srgbClr val="FF0000"/>
                </a:solidFill>
              </a:rPr>
              <a:t>電屏</a:t>
            </a:r>
            <a:r>
              <a:rPr lang="en-US" altLang="zh-TW" sz="2400" dirty="0"/>
              <a:t>(</a:t>
            </a:r>
            <a:r>
              <a:rPr lang="zh-TW" altLang="en-US" sz="2400" dirty="0"/>
              <a:t>電幕</a:t>
            </a:r>
            <a:r>
              <a:rPr lang="en-US" altLang="zh-TW" sz="2400" dirty="0"/>
              <a:t>/</a:t>
            </a:r>
            <a:r>
              <a:rPr lang="zh-TW" altLang="en-US" sz="2400" dirty="0"/>
              <a:t>銀幕</a:t>
            </a:r>
            <a:r>
              <a:rPr lang="en-US" altLang="zh-TW" sz="2400" dirty="0"/>
              <a:t>)</a:t>
            </a:r>
          </a:p>
          <a:p>
            <a:r>
              <a:rPr lang="zh-TW" altLang="en-US" sz="2400" dirty="0">
                <a:solidFill>
                  <a:srgbClr val="FF0000"/>
                </a:solidFill>
              </a:rPr>
              <a:t>思想警察、</a:t>
            </a:r>
            <a:r>
              <a:rPr lang="zh-TW" altLang="en-US" sz="2400" dirty="0"/>
              <a:t>偽裝公民的臥底，兒童被鼓勵向政府舉報可疑人士，甚至是父母</a:t>
            </a:r>
            <a:endParaRPr lang="en-US" altLang="zh-TW" sz="2400" dirty="0"/>
          </a:p>
          <a:p>
            <a:r>
              <a:rPr lang="zh-TW" altLang="en-US" sz="2400" dirty="0"/>
              <a:t>身體的控制</a:t>
            </a:r>
            <a:endParaRPr lang="en-US" altLang="zh-TW" sz="2400" dirty="0"/>
          </a:p>
          <a:p>
            <a:r>
              <a:rPr lang="zh-TW" altLang="en-US" sz="2400" dirty="0"/>
              <a:t>黨的教條成為標準，以此作為衡量身體的法則，造成順服的身體</a:t>
            </a:r>
            <a:r>
              <a:rPr lang="en-US" altLang="zh-TW" sz="2400" dirty="0"/>
              <a:t>--</a:t>
            </a:r>
            <a:r>
              <a:rPr lang="zh-TW" altLang="en-US" sz="2400" dirty="0"/>
              <a:t>貧窮的無產者，以酒精、色情以及國家彩票來安撫</a:t>
            </a:r>
            <a:endParaRPr lang="en-US" altLang="zh-TW" sz="2400" dirty="0"/>
          </a:p>
          <a:p>
            <a:r>
              <a:rPr lang="zh-TW" altLang="en-US" sz="2400" dirty="0"/>
              <a:t>最終的洗腦：溫斯頓</a:t>
            </a:r>
            <a:r>
              <a:rPr lang="en-US" altLang="zh-TW" sz="2400" dirty="0"/>
              <a:t>·</a:t>
            </a:r>
            <a:r>
              <a:rPr lang="zh-TW" altLang="en-US" sz="2400" dirty="0"/>
              <a:t>史密斯（</a:t>
            </a:r>
            <a:r>
              <a:rPr lang="en-US" altLang="zh-TW" sz="2400" dirty="0"/>
              <a:t>Winston Smith</a:t>
            </a:r>
            <a:r>
              <a:rPr lang="zh-TW" altLang="en-US" sz="2400" dirty="0"/>
              <a:t>）</a:t>
            </a:r>
            <a:r>
              <a:rPr lang="zh-TW" altLang="en-US" sz="2400" b="1" dirty="0">
                <a:solidFill>
                  <a:srgbClr val="FF0000"/>
                </a:solidFill>
              </a:rPr>
              <a:t>他戰勝了自己，他愛老大哥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281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2160589"/>
            <a:ext cx="7392010" cy="3880773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z="2400" dirty="0"/>
              <a:t>《</a:t>
            </a:r>
            <a:r>
              <a:rPr lang="zh-TW" altLang="en-US" sz="2400" dirty="0"/>
              <a:t>規訓與懲罰</a:t>
            </a:r>
            <a:r>
              <a:rPr lang="en-US" altLang="zh-TW" sz="2400" dirty="0"/>
              <a:t>》</a:t>
            </a:r>
          </a:p>
          <a:p>
            <a:r>
              <a:rPr lang="zh-TW" altLang="en-US" sz="2400" dirty="0"/>
              <a:t>傅柯</a:t>
            </a:r>
            <a:r>
              <a:rPr lang="en-US" altLang="zh-TW" sz="2400" dirty="0"/>
              <a:t>(</a:t>
            </a:r>
            <a:r>
              <a:rPr lang="en-US" altLang="zh-TW" sz="2400" dirty="0" err="1"/>
              <a:t>Foucoult</a:t>
            </a:r>
            <a:r>
              <a:rPr lang="en-US" altLang="zh-TW" sz="2400" dirty="0"/>
              <a:t>)</a:t>
            </a:r>
            <a:r>
              <a:rPr lang="zh-TW" altLang="en-US" sz="2400" dirty="0"/>
              <a:t>以邊沁</a:t>
            </a:r>
            <a:r>
              <a:rPr lang="en-US" altLang="zh-TW" sz="2400" dirty="0"/>
              <a:t>(Bentham)</a:t>
            </a:r>
            <a:r>
              <a:rPr lang="zh-TW" altLang="en-US" sz="2400" dirty="0"/>
              <a:t>的</a:t>
            </a:r>
            <a:r>
              <a:rPr lang="en-US" altLang="zh-TW" sz="2400" dirty="0"/>
              <a:t>”</a:t>
            </a:r>
            <a:r>
              <a:rPr lang="zh-TW" altLang="en-US" sz="2400" dirty="0"/>
              <a:t>圓形監獄</a:t>
            </a:r>
            <a:r>
              <a:rPr lang="en-US" altLang="zh-TW" sz="2400" dirty="0"/>
              <a:t>”</a:t>
            </a:r>
            <a:r>
              <a:rPr lang="zh-TW" altLang="en-US" sz="2400" dirty="0"/>
              <a:t>概念發展出來的現代控制技術。</a:t>
            </a:r>
            <a:endParaRPr lang="en-US" altLang="zh-TW" sz="2400" dirty="0"/>
          </a:p>
          <a:p>
            <a:r>
              <a:rPr lang="zh-TW" altLang="en-US" sz="2400" dirty="0"/>
              <a:t>空間</a:t>
            </a:r>
            <a:r>
              <a:rPr lang="en-US" altLang="zh-TW" sz="2400" dirty="0"/>
              <a:t>/</a:t>
            </a:r>
            <a:r>
              <a:rPr lang="zh-TW" altLang="en-US" sz="2400" dirty="0"/>
              <a:t>時間</a:t>
            </a:r>
            <a:r>
              <a:rPr lang="en-US" altLang="zh-TW" sz="2400" dirty="0"/>
              <a:t>/</a:t>
            </a:r>
            <a:r>
              <a:rPr lang="zh-TW" altLang="en-US" sz="2400" dirty="0"/>
              <a:t>動作</a:t>
            </a:r>
            <a:r>
              <a:rPr lang="en-US" altLang="zh-TW" sz="2400" dirty="0"/>
              <a:t>/</a:t>
            </a:r>
            <a:r>
              <a:rPr lang="zh-TW" altLang="en-US" sz="2400" dirty="0"/>
              <a:t>心態</a:t>
            </a:r>
            <a:r>
              <a:rPr lang="en-US" altLang="zh-TW" sz="2400" dirty="0"/>
              <a:t>/</a:t>
            </a:r>
            <a:r>
              <a:rPr lang="zh-TW" altLang="en-US" sz="2400" dirty="0"/>
              <a:t>生活思維</a:t>
            </a:r>
            <a:r>
              <a:rPr lang="en-US" altLang="zh-TW" sz="2400" dirty="0"/>
              <a:t>(</a:t>
            </a:r>
            <a:r>
              <a:rPr lang="zh-TW" altLang="en-US" sz="2400" dirty="0"/>
              <a:t>方式</a:t>
            </a:r>
            <a:r>
              <a:rPr lang="en-US" altLang="zh-TW" sz="2400" dirty="0"/>
              <a:t>)</a:t>
            </a:r>
            <a:r>
              <a:rPr lang="zh-TW" altLang="en-US" sz="2400" dirty="0"/>
              <a:t>，全部被設計、檢查</a:t>
            </a:r>
            <a:r>
              <a:rPr lang="en-US" altLang="zh-TW" sz="2400" dirty="0"/>
              <a:t>(</a:t>
            </a:r>
            <a:r>
              <a:rPr lang="zh-TW" altLang="en-US" sz="2400" dirty="0"/>
              <a:t>監察</a:t>
            </a:r>
            <a:r>
              <a:rPr lang="en-US" altLang="zh-TW" sz="2400" dirty="0"/>
              <a:t>)</a:t>
            </a:r>
            <a:r>
              <a:rPr lang="zh-TW" altLang="en-US" sz="2400" dirty="0"/>
              <a:t>、評鑑</a:t>
            </a:r>
            <a:r>
              <a:rPr lang="en-US" altLang="zh-TW" sz="2400" dirty="0"/>
              <a:t>(</a:t>
            </a:r>
            <a:r>
              <a:rPr lang="zh-TW" altLang="en-US" sz="2400" dirty="0"/>
              <a:t>衡量</a:t>
            </a:r>
            <a:r>
              <a:rPr lang="en-US" altLang="zh-TW" sz="2400" dirty="0"/>
              <a:t>)</a:t>
            </a:r>
            <a:r>
              <a:rPr lang="zh-TW" altLang="en-US" sz="2400" dirty="0"/>
              <a:t>、被鑲嵌在行程表</a:t>
            </a:r>
            <a:r>
              <a:rPr lang="en-US" altLang="zh-TW" sz="2400" dirty="0"/>
              <a:t>(schedule)</a:t>
            </a:r>
            <a:r>
              <a:rPr lang="zh-TW" altLang="en-US" sz="2400" dirty="0"/>
              <a:t>中。連帶著個人的主體性產生變化。</a:t>
            </a:r>
            <a:endParaRPr lang="en-US" altLang="zh-TW" sz="2400" dirty="0"/>
          </a:p>
          <a:p>
            <a:r>
              <a:rPr lang="zh-TW" altLang="en-US" sz="2400" dirty="0"/>
              <a:t>葛蘭西</a:t>
            </a:r>
            <a:r>
              <a:rPr lang="en-US" altLang="zh-TW" sz="2400" dirty="0"/>
              <a:t>(Gramsci)</a:t>
            </a:r>
            <a:r>
              <a:rPr lang="zh-TW" altLang="en-US" sz="2400" dirty="0"/>
              <a:t>的</a:t>
            </a:r>
            <a:r>
              <a:rPr lang="en-US" altLang="zh-TW" sz="2400" dirty="0"/>
              <a:t>”</a:t>
            </a:r>
            <a:r>
              <a:rPr lang="zh-TW" altLang="en-US" sz="2400" dirty="0"/>
              <a:t>文化霸權</a:t>
            </a:r>
            <a:r>
              <a:rPr lang="en-US" altLang="zh-TW" sz="2400" dirty="0"/>
              <a:t>”</a:t>
            </a:r>
            <a:r>
              <a:rPr lang="zh-TW" altLang="en-US" sz="2400" dirty="0"/>
              <a:t>更進一步認為資本主義社會中的各種</a:t>
            </a:r>
            <a:r>
              <a:rPr lang="en-US" altLang="zh-TW" sz="2400" dirty="0"/>
              <a:t>”</a:t>
            </a:r>
            <a:r>
              <a:rPr lang="zh-TW" altLang="en-US" sz="2400" dirty="0"/>
              <a:t>軟性</a:t>
            </a:r>
            <a:r>
              <a:rPr lang="en-US" altLang="zh-TW" sz="2400" dirty="0"/>
              <a:t>”</a:t>
            </a:r>
            <a:r>
              <a:rPr lang="zh-TW" altLang="en-US" sz="2400" dirty="0"/>
              <a:t>控制霸權</a:t>
            </a:r>
            <a:endParaRPr lang="en-US" altLang="zh-TW" sz="2400" dirty="0"/>
          </a:p>
          <a:p>
            <a:r>
              <a:rPr lang="zh-TW" altLang="en-US" sz="2400" dirty="0">
                <a:solidFill>
                  <a:srgbClr val="FF0000"/>
                </a:solidFill>
              </a:rPr>
              <a:t>監控無所不在，</a:t>
            </a:r>
            <a:r>
              <a:rPr lang="en-US" altLang="zh-TW" sz="2400" dirty="0">
                <a:solidFill>
                  <a:srgbClr val="FF0000"/>
                </a:solidFill>
              </a:rPr>
              <a:t>”</a:t>
            </a:r>
            <a:r>
              <a:rPr lang="zh-TW" altLang="en-US" sz="2400" dirty="0">
                <a:solidFill>
                  <a:srgbClr val="FF0000"/>
                </a:solidFill>
              </a:rPr>
              <a:t>老大哥</a:t>
            </a:r>
            <a:r>
              <a:rPr lang="en-US" altLang="zh-TW" sz="2400" dirty="0">
                <a:solidFill>
                  <a:srgbClr val="FF0000"/>
                </a:solidFill>
              </a:rPr>
              <a:t>”</a:t>
            </a:r>
            <a:r>
              <a:rPr lang="zh-TW" altLang="en-US" sz="2400" dirty="0">
                <a:solidFill>
                  <a:srgbClr val="FF0000"/>
                </a:solidFill>
              </a:rPr>
              <a:t>正看著你，老大哥已經不再是</a:t>
            </a:r>
            <a:r>
              <a:rPr lang="en-US" altLang="zh-TW" sz="2400" dirty="0">
                <a:solidFill>
                  <a:srgbClr val="FF0000"/>
                </a:solidFill>
              </a:rPr>
              <a:t>”</a:t>
            </a:r>
            <a:r>
              <a:rPr lang="zh-TW" altLang="en-US" sz="2400" dirty="0">
                <a:solidFill>
                  <a:srgbClr val="FF0000"/>
                </a:solidFill>
              </a:rPr>
              <a:t>實體性</a:t>
            </a:r>
            <a:r>
              <a:rPr lang="en-US" altLang="zh-TW" sz="2400" dirty="0">
                <a:solidFill>
                  <a:srgbClr val="FF0000"/>
                </a:solidFill>
              </a:rPr>
              <a:t>”</a:t>
            </a:r>
            <a:r>
              <a:rPr lang="zh-TW" altLang="en-US" sz="2400" dirty="0">
                <a:solidFill>
                  <a:srgbClr val="FF0000"/>
                </a:solidFill>
              </a:rPr>
              <a:t>的存在，而是各種無所不在的制度、思維</a:t>
            </a:r>
            <a:r>
              <a:rPr lang="en-US" altLang="zh-TW" sz="2400" dirty="0">
                <a:solidFill>
                  <a:srgbClr val="FF0000"/>
                </a:solidFill>
              </a:rPr>
              <a:t>……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1026" name="Picture 2" descr="https://upload.wikimedia.org/wikipedia/commons/thumb/1/11/Panopticon.jpg/250px-Panoptic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454" y="2160589"/>
            <a:ext cx="3206128" cy="3539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5884332" y="6382570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1200" dirty="0">
                <a:solidFill>
                  <a:srgbClr val="FF0000"/>
                </a:solidFill>
              </a:rPr>
              <a:t>https://zh.wikipedia.org/wiki/%E5%9C%86%E5%BD%A2%E7%9B%91%E7%8B%B1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599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/>
              <a:t>互文性的理解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/>
              <a:t>互文性</a:t>
            </a:r>
            <a:r>
              <a:rPr lang="en-US" altLang="zh-TW" sz="2400" dirty="0"/>
              <a:t>(Intertextuality)</a:t>
            </a:r>
            <a:r>
              <a:rPr lang="zh-TW" altLang="en-US" sz="2400" dirty="0"/>
              <a:t>是指文本的意義由其他的文本所構成。作者將其他的文字借用和轉譯到創作之中，或者讀者在閱讀時參照其他的文本。</a:t>
            </a:r>
            <a:endParaRPr lang="en-US" altLang="zh-TW" sz="2400" dirty="0"/>
          </a:p>
          <a:p>
            <a:r>
              <a:rPr lang="zh-TW" altLang="en-US" sz="2400" dirty="0"/>
              <a:t>克里</a:t>
            </a:r>
            <a:r>
              <a:rPr lang="zh-CN" altLang="en-US" sz="2400" dirty="0"/>
              <a:t>斯蒂娃</a:t>
            </a:r>
            <a:r>
              <a:rPr lang="en-US" altLang="zh-TW" sz="2400" dirty="0"/>
              <a:t>(</a:t>
            </a:r>
            <a:r>
              <a:rPr lang="en-US" altLang="zh-TW" sz="2400" dirty="0" err="1"/>
              <a:t>kristeva</a:t>
            </a:r>
            <a:r>
              <a:rPr lang="en-US" altLang="zh-TW" sz="2400" dirty="0"/>
              <a:t>)</a:t>
            </a:r>
            <a:r>
              <a:rPr lang="zh-CN" altLang="en-US" sz="2400" dirty="0"/>
              <a:t>在其</a:t>
            </a:r>
            <a:r>
              <a:rPr lang="en-US" altLang="zh-CN" sz="2400" dirty="0"/>
              <a:t>《</a:t>
            </a:r>
            <a:r>
              <a:rPr lang="zh-CN" altLang="en-US" sz="2400" dirty="0"/>
              <a:t>符號學</a:t>
            </a:r>
            <a:r>
              <a:rPr lang="en-US" altLang="zh-CN" sz="2400" dirty="0"/>
              <a:t>》</a:t>
            </a:r>
            <a:r>
              <a:rPr lang="zh-CN" altLang="en-US" sz="2400" dirty="0"/>
              <a:t>一書中提出：任何作品的本文都像許多行文的鑲嵌品那樣構成的，任何本文都是其它本文的吸收和轉化</a:t>
            </a:r>
            <a:r>
              <a:rPr lang="zh-TW" altLang="en-US" sz="2400" dirty="0"/>
              <a:t>。</a:t>
            </a:r>
            <a:endParaRPr lang="en-US" altLang="zh-TW" sz="2400" dirty="0"/>
          </a:p>
          <a:p>
            <a:r>
              <a:rPr lang="en-US" altLang="zh-TW" sz="2400" dirty="0"/>
              <a:t>《</a:t>
            </a:r>
            <a:r>
              <a:rPr lang="zh-TW" altLang="en-US" sz="2400" dirty="0"/>
              <a:t>我們</a:t>
            </a:r>
            <a:r>
              <a:rPr lang="en-US" altLang="zh-TW" sz="2400" dirty="0"/>
              <a:t>》</a:t>
            </a:r>
            <a:r>
              <a:rPr lang="zh-TW" altLang="en-US" sz="2400" dirty="0"/>
              <a:t>與</a:t>
            </a:r>
            <a:r>
              <a:rPr lang="en-US" altLang="zh-TW" sz="2400" dirty="0"/>
              <a:t>《</a:t>
            </a:r>
            <a:r>
              <a:rPr lang="zh-TW" altLang="en-US" sz="2400" dirty="0"/>
              <a:t>美麗新世界</a:t>
            </a:r>
            <a:r>
              <a:rPr lang="en-US" altLang="zh-TW" sz="2400" dirty="0"/>
              <a:t>》</a:t>
            </a:r>
            <a:r>
              <a:rPr lang="zh-TW" altLang="en-US" sz="2400" dirty="0"/>
              <a:t>的影子</a:t>
            </a:r>
            <a:endParaRPr lang="en-US" altLang="zh-TW" sz="2400" dirty="0"/>
          </a:p>
          <a:p>
            <a:r>
              <a:rPr lang="en-US" altLang="zh-TW" sz="2400" dirty="0"/>
              <a:t>《</a:t>
            </a:r>
            <a:r>
              <a:rPr lang="zh-TW" altLang="en-US" sz="2400" dirty="0"/>
              <a:t>一九八四</a:t>
            </a:r>
            <a:r>
              <a:rPr lang="en-US" altLang="zh-TW" sz="2400" dirty="0"/>
              <a:t>》</a:t>
            </a:r>
            <a:r>
              <a:rPr lang="zh-TW" altLang="en-US" sz="2400" dirty="0"/>
              <a:t>與</a:t>
            </a:r>
            <a:r>
              <a:rPr lang="en-US" altLang="zh-TW" sz="2400" dirty="0"/>
              <a:t>《</a:t>
            </a:r>
            <a:r>
              <a:rPr lang="zh-TW" altLang="en-US" sz="2400" dirty="0"/>
              <a:t>華氏</a:t>
            </a:r>
            <a:r>
              <a:rPr lang="en-US" altLang="zh-TW" sz="2400" dirty="0"/>
              <a:t>451</a:t>
            </a:r>
            <a:r>
              <a:rPr lang="zh-TW" altLang="en-US" sz="2400" dirty="0"/>
              <a:t>度</a:t>
            </a:r>
            <a:r>
              <a:rPr lang="en-US" altLang="zh-TW" sz="2400" dirty="0"/>
              <a:t>》</a:t>
            </a:r>
            <a:r>
              <a:rPr lang="zh-TW" altLang="en-US" sz="2400" dirty="0"/>
              <a:t>的結合</a:t>
            </a:r>
            <a:endParaRPr lang="en-US" altLang="zh-TW" sz="2400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02" r="17261"/>
          <a:stretch/>
        </p:blipFill>
        <p:spPr>
          <a:xfrm>
            <a:off x="9663297" y="3398162"/>
            <a:ext cx="1527142" cy="233735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9435" y="964958"/>
            <a:ext cx="1511004" cy="2251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520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400" dirty="0"/>
              <a:t>《華氏451度》（英語：Fahrenheit 451），美國作家雷·布萊伯利所著的反烏托邦小說，於1953年出版。</a:t>
            </a:r>
            <a:r>
              <a:rPr lang="zh-TW" altLang="en-US" sz="2400" dirty="0"/>
              <a:t>故事敘述了一個壓制自由的近未來世界，禁止人們閱讀、擁有書籍，所謂的消防員的工作不是滅火，而是焚書。文中的主角蒙塔格，就是一名負責焚書的消防員。</a:t>
            </a:r>
            <a:endParaRPr lang="zh-TW" altLang="zh-TW" sz="2400" dirty="0">
              <a:solidFill>
                <a:schemeClr val="tx1"/>
              </a:solidFill>
            </a:endParaRPr>
          </a:p>
          <a:p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64" y="4383306"/>
            <a:ext cx="1157354" cy="167743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03" r="24461"/>
          <a:stretch/>
        </p:blipFill>
        <p:spPr>
          <a:xfrm>
            <a:off x="2535408" y="4383306"/>
            <a:ext cx="1157354" cy="165666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62" r="24332"/>
          <a:stretch/>
        </p:blipFill>
        <p:spPr>
          <a:xfrm>
            <a:off x="3996982" y="4343714"/>
            <a:ext cx="1175137" cy="1696255"/>
          </a:xfrm>
          <a:prstGeom prst="rect">
            <a:avLst/>
          </a:prstGeom>
        </p:spPr>
      </p:pic>
      <p:sp>
        <p:nvSpPr>
          <p:cNvPr id="10" name="文字方塊 9"/>
          <p:cNvSpPr txBox="1"/>
          <p:nvPr/>
        </p:nvSpPr>
        <p:spPr>
          <a:xfrm>
            <a:off x="5476339" y="4545510"/>
            <a:ext cx="5910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日本漫畫</a:t>
            </a:r>
            <a:r>
              <a:rPr lang="en-US" altLang="zh-TW" b="1" dirty="0">
                <a:solidFill>
                  <a:srgbClr val="FF0000"/>
                </a:solidFill>
              </a:rPr>
              <a:t>/</a:t>
            </a:r>
            <a:r>
              <a:rPr lang="zh-TW" altLang="en-US" b="1" dirty="0">
                <a:solidFill>
                  <a:srgbClr val="FF0000"/>
                </a:solidFill>
              </a:rPr>
              <a:t>電影  圖書館戰爭</a:t>
            </a:r>
            <a:endParaRPr lang="en-US" altLang="zh-TW" b="1" dirty="0">
              <a:solidFill>
                <a:srgbClr val="FF0000"/>
              </a:solidFill>
            </a:endParaRPr>
          </a:p>
          <a:p>
            <a:r>
              <a:rPr lang="en-US" altLang="zh-TW" b="1" dirty="0">
                <a:solidFill>
                  <a:srgbClr val="FF0000"/>
                </a:solidFill>
              </a:rPr>
              <a:t>https://www.youtube.com/watch?v=h3MRTIrBNy4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983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《</a:t>
            </a:r>
            <a:r>
              <a:rPr lang="zh-TW" altLang="en-US" dirty="0"/>
              <a:t>重裝任務</a:t>
            </a:r>
            <a:r>
              <a:rPr lang="en-US" altLang="zh-TW" dirty="0"/>
              <a:t>》</a:t>
            </a:r>
            <a:r>
              <a:rPr lang="zh-TW" altLang="en-US" dirty="0"/>
              <a:t>片段</a:t>
            </a:r>
            <a:r>
              <a:rPr lang="en-US" altLang="zh-TW" dirty="0"/>
              <a:t>4 </a:t>
            </a:r>
            <a:r>
              <a:rPr lang="zh-TW" altLang="en-US" dirty="0"/>
              <a:t>  </a:t>
            </a:r>
            <a:r>
              <a:rPr lang="en-US" altLang="zh-TW" dirty="0">
                <a:hlinkClick r:id="rId2"/>
              </a:rPr>
              <a:t>https://www.youtube.com/watch?v=JGdLIJF-qdU</a:t>
            </a:r>
            <a:endParaRPr lang="en-US" altLang="zh-TW" dirty="0"/>
          </a:p>
          <a:p>
            <a:r>
              <a:rPr lang="en-US" altLang="zh-TW" dirty="0"/>
              <a:t>《</a:t>
            </a:r>
            <a:r>
              <a:rPr lang="zh-TW" altLang="en-US" dirty="0"/>
              <a:t>重裝任務</a:t>
            </a:r>
            <a:r>
              <a:rPr lang="en-US" altLang="zh-TW" dirty="0"/>
              <a:t>》 </a:t>
            </a:r>
            <a:r>
              <a:rPr lang="zh-TW" altLang="en-US" dirty="0"/>
              <a:t>全片   </a:t>
            </a:r>
            <a:r>
              <a:rPr lang="en-US" altLang="zh-TW" dirty="0"/>
              <a:t>https://www.youtube.com/watch?v=0_ekzNnUnkA </a:t>
            </a:r>
          </a:p>
          <a:p>
            <a:r>
              <a:rPr lang="en-US" altLang="zh-TW" dirty="0"/>
              <a:t>《</a:t>
            </a:r>
            <a:r>
              <a:rPr lang="zh-TW" altLang="en-US" dirty="0"/>
              <a:t>一九八四</a:t>
            </a:r>
            <a:r>
              <a:rPr lang="en-US" altLang="zh-TW" dirty="0"/>
              <a:t>》 </a:t>
            </a:r>
            <a:r>
              <a:rPr lang="zh-TW" altLang="en-US" dirty="0"/>
              <a:t>全片</a:t>
            </a:r>
            <a:r>
              <a:rPr lang="en-US" altLang="zh-TW" dirty="0"/>
              <a:t>https://www.youtube.com/watch?v=fCZBnUt6rZ0&amp;t=2274s</a:t>
            </a:r>
          </a:p>
          <a:p>
            <a:pPr marL="0" indent="0">
              <a:buNone/>
            </a:pP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139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/>
              <a:t>永恆的爭鬥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dirty="0"/>
              <a:t>正</a:t>
            </a:r>
            <a:r>
              <a:rPr lang="en-US" altLang="zh-TW" sz="2400" dirty="0"/>
              <a:t>/</a:t>
            </a:r>
            <a:r>
              <a:rPr lang="zh-TW" altLang="en-US" sz="2400" dirty="0"/>
              <a:t>反烏托邦的兩條理路：</a:t>
            </a:r>
            <a:r>
              <a:rPr lang="zh-TW" altLang="en-US" sz="2400" b="1" dirty="0">
                <a:solidFill>
                  <a:srgbClr val="FF0000"/>
                </a:solidFill>
              </a:rPr>
              <a:t>政治宰制</a:t>
            </a:r>
            <a:r>
              <a:rPr lang="en-US" altLang="zh-TW" sz="2400" b="1" dirty="0">
                <a:solidFill>
                  <a:srgbClr val="FF0000"/>
                </a:solidFill>
              </a:rPr>
              <a:t>+</a:t>
            </a:r>
            <a:r>
              <a:rPr lang="zh-TW" altLang="en-US" sz="2400" b="1" dirty="0">
                <a:solidFill>
                  <a:srgbClr val="FF0000"/>
                </a:solidFill>
              </a:rPr>
              <a:t>科技宰制</a:t>
            </a:r>
            <a:endParaRPr lang="en-US" altLang="zh-TW" sz="2400" b="1" dirty="0">
              <a:solidFill>
                <a:srgbClr val="FF0000"/>
              </a:solidFill>
            </a:endParaRPr>
          </a:p>
          <a:p>
            <a:r>
              <a:rPr lang="zh-TW" altLang="en-US" sz="2400" dirty="0"/>
              <a:t>正</a:t>
            </a:r>
            <a:r>
              <a:rPr lang="en-US" altLang="zh-TW" sz="2400" dirty="0"/>
              <a:t>/</a:t>
            </a:r>
            <a:r>
              <a:rPr lang="zh-TW" altLang="en-US" sz="2400" dirty="0"/>
              <a:t>反烏托邦要處理的問題</a:t>
            </a:r>
            <a:r>
              <a:rPr lang="en-US" altLang="zh-TW" sz="2400" dirty="0"/>
              <a:t>(</a:t>
            </a:r>
            <a:r>
              <a:rPr lang="zh-TW" altLang="en-US" sz="2400" dirty="0"/>
              <a:t>也是本計畫的核心議題</a:t>
            </a:r>
            <a:r>
              <a:rPr lang="en-US" altLang="zh-TW" sz="2400" dirty="0"/>
              <a:t>)</a:t>
            </a:r>
          </a:p>
          <a:p>
            <a:r>
              <a:rPr lang="en-US" altLang="zh-TW" sz="2400" dirty="0"/>
              <a:t>1.</a:t>
            </a:r>
            <a:r>
              <a:rPr lang="zh-TW" altLang="en-US" sz="2400" dirty="0"/>
              <a:t>戰爭與和平</a:t>
            </a:r>
            <a:endParaRPr lang="en-US" altLang="zh-TW" sz="2400" dirty="0"/>
          </a:p>
          <a:p>
            <a:r>
              <a:rPr lang="en-US" altLang="zh-TW" sz="2400" dirty="0"/>
              <a:t>2.</a:t>
            </a:r>
            <a:r>
              <a:rPr lang="zh-TW" altLang="en-US" sz="2400" dirty="0"/>
              <a:t>現實與理想</a:t>
            </a:r>
            <a:endParaRPr lang="en-US" altLang="zh-TW" sz="2400" dirty="0"/>
          </a:p>
          <a:p>
            <a:r>
              <a:rPr lang="en-US" altLang="zh-TW" sz="2400" dirty="0"/>
              <a:t>3.</a:t>
            </a:r>
            <a:r>
              <a:rPr lang="zh-TW" altLang="en-US" sz="2400" dirty="0"/>
              <a:t>自由與秩序</a:t>
            </a:r>
            <a:endParaRPr lang="en-US" altLang="zh-TW" sz="2400" dirty="0"/>
          </a:p>
          <a:p>
            <a:r>
              <a:rPr lang="en-US" altLang="zh-TW" sz="2400" dirty="0"/>
              <a:t>4.</a:t>
            </a:r>
            <a:r>
              <a:rPr lang="zh-TW" altLang="en-US" sz="2400" dirty="0"/>
              <a:t>個人與集體</a:t>
            </a:r>
            <a:endParaRPr lang="en-US" altLang="zh-TW" sz="2400" dirty="0"/>
          </a:p>
          <a:p>
            <a:pPr marL="0" indent="0">
              <a:buNone/>
            </a:pPr>
            <a:endParaRPr lang="en-US" altLang="zh-TW" sz="2400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9547" y="3242601"/>
            <a:ext cx="5124450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327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/>
              <a:t>正</a:t>
            </a:r>
            <a:r>
              <a:rPr lang="en-US" altLang="zh-TW" sz="5400" b="1" dirty="0"/>
              <a:t>/</a:t>
            </a:r>
            <a:r>
              <a:rPr lang="zh-TW" altLang="en-US" sz="5400" b="1" dirty="0"/>
              <a:t>反烏托邦的世界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2060621"/>
            <a:ext cx="8596668" cy="3980742"/>
          </a:xfrm>
        </p:spPr>
        <p:txBody>
          <a:bodyPr/>
          <a:lstStyle/>
          <a:p>
            <a:r>
              <a:rPr lang="zh-TW" altLang="en-US" sz="2400" b="1" dirty="0"/>
              <a:t>正面烏托邦三部曲：</a:t>
            </a:r>
            <a:r>
              <a:rPr lang="zh-CN" altLang="en-US" sz="2400" dirty="0"/>
              <a:t> </a:t>
            </a:r>
            <a:r>
              <a:rPr lang="en-US" altLang="zh-CN" sz="2400" b="1" dirty="0"/>
              <a:t>《</a:t>
            </a:r>
            <a:r>
              <a:rPr lang="zh-CN" altLang="en-US" sz="2400" b="1" dirty="0"/>
              <a:t>烏托邦</a:t>
            </a:r>
            <a:r>
              <a:rPr lang="en-US" altLang="zh-CN" sz="2400" b="1" dirty="0"/>
              <a:t>》</a:t>
            </a:r>
            <a:r>
              <a:rPr lang="zh-CN" altLang="en-US" sz="2400" b="1" dirty="0"/>
              <a:t>、</a:t>
            </a:r>
            <a:r>
              <a:rPr lang="en-US" altLang="zh-CN" sz="2400" b="1" dirty="0"/>
              <a:t>《</a:t>
            </a:r>
            <a:r>
              <a:rPr lang="zh-CN" altLang="en-US" sz="2400" b="1" dirty="0"/>
              <a:t>太陽城</a:t>
            </a:r>
            <a:r>
              <a:rPr lang="en-US" altLang="zh-CN" sz="2400" b="1" dirty="0"/>
              <a:t>》《</a:t>
            </a:r>
            <a:r>
              <a:rPr lang="zh-CN" altLang="en-US" sz="2400" b="1" dirty="0"/>
              <a:t>基督城</a:t>
            </a:r>
            <a:r>
              <a:rPr lang="en-US" altLang="zh-CN" sz="2400" b="1" dirty="0"/>
              <a:t>》</a:t>
            </a:r>
            <a:endParaRPr lang="en-US" altLang="zh-TW" sz="2400" b="1" dirty="0"/>
          </a:p>
          <a:p>
            <a:endParaRPr lang="en-US" altLang="zh-TW" b="1" dirty="0"/>
          </a:p>
          <a:p>
            <a:endParaRPr lang="en-US" altLang="zh-TW" b="1" dirty="0"/>
          </a:p>
          <a:p>
            <a:endParaRPr lang="en-US" altLang="zh-TW" b="1" dirty="0"/>
          </a:p>
          <a:p>
            <a:endParaRPr lang="en-US" altLang="zh-TW" b="1" dirty="0"/>
          </a:p>
          <a:p>
            <a:r>
              <a:rPr lang="zh-TW" altLang="en-US" sz="2400" b="1" dirty="0"/>
              <a:t>反面烏托邦三部曲：</a:t>
            </a:r>
            <a:r>
              <a:rPr lang="en-US" altLang="zh-TW" sz="2400" b="1" dirty="0"/>
              <a:t>《</a:t>
            </a:r>
            <a:r>
              <a:rPr lang="zh-TW" altLang="en-US" sz="2400" b="1" dirty="0"/>
              <a:t>我們</a:t>
            </a:r>
            <a:r>
              <a:rPr lang="en-US" altLang="zh-TW" sz="2400" b="1" dirty="0"/>
              <a:t>》 《</a:t>
            </a:r>
            <a:r>
              <a:rPr lang="zh-TW" altLang="en-US" sz="2400" b="1" dirty="0"/>
              <a:t>一九八四</a:t>
            </a:r>
            <a:r>
              <a:rPr lang="en-US" altLang="zh-TW" sz="2400" b="1" dirty="0"/>
              <a:t>》《</a:t>
            </a:r>
            <a:r>
              <a:rPr lang="zh-TW" altLang="en-US" sz="2400" b="1" dirty="0"/>
              <a:t>美麗新世界</a:t>
            </a:r>
            <a:r>
              <a:rPr lang="en-US" altLang="zh-TW" sz="2400" b="1" dirty="0"/>
              <a:t>》</a:t>
            </a:r>
            <a:endParaRPr lang="zh-TW" altLang="en-US" sz="2400" dirty="0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428473"/>
            <a:ext cx="1821556" cy="182155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3113" y="2580068"/>
            <a:ext cx="1015226" cy="150253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1177" y="2580068"/>
            <a:ext cx="1000227" cy="149529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2666" y="4645532"/>
            <a:ext cx="1037824" cy="145295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84026" y="4645532"/>
            <a:ext cx="1538220" cy="153822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01126" y="4645531"/>
            <a:ext cx="1031144" cy="1611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297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751863" y="1966248"/>
            <a:ext cx="5329324" cy="1646302"/>
          </a:xfrm>
        </p:spPr>
        <p:txBody>
          <a:bodyPr/>
          <a:lstStyle/>
          <a:p>
            <a:r>
              <a:rPr lang="zh-TW" altLang="en-US" b="1" dirty="0"/>
              <a:t>謝謝聆聽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187798" y="3795542"/>
            <a:ext cx="4893389" cy="1096899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b="1" dirty="0"/>
              <a:t>通識教育中心閔宇經</a:t>
            </a:r>
            <a:endParaRPr lang="en-US" altLang="zh-TW" b="1" dirty="0"/>
          </a:p>
          <a:p>
            <a:pPr>
              <a:spcBef>
                <a:spcPts val="0"/>
              </a:spcBef>
            </a:pPr>
            <a:r>
              <a:rPr lang="en-US" altLang="zh-TW" b="1" dirty="0"/>
              <a:t>minber@uch.edu.tw</a:t>
            </a:r>
            <a:endParaRPr lang="zh-TW" altLang="en-US" b="1" dirty="0"/>
          </a:p>
          <a:p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73" y="2646622"/>
            <a:ext cx="3095953" cy="25096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0944" y="1455997"/>
            <a:ext cx="4162425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359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/>
              <a:t>烏托邦的設計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/>
              <a:t>以</a:t>
            </a:r>
            <a:r>
              <a:rPr lang="en-US" altLang="zh-TW" sz="2400" dirty="0"/>
              <a:t>《</a:t>
            </a:r>
            <a:r>
              <a:rPr lang="zh-TW" altLang="en-US" sz="2400" dirty="0"/>
              <a:t>基督城</a:t>
            </a:r>
            <a:r>
              <a:rPr lang="en-US" altLang="zh-TW" sz="2400" dirty="0"/>
              <a:t>》</a:t>
            </a:r>
            <a:r>
              <a:rPr lang="zh-TW" altLang="en-US" sz="2400" dirty="0"/>
              <a:t>為例</a:t>
            </a:r>
            <a:r>
              <a:rPr lang="en-US" altLang="zh-TW" sz="2400" dirty="0"/>
              <a:t>--</a:t>
            </a:r>
            <a:r>
              <a:rPr lang="zh-TW" altLang="en-US" sz="2400" dirty="0">
                <a:solidFill>
                  <a:srgbClr val="FF0000"/>
                </a:solidFill>
              </a:rPr>
              <a:t>一個沒有衝突的社會</a:t>
            </a:r>
            <a:endParaRPr lang="en-US" altLang="zh-TW" sz="2400" dirty="0">
              <a:solidFill>
                <a:srgbClr val="FF0000"/>
              </a:solidFill>
            </a:endParaRPr>
          </a:p>
          <a:p>
            <a:r>
              <a:rPr lang="en-US" altLang="zh-TW" sz="2400" dirty="0"/>
              <a:t>100</a:t>
            </a:r>
            <a:r>
              <a:rPr lang="zh-TW" altLang="en-US" sz="2400" dirty="0"/>
              <a:t>件烏托邦的</a:t>
            </a:r>
            <a:r>
              <a:rPr lang="en-US" altLang="zh-TW" sz="2400" dirty="0"/>
              <a:t>”</a:t>
            </a:r>
            <a:r>
              <a:rPr lang="zh-TW" altLang="en-US" sz="2400" dirty="0"/>
              <a:t>理想</a:t>
            </a:r>
            <a:r>
              <a:rPr lang="en-US" altLang="zh-TW" sz="2400" dirty="0"/>
              <a:t>”</a:t>
            </a:r>
            <a:r>
              <a:rPr lang="zh-TW" altLang="en-US" sz="2400" dirty="0"/>
              <a:t>設計：資格審查、城市格局、農業與畜牧業、礦物</a:t>
            </a:r>
            <a:r>
              <a:rPr lang="en-US" altLang="zh-TW" sz="2400" dirty="0"/>
              <a:t>(</a:t>
            </a:r>
            <a:r>
              <a:rPr lang="zh-TW" altLang="en-US" sz="2400" dirty="0"/>
              <a:t>礦產</a:t>
            </a:r>
            <a:r>
              <a:rPr lang="en-US" altLang="zh-TW" sz="2400" dirty="0"/>
              <a:t>)</a:t>
            </a:r>
            <a:r>
              <a:rPr lang="zh-TW" altLang="en-US" sz="2400" dirty="0"/>
              <a:t>、寓所、技工</a:t>
            </a:r>
            <a:r>
              <a:rPr lang="en-US" altLang="zh-TW" sz="2400" dirty="0"/>
              <a:t>/</a:t>
            </a:r>
            <a:r>
              <a:rPr lang="zh-TW" altLang="en-US" sz="2400" dirty="0"/>
              <a:t>教師</a:t>
            </a:r>
            <a:r>
              <a:rPr lang="en-US" altLang="zh-TW" sz="2400" dirty="0"/>
              <a:t>/</a:t>
            </a:r>
            <a:r>
              <a:rPr lang="zh-TW" altLang="en-US" sz="2400" dirty="0"/>
              <a:t>學生</a:t>
            </a:r>
            <a:r>
              <a:rPr lang="en-US" altLang="zh-TW" sz="2400" dirty="0"/>
              <a:t>(</a:t>
            </a:r>
            <a:r>
              <a:rPr lang="zh-TW" altLang="en-US" sz="2400" dirty="0"/>
              <a:t>職業</a:t>
            </a:r>
            <a:r>
              <a:rPr lang="en-US" altLang="zh-TW" sz="2400" dirty="0"/>
              <a:t>)</a:t>
            </a:r>
            <a:r>
              <a:rPr lang="zh-TW" altLang="en-US" sz="2400" dirty="0"/>
              <a:t>、學科</a:t>
            </a:r>
            <a:r>
              <a:rPr lang="en-US" altLang="zh-TW" sz="2400" dirty="0"/>
              <a:t>(</a:t>
            </a:r>
            <a:r>
              <a:rPr lang="zh-TW" altLang="en-US" sz="2400" dirty="0"/>
              <a:t>幾何學</a:t>
            </a:r>
            <a:r>
              <a:rPr lang="en-US" altLang="zh-TW" sz="2400" dirty="0"/>
              <a:t>/</a:t>
            </a:r>
            <a:r>
              <a:rPr lang="zh-TW" altLang="en-US" sz="2400" dirty="0"/>
              <a:t>形上學</a:t>
            </a:r>
            <a:r>
              <a:rPr lang="en-US" altLang="zh-TW" sz="2400" dirty="0"/>
              <a:t>/</a:t>
            </a:r>
            <a:r>
              <a:rPr lang="zh-TW" altLang="en-US" sz="2400" dirty="0"/>
              <a:t>醫學</a:t>
            </a:r>
            <a:r>
              <a:rPr lang="en-US" altLang="zh-TW" sz="2400" dirty="0"/>
              <a:t>)</a:t>
            </a:r>
            <a:r>
              <a:rPr lang="zh-TW" altLang="en-US" sz="2400" dirty="0"/>
              <a:t>、食物、公共禱告、公共事務、度量衡、圖書館、實驗室</a:t>
            </a:r>
            <a:r>
              <a:rPr lang="en-US" altLang="zh-TW" sz="2400" dirty="0"/>
              <a:t>(</a:t>
            </a:r>
            <a:r>
              <a:rPr lang="zh-TW" altLang="en-US" sz="2400" dirty="0"/>
              <a:t>自然科學實驗室</a:t>
            </a:r>
            <a:r>
              <a:rPr lang="en-US" altLang="zh-TW" sz="2400" dirty="0"/>
              <a:t>)</a:t>
            </a:r>
            <a:r>
              <a:rPr lang="zh-TW" altLang="en-US" sz="2400" dirty="0"/>
              <a:t>、語言、婚姻、宗教、死亡</a:t>
            </a:r>
            <a:r>
              <a:rPr lang="en-US" altLang="zh-TW" sz="2400" dirty="0"/>
              <a:t>/</a:t>
            </a:r>
            <a:r>
              <a:rPr lang="zh-TW" altLang="en-US" sz="2400" dirty="0"/>
              <a:t>葬禮</a:t>
            </a:r>
            <a:r>
              <a:rPr lang="en-US" altLang="zh-TW" sz="2400" dirty="0"/>
              <a:t>……</a:t>
            </a:r>
          </a:p>
          <a:p>
            <a:r>
              <a:rPr lang="zh-TW" altLang="en-US" sz="2400" dirty="0"/>
              <a:t>井然有序、鉅細靡遺：政治、經濟、宗教、 教育、休閒、產業、社會階級、職業分類</a:t>
            </a:r>
            <a:r>
              <a:rPr lang="en-US" altLang="zh-TW" sz="2400" dirty="0"/>
              <a:t>……</a:t>
            </a:r>
            <a:r>
              <a:rPr lang="zh-TW" altLang="en-US" sz="2400" dirty="0"/>
              <a:t>從出生到死亡的人類所有生活方式和面向</a:t>
            </a:r>
            <a:r>
              <a:rPr lang="en-US" altLang="zh-TW" sz="2400" dirty="0"/>
              <a:t>……</a:t>
            </a:r>
            <a:r>
              <a:rPr lang="zh-TW" altLang="en-US" sz="2400" dirty="0"/>
              <a:t>全部被規範和設計。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6410227" y="744718"/>
            <a:ext cx="4977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/>
              <a:t>薩米爾欽 </a:t>
            </a:r>
            <a:r>
              <a:rPr lang="en-US" altLang="zh-TW" sz="2000" b="1" dirty="0">
                <a:solidFill>
                  <a:srgbClr val="FF0000"/>
                </a:solidFill>
              </a:rPr>
              <a:t>《</a:t>
            </a:r>
            <a:r>
              <a:rPr lang="zh-TW" altLang="en-US" sz="2000" b="1" dirty="0">
                <a:solidFill>
                  <a:srgbClr val="FF0000"/>
                </a:solidFill>
              </a:rPr>
              <a:t>我們</a:t>
            </a:r>
            <a:r>
              <a:rPr lang="en-US" altLang="zh-TW" sz="2000" b="1" dirty="0">
                <a:solidFill>
                  <a:srgbClr val="FF0000"/>
                </a:solidFill>
              </a:rPr>
              <a:t>》</a:t>
            </a:r>
          </a:p>
          <a:p>
            <a:r>
              <a:rPr lang="zh-TW" altLang="en-US" sz="2000" b="1" dirty="0">
                <a:solidFill>
                  <a:srgbClr val="FF0000"/>
                </a:solidFill>
              </a:rPr>
              <a:t>世界上有兩個樂園：</a:t>
            </a:r>
            <a:endParaRPr lang="en-US" altLang="zh-TW" sz="2000" b="1" dirty="0">
              <a:solidFill>
                <a:srgbClr val="FF0000"/>
              </a:solidFill>
            </a:endParaRPr>
          </a:p>
          <a:p>
            <a:r>
              <a:rPr lang="zh-TW" altLang="en-US" sz="2000" b="1" dirty="0">
                <a:solidFill>
                  <a:srgbClr val="FF0000"/>
                </a:solidFill>
              </a:rPr>
              <a:t>沒有自由的幸福，和沒有幸福的自由</a:t>
            </a:r>
          </a:p>
        </p:txBody>
      </p:sp>
    </p:spTree>
    <p:extLst>
      <p:ext uri="{BB962C8B-B14F-4D97-AF65-F5344CB8AC3E}">
        <p14:creationId xmlns:p14="http://schemas.microsoft.com/office/powerpoint/2010/main" val="136460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2714109" y="2160589"/>
            <a:ext cx="7704899" cy="3880773"/>
          </a:xfrm>
        </p:spPr>
        <p:txBody>
          <a:bodyPr>
            <a:noAutofit/>
          </a:bodyPr>
          <a:lstStyle/>
          <a:p>
            <a:r>
              <a:rPr lang="zh-TW" altLang="en-US" sz="2400" dirty="0"/>
              <a:t>學術演講</a:t>
            </a:r>
            <a:r>
              <a:rPr lang="en-US" altLang="zh-TW" sz="2400" dirty="0"/>
              <a:t>(</a:t>
            </a:r>
            <a:r>
              <a:rPr lang="zh-TW" altLang="en-US" sz="2400" dirty="0"/>
              <a:t>香港</a:t>
            </a:r>
            <a:r>
              <a:rPr lang="en-US" altLang="zh-TW" sz="2400" dirty="0"/>
              <a:t>)</a:t>
            </a:r>
          </a:p>
          <a:p>
            <a:r>
              <a:rPr lang="en-US" altLang="zh-TW" sz="2400" dirty="0">
                <a:hlinkClick r:id="rId2"/>
              </a:rPr>
              <a:t>https://www.youtube.com/watch?v=jgN7enVxdf</a:t>
            </a:r>
            <a:endParaRPr lang="en-US" altLang="zh-TW" sz="2400" dirty="0"/>
          </a:p>
          <a:p>
            <a:r>
              <a:rPr lang="zh-TW" altLang="en-US" sz="2400" dirty="0"/>
              <a:t>一九八四電影</a:t>
            </a:r>
            <a:r>
              <a:rPr lang="en-US" altLang="zh-TW" sz="2400" dirty="0"/>
              <a:t>1’30”</a:t>
            </a:r>
          </a:p>
          <a:p>
            <a:r>
              <a:rPr lang="en-US" altLang="zh-TW" sz="2400" dirty="0">
                <a:hlinkClick r:id="rId3"/>
              </a:rPr>
              <a:t>https://www.youtube.com/watch?v=fCZBnUt6rZ0</a:t>
            </a:r>
            <a:endParaRPr lang="en-US" altLang="zh-TW" sz="2400" dirty="0"/>
          </a:p>
          <a:p>
            <a:r>
              <a:rPr lang="en-US" altLang="zh-TW" sz="2400" dirty="0"/>
              <a:t>1984 George Orwell Movie Trailer (1984)</a:t>
            </a:r>
            <a:r>
              <a:rPr lang="zh-TW" altLang="en-US" sz="2400" dirty="0"/>
              <a:t> </a:t>
            </a:r>
            <a:r>
              <a:rPr lang="en-US" altLang="zh-TW" sz="2400" dirty="0"/>
              <a:t>2”39”</a:t>
            </a:r>
          </a:p>
          <a:p>
            <a:r>
              <a:rPr lang="en-US" altLang="zh-TW" sz="2400" dirty="0"/>
              <a:t>https://www.youtube.com/watch?v=Z4rBDUJTnNU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334" y="2160589"/>
            <a:ext cx="2036775" cy="3283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560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/>
              <a:t>歐洲最後一個人</a:t>
            </a:r>
            <a:endParaRPr lang="en-US" altLang="zh-TW" sz="2400" dirty="0"/>
          </a:p>
          <a:p>
            <a:r>
              <a:rPr lang="zh-TW" altLang="zh-TW" sz="2400" dirty="0"/>
              <a:t>歐威爾解釋說他寫下《一九八四》的根本目的是想像史達林政府統治英國社會後的後果：</a:t>
            </a:r>
            <a:endParaRPr lang="en-US" altLang="zh-TW" sz="2400" dirty="0"/>
          </a:p>
          <a:p>
            <a:pPr marL="0" indent="0" fontAlgn="ctr">
              <a:buNone/>
            </a:pPr>
            <a:r>
              <a:rPr lang="zh-TW" altLang="zh-TW" sz="2400" dirty="0"/>
              <a:t>《一九八四》主要是基於</a:t>
            </a:r>
            <a:r>
              <a:rPr lang="zh-TW" altLang="zh-TW" sz="2400" dirty="0">
                <a:solidFill>
                  <a:srgbClr val="FF0000"/>
                </a:solidFill>
              </a:rPr>
              <a:t>共產主義</a:t>
            </a:r>
            <a:r>
              <a:rPr lang="zh-TW" altLang="zh-TW" sz="2400" dirty="0"/>
              <a:t>而寫，因為共產主義為</a:t>
            </a:r>
            <a:r>
              <a:rPr lang="zh-TW" altLang="zh-TW" sz="2400" dirty="0">
                <a:solidFill>
                  <a:srgbClr val="FF0000"/>
                </a:solidFill>
              </a:rPr>
              <a:t>極權主義</a:t>
            </a:r>
            <a:r>
              <a:rPr lang="zh-TW" altLang="zh-TW" sz="2400" dirty="0"/>
              <a:t>的主導形式，但我試圖想像如果共產主義牢固紮根於英語國家後會是什麼樣子。不再只是蘇聯外交部的擴張。</a:t>
            </a:r>
          </a:p>
          <a:p>
            <a:pPr marL="0" indent="0" algn="r">
              <a:buNone/>
            </a:pPr>
            <a:r>
              <a:rPr lang="zh-TW" altLang="zh-TW" sz="2400" dirty="0"/>
              <a:t>——歐威爾</a:t>
            </a:r>
            <a:endParaRPr lang="en-US" altLang="zh-TW" sz="2400" dirty="0"/>
          </a:p>
          <a:p>
            <a:r>
              <a:rPr lang="zh-TW" altLang="en-US" sz="2400" dirty="0"/>
              <a:t>故事情節設定在英國</a:t>
            </a:r>
            <a:r>
              <a:rPr lang="en-US" altLang="zh-TW" sz="2400" dirty="0"/>
              <a:t>/</a:t>
            </a:r>
            <a:r>
              <a:rPr lang="zh-TW" altLang="en-US" sz="2400" dirty="0"/>
              <a:t>倫敦</a:t>
            </a:r>
            <a:r>
              <a:rPr lang="en-US" altLang="zh-TW" sz="2400" dirty="0"/>
              <a:t>/</a:t>
            </a:r>
            <a:r>
              <a:rPr lang="zh-TW" altLang="en-US" sz="2400" dirty="0"/>
              <a:t>英社黨</a:t>
            </a:r>
            <a:endParaRPr lang="en-US" altLang="zh-TW" sz="2400" dirty="0"/>
          </a:p>
          <a:p>
            <a:pPr marL="0" indent="0">
              <a:buNone/>
            </a:pPr>
            <a:endParaRPr lang="zh-TW" altLang="zh-TW" sz="2400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948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/>
              <a:t>極權主義的反諷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2400" dirty="0"/>
              <a:t>極權主義的特徵</a:t>
            </a:r>
            <a:r>
              <a:rPr lang="en-US" altLang="zh-TW" sz="2400" dirty="0"/>
              <a:t>(</a:t>
            </a:r>
            <a:r>
              <a:rPr lang="zh-TW" altLang="en-US" sz="2400" dirty="0"/>
              <a:t>社會主義的進版</a:t>
            </a:r>
            <a:r>
              <a:rPr lang="en-US" altLang="zh-TW" sz="2400" dirty="0"/>
              <a:t>)</a:t>
            </a:r>
          </a:p>
          <a:p>
            <a:r>
              <a:rPr lang="zh-TW" altLang="en-US" sz="2400" dirty="0"/>
              <a:t>極權主義</a:t>
            </a:r>
            <a:r>
              <a:rPr lang="en-US" altLang="zh-TW" sz="2400" dirty="0"/>
              <a:t>(Totalitarianism</a:t>
            </a:r>
            <a:r>
              <a:rPr lang="en-US" altLang="zh-TW" sz="2800" dirty="0"/>
              <a:t>)</a:t>
            </a:r>
            <a:r>
              <a:rPr lang="el-GR" altLang="zh-TW" sz="2800" dirty="0"/>
              <a:t> [͵</a:t>
            </a:r>
            <a:r>
              <a:rPr lang="en-US" altLang="zh-TW" sz="2800" dirty="0" err="1"/>
              <a:t>totæləˋtɛrɪən</a:t>
            </a:r>
            <a:r>
              <a:rPr lang="el-GR" altLang="zh-TW" sz="2800" dirty="0"/>
              <a:t>͵</a:t>
            </a:r>
            <a:r>
              <a:rPr lang="en-US" altLang="zh-TW" sz="2800" dirty="0" err="1"/>
              <a:t>ɪzəm</a:t>
            </a:r>
            <a:r>
              <a:rPr lang="en-US" altLang="zh-TW" sz="2800" dirty="0"/>
              <a:t>] </a:t>
            </a:r>
          </a:p>
          <a:p>
            <a:pPr marL="0" indent="0">
              <a:buNone/>
            </a:pPr>
            <a:r>
              <a:rPr lang="zh-TW" altLang="en-US" sz="2400" dirty="0"/>
              <a:t>．由單一政黨控制的政府，它深入監督和控制社會生活的各個層面。</a:t>
            </a:r>
            <a:br>
              <a:rPr lang="zh-TW" altLang="en-US" sz="2400" dirty="0"/>
            </a:br>
            <a:r>
              <a:rPr lang="zh-TW" altLang="en-US" sz="2400" dirty="0"/>
              <a:t>．極權主義政權是二○世紀「當代</a:t>
            </a:r>
            <a:r>
              <a:rPr lang="zh-TW" altLang="en-US" sz="2400" dirty="0">
                <a:solidFill>
                  <a:srgbClr val="FF0000"/>
                </a:solidFill>
              </a:rPr>
              <a:t>技術</a:t>
            </a:r>
            <a:r>
              <a:rPr lang="zh-TW" altLang="en-US" sz="2400" dirty="0"/>
              <a:t>與</a:t>
            </a:r>
            <a:r>
              <a:rPr lang="zh-TW" altLang="en-US" sz="2400" dirty="0">
                <a:solidFill>
                  <a:srgbClr val="FF0000"/>
                </a:solidFill>
              </a:rPr>
              <a:t>專制統治</a:t>
            </a:r>
            <a:r>
              <a:rPr lang="zh-TW" altLang="en-US" sz="2400" dirty="0"/>
              <a:t>」的混合物。</a:t>
            </a:r>
            <a:br>
              <a:rPr lang="zh-TW" altLang="en-US" sz="2400" dirty="0"/>
            </a:br>
            <a:r>
              <a:rPr lang="zh-TW" altLang="en-US" sz="2400" dirty="0"/>
              <a:t>．極權主義一詞對早出現於</a:t>
            </a:r>
            <a:r>
              <a:rPr lang="en-US" altLang="zh-TW" sz="2400" dirty="0"/>
              <a:t>1925</a:t>
            </a:r>
            <a:r>
              <a:rPr lang="zh-TW" altLang="en-US" sz="2400" dirty="0"/>
              <a:t>年，強調國家權力對社會生活的</a:t>
            </a:r>
            <a:r>
              <a:rPr lang="zh-TW" altLang="en-US" sz="2400" dirty="0">
                <a:solidFill>
                  <a:srgbClr val="FF0000"/>
                </a:solidFill>
              </a:rPr>
              <a:t>全面滲透與控制</a:t>
            </a:r>
            <a:r>
              <a:rPr lang="zh-TW" altLang="en-US" sz="2400" dirty="0"/>
              <a:t>，包括德國納粹主義和蘇聯史達林的共產主義。</a:t>
            </a:r>
            <a:endParaRPr lang="en-US" altLang="zh-TW" sz="2400" dirty="0"/>
          </a:p>
          <a:p>
            <a:r>
              <a:rPr lang="en-US" altLang="zh-TW" sz="2400" dirty="0"/>
              <a:t>Arendt(</a:t>
            </a:r>
            <a:r>
              <a:rPr lang="zh-TW" altLang="en-US" sz="2400" dirty="0"/>
              <a:t>漢娜</a:t>
            </a:r>
            <a:r>
              <a:rPr lang="en-US" altLang="zh-TW" sz="2400" dirty="0"/>
              <a:t>‧</a:t>
            </a:r>
            <a:r>
              <a:rPr lang="zh-TW" altLang="en-US" sz="2400" dirty="0"/>
              <a:t>鄂蘭</a:t>
            </a:r>
            <a:r>
              <a:rPr lang="en-US" altLang="zh-TW" sz="2400" dirty="0"/>
              <a:t>)</a:t>
            </a:r>
            <a:r>
              <a:rPr lang="zh-TW" altLang="en-US" sz="2400" dirty="0"/>
              <a:t>：</a:t>
            </a:r>
            <a:r>
              <a:rPr lang="en-US" altLang="zh-TW" sz="2400" dirty="0"/>
              <a:t>1.</a:t>
            </a:r>
            <a:r>
              <a:rPr lang="zh-TW" altLang="en-US" sz="2400" dirty="0"/>
              <a:t>一黨專政</a:t>
            </a:r>
            <a:r>
              <a:rPr lang="en-US" altLang="zh-TW" sz="2400" dirty="0"/>
              <a:t>(</a:t>
            </a:r>
            <a:r>
              <a:rPr lang="zh-TW" altLang="en-US" sz="2400" dirty="0"/>
              <a:t>黨即國家，國家即社會</a:t>
            </a:r>
            <a:r>
              <a:rPr lang="en-US" altLang="zh-TW" sz="2400" dirty="0"/>
              <a:t>)</a:t>
            </a:r>
            <a:r>
              <a:rPr lang="zh-TW" altLang="en-US" sz="2400" dirty="0"/>
              <a:t>；</a:t>
            </a:r>
            <a:r>
              <a:rPr lang="en-US" altLang="zh-TW" sz="2400" dirty="0"/>
              <a:t>2.</a:t>
            </a:r>
            <a:r>
              <a:rPr lang="zh-TW" altLang="en-US" sz="2400" dirty="0"/>
              <a:t>國家壟斷經濟及一切資源；</a:t>
            </a:r>
            <a:r>
              <a:rPr lang="en-US" altLang="zh-TW" sz="2400" dirty="0"/>
              <a:t>3.</a:t>
            </a:r>
            <a:r>
              <a:rPr lang="zh-TW" altLang="en-US" sz="2400" dirty="0"/>
              <a:t>意識形態專政；</a:t>
            </a:r>
            <a:r>
              <a:rPr lang="en-US" altLang="zh-TW" sz="2400" dirty="0"/>
              <a:t>4.</a:t>
            </a:r>
            <a:r>
              <a:rPr lang="zh-TW" altLang="en-US" sz="2400" dirty="0"/>
              <a:t>恐怖警察。</a:t>
            </a:r>
            <a:endParaRPr lang="en-US" altLang="zh-TW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546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/>
              <a:t>Brzezinski(</a:t>
            </a:r>
            <a:r>
              <a:rPr lang="zh-TW" altLang="en-US" sz="2400" dirty="0"/>
              <a:t>布里辛斯基</a:t>
            </a:r>
            <a:r>
              <a:rPr lang="en-US" altLang="zh-TW" sz="2400" dirty="0"/>
              <a:t>)</a:t>
            </a:r>
            <a:r>
              <a:rPr lang="zh-TW" altLang="en-US" sz="2400" dirty="0"/>
              <a:t>：由一個接受集中領導的菁英運動，毫不受限制地使用科技上非常進步的統治工具，以促成全面的社會革命，基於菁英所獨斷持有的意識形態，在強迫全體大眾都接受的情況下，達成改變人類的生存條件。</a:t>
            </a:r>
          </a:p>
          <a:p>
            <a:r>
              <a:rPr lang="en-US" altLang="zh-TW" sz="2400" dirty="0"/>
              <a:t>C.J. Friedrich(</a:t>
            </a:r>
            <a:r>
              <a:rPr lang="zh-TW" altLang="en-US" sz="2400" dirty="0"/>
              <a:t>費德瑞區</a:t>
            </a:r>
            <a:r>
              <a:rPr lang="en-US" altLang="zh-TW" sz="2400" dirty="0"/>
              <a:t>)</a:t>
            </a:r>
            <a:r>
              <a:rPr lang="zh-TW" altLang="en-US" sz="2400" dirty="0"/>
              <a:t> ：包括</a:t>
            </a:r>
            <a:r>
              <a:rPr lang="en-US" altLang="zh-TW" sz="2400" dirty="0"/>
              <a:t>1.</a:t>
            </a:r>
            <a:r>
              <a:rPr lang="zh-TW" altLang="en-US" sz="2400" dirty="0"/>
              <a:t>一個集權主義的意識形態；一個致力實行此意識形態及接受單一領導的</a:t>
            </a:r>
            <a:r>
              <a:rPr lang="en-US" altLang="zh-TW" sz="2400" dirty="0"/>
              <a:t>”</a:t>
            </a:r>
            <a:r>
              <a:rPr lang="zh-TW" altLang="en-US" sz="2400" dirty="0"/>
              <a:t>一黨體制</a:t>
            </a:r>
            <a:r>
              <a:rPr lang="en-US" altLang="zh-TW" sz="2400" dirty="0"/>
              <a:t>”</a:t>
            </a:r>
            <a:r>
              <a:rPr lang="zh-TW" altLang="en-US" sz="2400" dirty="0"/>
              <a:t> ；</a:t>
            </a:r>
            <a:r>
              <a:rPr lang="en-US" altLang="zh-TW" sz="2400" dirty="0"/>
              <a:t>3.</a:t>
            </a:r>
            <a:r>
              <a:rPr lang="zh-TW" altLang="en-US" sz="2400" dirty="0"/>
              <a:t>一個非常發達的祕密警察系統，進行以下控制： </a:t>
            </a:r>
            <a:r>
              <a:rPr lang="en-US" altLang="zh-TW" sz="2400" dirty="0"/>
              <a:t>(1)</a:t>
            </a:r>
            <a:r>
              <a:rPr lang="zh-TW" altLang="en-US" sz="2400" dirty="0"/>
              <a:t>大眾傳播</a:t>
            </a:r>
            <a:r>
              <a:rPr lang="en-US" altLang="zh-TW" sz="2400" dirty="0"/>
              <a:t>(2)</a:t>
            </a:r>
            <a:r>
              <a:rPr lang="zh-TW" altLang="en-US" sz="2400" dirty="0"/>
              <a:t>可使用的武裝力量</a:t>
            </a:r>
            <a:r>
              <a:rPr lang="en-US" altLang="zh-TW" sz="2400" dirty="0"/>
              <a:t>(3)</a:t>
            </a:r>
            <a:r>
              <a:rPr lang="zh-TW" altLang="en-US" sz="2400" dirty="0"/>
              <a:t>包括經濟組織在內的所有組織和中央經濟計畫。</a:t>
            </a:r>
            <a:endParaRPr lang="en-US" altLang="zh-TW" sz="2400" dirty="0"/>
          </a:p>
          <a:p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497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478007"/>
            <a:ext cx="8596668" cy="4690973"/>
          </a:xfrm>
        </p:spPr>
        <p:txBody>
          <a:bodyPr>
            <a:noAutofit/>
          </a:bodyPr>
          <a:lstStyle/>
          <a:p>
            <a:r>
              <a:rPr lang="zh-TW" altLang="en-US" sz="2400" dirty="0"/>
              <a:t>極權獨裁的特徵</a:t>
            </a:r>
            <a:endParaRPr lang="en-US" altLang="zh-TW" sz="2400" dirty="0"/>
          </a:p>
          <a:p>
            <a:pPr marL="0" indent="0">
              <a:buNone/>
            </a:pPr>
            <a:r>
              <a:rPr lang="en-US" altLang="zh-TW" sz="2400" dirty="0"/>
              <a:t>1.</a:t>
            </a:r>
            <a:r>
              <a:rPr lang="zh-TW" altLang="en-US" sz="2400" dirty="0"/>
              <a:t>一黨主政的國家，且通常由一位全能的政治領袖來主導</a:t>
            </a:r>
            <a:br>
              <a:rPr lang="zh-TW" altLang="en-US" sz="2400" dirty="0"/>
            </a:br>
            <a:r>
              <a:rPr lang="en-US" altLang="zh-TW" sz="2400" dirty="0"/>
              <a:t>2.</a:t>
            </a:r>
            <a:r>
              <a:rPr lang="zh-TW" altLang="en-US" sz="2400" dirty="0"/>
              <a:t>武力鎮壓工具的壟斷</a:t>
            </a:r>
            <a:br>
              <a:rPr lang="zh-TW" altLang="en-US" sz="2400" dirty="0"/>
            </a:br>
            <a:r>
              <a:rPr lang="en-US" altLang="zh-TW" sz="2400" dirty="0"/>
              <a:t>3.</a:t>
            </a:r>
            <a:r>
              <a:rPr lang="zh-TW" altLang="en-US" sz="2400" dirty="0"/>
              <a:t>警察國家：政治警察恐怖性的脅迫</a:t>
            </a:r>
            <a:r>
              <a:rPr lang="en-US" altLang="zh-TW" sz="2400" dirty="0"/>
              <a:t>(</a:t>
            </a:r>
            <a:r>
              <a:rPr lang="zh-TW" altLang="en-US" sz="2400" dirty="0"/>
              <a:t>恐怖、暴力統治的警察體系</a:t>
            </a:r>
            <a:r>
              <a:rPr lang="en-US" altLang="zh-TW" sz="2400" dirty="0"/>
              <a:t>/</a:t>
            </a:r>
            <a:r>
              <a:rPr lang="zh-TW" altLang="en-US" sz="2400" dirty="0"/>
              <a:t>政治警察控制人民活動</a:t>
            </a:r>
            <a:r>
              <a:rPr lang="en-US" altLang="zh-TW" sz="2400" dirty="0"/>
              <a:t>)</a:t>
            </a:r>
            <a:br>
              <a:rPr lang="zh-TW" altLang="en-US" sz="2400" dirty="0"/>
            </a:br>
            <a:r>
              <a:rPr lang="en-US" altLang="zh-TW" sz="2400" dirty="0"/>
              <a:t>4.</a:t>
            </a:r>
            <a:r>
              <a:rPr lang="zh-TW" altLang="en-US" sz="2400" dirty="0"/>
              <a:t>國家壟斷大眾傳播媒體：大眾傳播媒介</a:t>
            </a:r>
            <a:r>
              <a:rPr lang="en-US" altLang="zh-TW" sz="2400" dirty="0"/>
              <a:t>(Mass Media)</a:t>
            </a:r>
            <a:r>
              <a:rPr lang="zh-TW" altLang="en-US" sz="2400" dirty="0"/>
              <a:t>全面的控制</a:t>
            </a:r>
            <a:br>
              <a:rPr lang="zh-TW" altLang="en-US" sz="2400" dirty="0"/>
            </a:br>
            <a:r>
              <a:rPr lang="en-US" altLang="zh-TW" sz="2400" dirty="0"/>
              <a:t>5.</a:t>
            </a:r>
            <a:r>
              <a:rPr lang="zh-TW" altLang="en-US" sz="2400" dirty="0"/>
              <a:t>官定的意識型態</a:t>
            </a:r>
            <a:r>
              <a:rPr lang="en-US" altLang="zh-TW" sz="2400" dirty="0"/>
              <a:t>(</a:t>
            </a:r>
            <a:r>
              <a:rPr lang="zh-TW" altLang="en-US" sz="2400" dirty="0"/>
              <a:t>涵括各生活層面的官方意識型態，每個人都要發自內心信服</a:t>
            </a:r>
            <a:r>
              <a:rPr lang="en-US" altLang="zh-TW" sz="2400" dirty="0"/>
              <a:t>)</a:t>
            </a:r>
            <a:br>
              <a:rPr lang="zh-TW" altLang="en-US" sz="2400" dirty="0"/>
            </a:br>
            <a:r>
              <a:rPr lang="en-US" altLang="zh-TW" sz="2400" dirty="0"/>
              <a:t>6.</a:t>
            </a:r>
            <a:r>
              <a:rPr lang="zh-TW" altLang="en-US" sz="2400" dirty="0"/>
              <a:t>群眾性的唯一政黨威權獨裁中權力於己身</a:t>
            </a:r>
            <a:r>
              <a:rPr lang="en-US" altLang="zh-TW" sz="2400" dirty="0"/>
              <a:t>(</a:t>
            </a:r>
            <a:r>
              <a:rPr lang="zh-TW" altLang="en-US" sz="2400" dirty="0"/>
              <a:t>具有一個以推動官方意識型態為職志的群眾性政黨</a:t>
            </a:r>
            <a:r>
              <a:rPr lang="en-US" altLang="zh-TW" sz="2400" dirty="0"/>
              <a:t>)</a:t>
            </a:r>
            <a:br>
              <a:rPr lang="zh-TW" altLang="en-US" sz="2400" dirty="0"/>
            </a:br>
            <a:r>
              <a:rPr lang="en-US" altLang="zh-TW" sz="2400" dirty="0"/>
              <a:t>7.</a:t>
            </a:r>
            <a:r>
              <a:rPr lang="zh-TW" altLang="en-US" sz="2400" dirty="0"/>
              <a:t>實施統治經濟：國家對所有經濟生活面向的控制。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188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3026535"/>
            <a:ext cx="8814396" cy="3466817"/>
          </a:xfrm>
        </p:spPr>
        <p:txBody>
          <a:bodyPr>
            <a:normAutofit/>
          </a:bodyPr>
          <a:lstStyle/>
          <a:p>
            <a:r>
              <a:rPr lang="zh-TW" altLang="zh-TW" sz="2400" dirty="0"/>
              <a:t>《</a:t>
            </a:r>
            <a:r>
              <a:rPr lang="en-US" altLang="zh-TW" sz="2400" dirty="0"/>
              <a:t>1984</a:t>
            </a:r>
            <a:r>
              <a:rPr lang="zh-TW" altLang="zh-TW" sz="2400" dirty="0"/>
              <a:t>》的故事舞台位於大洋國</a:t>
            </a:r>
            <a:endParaRPr lang="en-US" altLang="zh-TW" sz="2400" dirty="0"/>
          </a:p>
          <a:p>
            <a:r>
              <a:rPr lang="zh-TW" altLang="zh-TW" sz="2400" b="1" dirty="0"/>
              <a:t>大洋國</a:t>
            </a:r>
            <a:r>
              <a:rPr lang="zh-TW" altLang="zh-TW" sz="2400" dirty="0"/>
              <a:t>（意識形態：英社，亦即英國社會主義）；其核心領土為西半球、不列顛群島、澳大拉西亞、非洲南部。</a:t>
            </a:r>
          </a:p>
          <a:p>
            <a:r>
              <a:rPr lang="zh-TW" altLang="zh-TW" sz="2400" dirty="0"/>
              <a:t>歐亞國（意識形態：布爾什維克主義）；其核心領土為歐洲大陸和俄羅斯，其中包括西伯利亞。</a:t>
            </a:r>
          </a:p>
          <a:p>
            <a:r>
              <a:rPr lang="zh-TW" altLang="zh-TW" sz="2400" dirty="0"/>
              <a:t>東亞國（意識形態：殊死崇拜）；其核心領土為中國、朝鮮半島、日本與中南半島。</a:t>
            </a:r>
          </a:p>
          <a:p>
            <a:endParaRPr lang="zh-TW" altLang="zh-TW" sz="2400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1931" y="548151"/>
            <a:ext cx="6117464" cy="2829327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1546675" y="2247635"/>
            <a:ext cx="3985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solidFill>
                  <a:srgbClr val="FF0000"/>
                </a:solidFill>
              </a:rPr>
              <a:t>圖片來源</a:t>
            </a:r>
            <a:r>
              <a:rPr lang="en-US" altLang="zh-TW" sz="1200" dirty="0">
                <a:solidFill>
                  <a:srgbClr val="FF0000"/>
                </a:solidFill>
              </a:rPr>
              <a:t>https://zh.wikipedia.org/zh-tw/%E4%B8%80%E4%B9%9D%E5%85%AB%E5%9B%9B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435387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287</TotalTime>
  <Words>1656</Words>
  <Application>Microsoft Office PowerPoint</Application>
  <PresentationFormat>寬螢幕</PresentationFormat>
  <Paragraphs>118</Paragraphs>
  <Slides>20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8" baseType="lpstr">
      <vt:lpstr>华文新魏</vt:lpstr>
      <vt:lpstr>微軟正黑體</vt:lpstr>
      <vt:lpstr>新細明體</vt:lpstr>
      <vt:lpstr>Arial</vt:lpstr>
      <vt:lpstr>Calibri</vt:lpstr>
      <vt:lpstr>Trebuchet MS</vt:lpstr>
      <vt:lpstr>Wingdings 3</vt:lpstr>
      <vt:lpstr>多面向</vt:lpstr>
      <vt:lpstr>1051詮釋閱讀與想像創生 《一九八四》</vt:lpstr>
      <vt:lpstr>正/反烏托邦的世界</vt:lpstr>
      <vt:lpstr>烏托邦的設計</vt:lpstr>
      <vt:lpstr>PowerPoint 簡報</vt:lpstr>
      <vt:lpstr>PowerPoint 簡報</vt:lpstr>
      <vt:lpstr>極權主義的反諷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規訓的社會</vt:lpstr>
      <vt:lpstr>PowerPoint 簡報</vt:lpstr>
      <vt:lpstr>PowerPoint 簡報</vt:lpstr>
      <vt:lpstr>互文性的理解</vt:lpstr>
      <vt:lpstr>PowerPoint 簡報</vt:lpstr>
      <vt:lpstr>PowerPoint 簡報</vt:lpstr>
      <vt:lpstr>永恆的爭鬥</vt:lpstr>
      <vt:lpstr>謝謝聆聽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1051健行書房導讀 《一九八四》</dc:title>
  <dc:creator>User</dc:creator>
  <cp:lastModifiedBy>User</cp:lastModifiedBy>
  <cp:revision>125</cp:revision>
  <dcterms:created xsi:type="dcterms:W3CDTF">2016-11-15T22:16:26Z</dcterms:created>
  <dcterms:modified xsi:type="dcterms:W3CDTF">2016-12-01T17:46:13Z</dcterms:modified>
</cp:coreProperties>
</file>