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57" r:id="rId8"/>
    <p:sldId id="258" r:id="rId9"/>
    <p:sldId id="259" r:id="rId10"/>
    <p:sldId id="260" r:id="rId11"/>
    <p:sldId id="263" r:id="rId12"/>
    <p:sldId id="261" r:id="rId13"/>
    <p:sldId id="262" r:id="rId14"/>
    <p:sldId id="272" r:id="rId15"/>
    <p:sldId id="265" r:id="rId16"/>
    <p:sldId id="264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78" y="-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9137-7A86-490B-B774-7D78A1544E88}" type="datetimeFigureOut">
              <a:rPr lang="zh-TW" altLang="en-US" smtClean="0"/>
              <a:pPr/>
              <a:t>2015/11/17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8EE3620-7A42-4775-A2CB-74B4F402C68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9137-7A86-490B-B774-7D78A1544E88}" type="datetimeFigureOut">
              <a:rPr lang="zh-TW" altLang="en-US" smtClean="0"/>
              <a:pPr/>
              <a:t>2015/11/17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E3620-7A42-4775-A2CB-74B4F402C68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9137-7A86-490B-B774-7D78A1544E88}" type="datetimeFigureOut">
              <a:rPr lang="zh-TW" altLang="en-US" smtClean="0"/>
              <a:pPr/>
              <a:t>2015/11/17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E3620-7A42-4775-A2CB-74B4F402C68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9137-7A86-490B-B774-7D78A1544E88}" type="datetimeFigureOut">
              <a:rPr lang="zh-TW" altLang="en-US" smtClean="0"/>
              <a:pPr/>
              <a:t>2015/11/17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E3620-7A42-4775-A2CB-74B4F402C68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9137-7A86-490B-B774-7D78A1544E88}" type="datetimeFigureOut">
              <a:rPr lang="zh-TW" altLang="en-US" smtClean="0"/>
              <a:pPr/>
              <a:t>2015/11/17</a:t>
            </a:fld>
            <a:endParaRPr lang="zh-TW" alt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E3620-7A42-4775-A2CB-74B4F402C68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9137-7A86-490B-B774-7D78A1544E88}" type="datetimeFigureOut">
              <a:rPr lang="zh-TW" altLang="en-US" smtClean="0"/>
              <a:pPr/>
              <a:t>2015/11/17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E3620-7A42-4775-A2CB-74B4F402C68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9137-7A86-490B-B774-7D78A1544E88}" type="datetimeFigureOut">
              <a:rPr lang="zh-TW" altLang="en-US" smtClean="0"/>
              <a:pPr/>
              <a:t>2015/11/17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E3620-7A42-4775-A2CB-74B4F402C68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9137-7A86-490B-B774-7D78A1544E88}" type="datetimeFigureOut">
              <a:rPr lang="zh-TW" altLang="en-US" smtClean="0"/>
              <a:pPr/>
              <a:t>2015/11/17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E3620-7A42-4775-A2CB-74B4F402C68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9137-7A86-490B-B774-7D78A1544E88}" type="datetimeFigureOut">
              <a:rPr lang="zh-TW" altLang="en-US" smtClean="0"/>
              <a:pPr/>
              <a:t>2015/11/17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E3620-7A42-4775-A2CB-74B4F402C68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9137-7A86-490B-B774-7D78A1544E88}" type="datetimeFigureOut">
              <a:rPr lang="zh-TW" altLang="en-US" smtClean="0"/>
              <a:pPr/>
              <a:t>2015/11/17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E3620-7A42-4775-A2CB-74B4F402C68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9137-7A86-490B-B774-7D78A1544E88}" type="datetimeFigureOut">
              <a:rPr lang="zh-TW" altLang="en-US" smtClean="0"/>
              <a:pPr/>
              <a:t>2015/11/17</a:t>
            </a:fld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E3620-7A42-4775-A2CB-74B4F402C68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6529137-7A86-490B-B774-7D78A1544E88}" type="datetimeFigureOut">
              <a:rPr lang="zh-TW" altLang="en-US" smtClean="0"/>
              <a:pPr/>
              <a:t>2015/11/17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8EE3620-7A42-4775-A2CB-74B4F402C68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9552" y="4653136"/>
            <a:ext cx="6840760" cy="457200"/>
          </a:xfrm>
        </p:spPr>
        <p:txBody>
          <a:bodyPr>
            <a:noAutofit/>
          </a:bodyPr>
          <a:lstStyle/>
          <a:p>
            <a:r>
              <a:rPr lang="zh-TW" altLang="en-US" sz="2400" b="1" dirty="0" smtClean="0">
                <a:solidFill>
                  <a:schemeClr val="bg1"/>
                </a:solidFill>
              </a:rPr>
              <a:t>凱瑟琳</a:t>
            </a:r>
            <a:r>
              <a:rPr lang="zh-TW" altLang="en-US" sz="2400" b="1" dirty="0" smtClean="0">
                <a:solidFill>
                  <a:schemeClr val="bg1"/>
                </a:solidFill>
                <a:sym typeface="Wingdings"/>
              </a:rPr>
              <a:t>史托基特    </a:t>
            </a:r>
            <a:r>
              <a:rPr lang="en-US" altLang="zh-TW" sz="2400" b="1" dirty="0" smtClean="0">
                <a:solidFill>
                  <a:schemeClr val="bg1"/>
                </a:solidFill>
              </a:rPr>
              <a:t>Kathryn </a:t>
            </a:r>
            <a:r>
              <a:rPr lang="en-US" altLang="zh-TW" sz="2400" b="1" dirty="0" err="1" smtClean="0">
                <a:solidFill>
                  <a:schemeClr val="bg1"/>
                </a:solidFill>
              </a:rPr>
              <a:t>Stockett</a:t>
            </a:r>
            <a:endParaRPr lang="zh-TW" altLang="en-US" sz="2400" b="1" dirty="0">
              <a:solidFill>
                <a:schemeClr val="bg1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3429000"/>
            <a:ext cx="6629400" cy="729202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tx2"/>
                </a:solidFill>
              </a:rPr>
              <a:t>姐妹 </a:t>
            </a:r>
            <a:r>
              <a:rPr lang="en-US" altLang="zh-TW" b="1" dirty="0" smtClean="0">
                <a:solidFill>
                  <a:schemeClr val="tx2"/>
                </a:solidFill>
              </a:rPr>
              <a:t>The Help</a:t>
            </a:r>
            <a:endParaRPr lang="zh-TW" altLang="en-US" b="1" dirty="0">
              <a:solidFill>
                <a:schemeClr val="tx2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332657"/>
            <a:ext cx="3904462" cy="25976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文字方塊 4"/>
          <p:cNvSpPr txBox="1"/>
          <p:nvPr/>
        </p:nvSpPr>
        <p:spPr>
          <a:xfrm>
            <a:off x="7812360" y="3140968"/>
            <a:ext cx="800219" cy="21602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應外系 </a:t>
            </a:r>
            <a:endParaRPr lang="en-US" altLang="zh-TW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zh-TW" altLang="en-US" sz="20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zh-TW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         李小清導讀</a:t>
            </a:r>
            <a:endParaRPr lang="zh-TW" altLang="en-US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985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故事概述</a:t>
            </a:r>
            <a:r>
              <a:rPr lang="en-US" altLang="zh-TW" dirty="0" smtClean="0"/>
              <a:t>2-2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米</a:t>
            </a:r>
            <a:r>
              <a:rPr lang="zh-TW" altLang="en-US" dirty="0" smtClean="0"/>
              <a:t>妮製作了摻了自己大便的巧克力派送至前雇主希莉家，</a:t>
            </a:r>
            <a:r>
              <a:rPr lang="zh-TW" altLang="en-US" dirty="0"/>
              <a:t>希</a:t>
            </a:r>
            <a:r>
              <a:rPr lang="zh-TW" altLang="en-US" dirty="0" smtClean="0"/>
              <a:t>莉不疑有他，吃下了所有的派。</a:t>
            </a:r>
            <a:endParaRPr lang="en-US" altLang="zh-TW" dirty="0" smtClean="0"/>
          </a:p>
          <a:p>
            <a:r>
              <a:rPr lang="zh-TW" altLang="zh-TW" u="sng" dirty="0">
                <a:solidFill>
                  <a:srgbClr val="C00000"/>
                </a:solidFill>
              </a:rPr>
              <a:t>史基</a:t>
            </a:r>
            <a:r>
              <a:rPr lang="zh-TW" altLang="zh-TW" u="sng" dirty="0" smtClean="0">
                <a:solidFill>
                  <a:srgbClr val="C00000"/>
                </a:solidFill>
              </a:rPr>
              <a:t>特</a:t>
            </a:r>
            <a:r>
              <a:rPr lang="zh-TW" altLang="en-US" dirty="0"/>
              <a:t>出版</a:t>
            </a:r>
            <a:r>
              <a:rPr lang="zh-TW" altLang="en-US" dirty="0" smtClean="0"/>
              <a:t>了黑人女傭的故事，揭露的白人雇主的家庭秘辛</a:t>
            </a:r>
            <a:r>
              <a:rPr lang="en-US" altLang="zh-TW" dirty="0" smtClean="0"/>
              <a:t>(</a:t>
            </a:r>
            <a:r>
              <a:rPr lang="zh-TW" altLang="en-US" dirty="0" smtClean="0"/>
              <a:t>包含希莉吃了米妮的大便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，使她成為全市白人</a:t>
            </a:r>
            <a:r>
              <a:rPr lang="en-US" altLang="zh-TW" dirty="0" smtClean="0"/>
              <a:t>(</a:t>
            </a:r>
            <a:r>
              <a:rPr lang="zh-TW" altLang="en-US" dirty="0" smtClean="0"/>
              <a:t>女性</a:t>
            </a:r>
            <a:r>
              <a:rPr lang="en-US" altLang="zh-TW" dirty="0" smtClean="0"/>
              <a:t>)</a:t>
            </a:r>
            <a:r>
              <a:rPr lang="zh-TW" altLang="en-US" dirty="0" smtClean="0"/>
              <a:t>的頭號敵人。</a:t>
            </a:r>
            <a:endParaRPr lang="en-US" altLang="zh-TW" dirty="0" smtClean="0"/>
          </a:p>
          <a:p>
            <a:r>
              <a:rPr lang="zh-TW" altLang="zh-TW" u="sng" dirty="0">
                <a:solidFill>
                  <a:srgbClr val="C00000"/>
                </a:solidFill>
              </a:rPr>
              <a:t>史基</a:t>
            </a:r>
            <a:r>
              <a:rPr lang="zh-TW" altLang="zh-TW" u="sng" dirty="0" smtClean="0">
                <a:solidFill>
                  <a:srgbClr val="C00000"/>
                </a:solidFill>
              </a:rPr>
              <a:t>特</a:t>
            </a:r>
            <a:r>
              <a:rPr lang="zh-TW" altLang="en-US" dirty="0" smtClean="0"/>
              <a:t>的男友也不諒解她的寫作計畫，最後</a:t>
            </a:r>
            <a:r>
              <a:rPr lang="zh-TW" altLang="zh-TW" u="sng" dirty="0">
                <a:solidFill>
                  <a:srgbClr val="C00000"/>
                </a:solidFill>
              </a:rPr>
              <a:t>史基</a:t>
            </a:r>
            <a:r>
              <a:rPr lang="zh-TW" altLang="zh-TW" u="sng" dirty="0" smtClean="0">
                <a:solidFill>
                  <a:srgbClr val="C00000"/>
                </a:solidFill>
              </a:rPr>
              <a:t>特</a:t>
            </a:r>
            <a:r>
              <a:rPr lang="zh-TW" altLang="en-US" dirty="0" smtClean="0"/>
              <a:t>離開</a:t>
            </a:r>
            <a:r>
              <a:rPr lang="zh-TW" altLang="zh-TW" dirty="0"/>
              <a:t>傑克</a:t>
            </a:r>
            <a:r>
              <a:rPr lang="zh-TW" altLang="zh-TW" dirty="0" smtClean="0"/>
              <a:t>森</a:t>
            </a:r>
            <a:r>
              <a:rPr lang="zh-TW" altLang="en-US" dirty="0" smtClean="0"/>
              <a:t>市，到紐約市實現作家夢。</a:t>
            </a:r>
            <a:endParaRPr lang="en-US" altLang="zh-TW" dirty="0" smtClean="0"/>
          </a:p>
          <a:p>
            <a:r>
              <a:rPr lang="zh-TW" altLang="zh-TW" u="sng" dirty="0">
                <a:solidFill>
                  <a:srgbClr val="C00000"/>
                </a:solidFill>
              </a:rPr>
              <a:t>史基</a:t>
            </a:r>
            <a:r>
              <a:rPr lang="zh-TW" altLang="zh-TW" u="sng" dirty="0" smtClean="0">
                <a:solidFill>
                  <a:srgbClr val="C00000"/>
                </a:solidFill>
              </a:rPr>
              <a:t>特</a:t>
            </a:r>
            <a:r>
              <a:rPr lang="zh-TW" altLang="en-US" dirty="0" smtClean="0"/>
              <a:t>的書大為暢銷，全國民眾瞭解黑人幫傭的情境，成為黑人民權運動的一大助力。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83852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身體關係</a:t>
            </a:r>
            <a:r>
              <a:rPr lang="en-US" altLang="zh-TW" dirty="0" smtClean="0"/>
              <a:t>/</a:t>
            </a:r>
            <a:r>
              <a:rPr lang="zh-TW" altLang="en-US" dirty="0" smtClean="0"/>
              <a:t>黑白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700808"/>
            <a:ext cx="8363272" cy="494290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白人與黑人的隔離</a:t>
            </a:r>
            <a:endParaRPr lang="en-US" altLang="zh-TW" dirty="0" smtClean="0"/>
          </a:p>
          <a:p>
            <a:pPr lvl="1"/>
            <a:r>
              <a:rPr lang="zh-TW" altLang="en-US" dirty="0"/>
              <a:t>搭</a:t>
            </a:r>
            <a:r>
              <a:rPr lang="zh-TW" altLang="en-US" dirty="0" smtClean="0"/>
              <a:t>公車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用餐</a:t>
            </a:r>
            <a:endParaRPr lang="en-US" altLang="zh-TW" dirty="0" smtClean="0"/>
          </a:p>
          <a:p>
            <a:pPr lvl="1"/>
            <a:r>
              <a:rPr lang="zh-TW" altLang="en-US" dirty="0"/>
              <a:t>居住</a:t>
            </a:r>
            <a:r>
              <a:rPr lang="zh-TW" altLang="en-US" dirty="0" smtClean="0"/>
              <a:t>區域</a:t>
            </a:r>
            <a:endParaRPr lang="en-US" altLang="zh-TW" dirty="0" smtClean="0"/>
          </a:p>
          <a:p>
            <a:r>
              <a:rPr lang="zh-TW" altLang="en-US" dirty="0" smtClean="0"/>
              <a:t>白人</a:t>
            </a:r>
            <a:r>
              <a:rPr lang="zh-TW" altLang="en-US" dirty="0"/>
              <a:t>母女的疏離</a:t>
            </a:r>
            <a:r>
              <a:rPr lang="zh-TW" altLang="en-US" dirty="0" smtClean="0"/>
              <a:t>關係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白人女童與黑人褓姆</a:t>
            </a:r>
            <a:r>
              <a:rPr lang="en-US" altLang="zh-TW" dirty="0" smtClean="0"/>
              <a:t>--</a:t>
            </a:r>
            <a:r>
              <a:rPr lang="zh-TW" altLang="en-US" dirty="0" smtClean="0"/>
              <a:t>自然的身體關係不限膚色</a:t>
            </a:r>
            <a:endParaRPr lang="en-US" altLang="zh-TW" dirty="0" smtClean="0"/>
          </a:p>
          <a:p>
            <a:pPr lvl="1"/>
            <a:r>
              <a:rPr lang="zh-TW" altLang="en-US" dirty="0"/>
              <a:t>女孩</a:t>
            </a:r>
            <a:r>
              <a:rPr lang="zh-TW" altLang="en-US" u="sng" dirty="0"/>
              <a:t>長大後</a:t>
            </a:r>
            <a:r>
              <a:rPr lang="zh-TW" altLang="en-US" dirty="0" smtClean="0"/>
              <a:t>學會歧視黑人 </a:t>
            </a:r>
            <a:r>
              <a:rPr lang="en-US" altLang="zh-TW" dirty="0" smtClean="0"/>
              <a:t>(</a:t>
            </a:r>
            <a:r>
              <a:rPr lang="zh-TW" altLang="en-US" dirty="0" smtClean="0"/>
              <a:t>社會化的過程，歧視是如何形成的</a:t>
            </a:r>
            <a:r>
              <a:rPr lang="en-US" altLang="zh-TW" dirty="0" smtClean="0"/>
              <a:t>?)</a:t>
            </a:r>
          </a:p>
          <a:p>
            <a:pPr lvl="1"/>
            <a:r>
              <a:rPr lang="zh-TW" altLang="en-US" dirty="0"/>
              <a:t>希</a:t>
            </a:r>
            <a:r>
              <a:rPr lang="zh-TW" altLang="en-US" dirty="0" smtClean="0"/>
              <a:t>莉母女、史基特母女</a:t>
            </a:r>
            <a:endParaRPr lang="en-US" altLang="zh-TW" dirty="0"/>
          </a:p>
          <a:p>
            <a:r>
              <a:rPr lang="zh-TW" altLang="en-US" dirty="0" smtClean="0"/>
              <a:t>白人女性間的貌合神離、黑人女性間的姊妹情誼</a:t>
            </a:r>
            <a:endParaRPr lang="en-US" altLang="zh-TW" dirty="0" smtClean="0"/>
          </a:p>
          <a:p>
            <a:r>
              <a:rPr lang="zh-TW" altLang="en-US" dirty="0" smtClean="0"/>
              <a:t>跨越黑白分界線</a:t>
            </a:r>
            <a:endParaRPr lang="en-US" altLang="zh-TW" dirty="0" smtClean="0"/>
          </a:p>
          <a:p>
            <a:pPr lvl="1"/>
            <a:r>
              <a:rPr lang="zh-TW" altLang="en-US" dirty="0"/>
              <a:t>史基</a:t>
            </a:r>
            <a:r>
              <a:rPr lang="zh-TW" altLang="en-US" dirty="0" smtClean="0"/>
              <a:t>特 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 愛比琳</a:t>
            </a:r>
            <a:endParaRPr lang="en-US" altLang="zh-TW" dirty="0" smtClean="0"/>
          </a:p>
          <a:p>
            <a:pPr lvl="1"/>
            <a:r>
              <a:rPr lang="zh-TW" altLang="en-US" dirty="0"/>
              <a:t>西麗</a:t>
            </a:r>
            <a:r>
              <a:rPr lang="zh-TW" altLang="en-US" dirty="0" smtClean="0"/>
              <a:t>亞 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米妮</a:t>
            </a:r>
            <a:endParaRPr lang="en-US" altLang="zh-TW" dirty="0" smtClean="0"/>
          </a:p>
          <a:p>
            <a:pPr lvl="1"/>
            <a:endParaRPr lang="en-US" altLang="zh-TW" dirty="0" smtClean="0"/>
          </a:p>
          <a:p>
            <a:pPr marL="411480" lvl="1" indent="0">
              <a:buNone/>
            </a:pPr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zh-TW" altLang="en-US" dirty="0"/>
          </a:p>
          <a:p>
            <a:endParaRPr lang="zh-TW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552" y="1500174"/>
            <a:ext cx="4406890" cy="2071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171811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60672" cy="1039427"/>
          </a:xfrm>
        </p:spPr>
        <p:txBody>
          <a:bodyPr/>
          <a:lstStyle/>
          <a:p>
            <a:r>
              <a:rPr lang="zh-TW" altLang="en-US" dirty="0" smtClean="0"/>
              <a:t>身體與權力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85720" y="1428736"/>
            <a:ext cx="8390736" cy="5214974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身體的監視</a:t>
            </a:r>
            <a:r>
              <a:rPr lang="en-US" altLang="zh-TW" dirty="0" smtClean="0"/>
              <a:t>(</a:t>
            </a:r>
            <a:r>
              <a:rPr lang="zh-TW" altLang="en-US" dirty="0" smtClean="0"/>
              <a:t>身體意象</a:t>
            </a:r>
            <a:r>
              <a:rPr lang="en-US" altLang="zh-TW" dirty="0" smtClean="0"/>
              <a:t>)</a:t>
            </a:r>
          </a:p>
          <a:p>
            <a:pPr>
              <a:buNone/>
            </a:pPr>
            <a:r>
              <a:rPr lang="zh-TW" altLang="en-US" dirty="0" smtClean="0"/>
              <a:t>   白人女性的身體</a:t>
            </a:r>
            <a:r>
              <a:rPr lang="en-US" altLang="zh-TW" dirty="0" smtClean="0"/>
              <a:t>:</a:t>
            </a:r>
            <a:r>
              <a:rPr lang="zh-TW" altLang="en-US" dirty="0" smtClean="0"/>
              <a:t> 史基特</a:t>
            </a:r>
            <a:r>
              <a:rPr lang="en-US" altLang="zh-TW" dirty="0" smtClean="0"/>
              <a:t>(</a:t>
            </a:r>
            <a:r>
              <a:rPr lang="zh-TW" altLang="en-US" dirty="0" smtClean="0"/>
              <a:t>瘦高</a:t>
            </a:r>
            <a:r>
              <a:rPr lang="en-US" altLang="zh-TW" dirty="0" smtClean="0"/>
              <a:t>)</a:t>
            </a:r>
            <a:r>
              <a:rPr lang="zh-TW" altLang="en-US" dirty="0" smtClean="0"/>
              <a:t>、西麗亞</a:t>
            </a:r>
            <a:r>
              <a:rPr lang="en-US" altLang="zh-TW" dirty="0" smtClean="0"/>
              <a:t>(</a:t>
            </a:r>
            <a:r>
              <a:rPr lang="zh-TW" altLang="en-US" dirty="0" smtClean="0"/>
              <a:t>豐滿暴露</a:t>
            </a:r>
            <a:r>
              <a:rPr lang="en-US" altLang="zh-TW" dirty="0" smtClean="0"/>
              <a:t>)</a:t>
            </a:r>
          </a:p>
          <a:p>
            <a:pPr>
              <a:buNone/>
            </a:pPr>
            <a:r>
              <a:rPr lang="zh-TW" altLang="en-US" dirty="0" smtClean="0"/>
              <a:t>   黑人女性的身體</a:t>
            </a:r>
            <a:r>
              <a:rPr lang="en-US" altLang="zh-TW" dirty="0" smtClean="0"/>
              <a:t>:</a:t>
            </a:r>
            <a:r>
              <a:rPr lang="zh-TW" altLang="en-US" dirty="0" smtClean="0"/>
              <a:t> 勞動、安靜、馴服、與白人隔離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	</a:t>
            </a:r>
            <a:r>
              <a:rPr lang="zh-TW" altLang="en-US" dirty="0" smtClean="0"/>
              <a:t>傅柯的圓形監獄</a:t>
            </a:r>
            <a:r>
              <a:rPr lang="en-US" altLang="zh-TW" dirty="0" smtClean="0"/>
              <a:t>:</a:t>
            </a:r>
            <a:r>
              <a:rPr lang="zh-TW" altLang="en-US" dirty="0" smtClean="0"/>
              <a:t> 監獄管體員的擬視</a:t>
            </a:r>
            <a:r>
              <a:rPr lang="en-US" altLang="zh-TW" dirty="0" smtClean="0"/>
              <a:t>(</a:t>
            </a:r>
            <a:r>
              <a:rPr lang="zh-TW" altLang="en-US" dirty="0" smtClean="0"/>
              <a:t>內化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身體</a:t>
            </a:r>
            <a:r>
              <a:rPr lang="zh-TW" altLang="en-US" dirty="0"/>
              <a:t>的規</a:t>
            </a:r>
            <a:r>
              <a:rPr lang="zh-TW" altLang="en-US" dirty="0" smtClean="0"/>
              <a:t>訓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身體的酷刑</a:t>
            </a:r>
            <a:r>
              <a:rPr lang="en-US" altLang="zh-TW" dirty="0" smtClean="0"/>
              <a:t>:</a:t>
            </a:r>
            <a:r>
              <a:rPr lang="zh-TW" altLang="en-US" dirty="0" smtClean="0"/>
              <a:t> 行為不符合「規範」，立刻懲戒</a:t>
            </a:r>
            <a:endParaRPr lang="en-US" altLang="zh-TW" dirty="0" smtClean="0"/>
          </a:p>
          <a:p>
            <a:pPr lvl="2"/>
            <a:r>
              <a:rPr lang="zh-TW" altLang="en-US" dirty="0" smtClean="0"/>
              <a:t>白人小孩使用黑人廁所　（ｐ１１４）、黑人使用白人廁所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黑人被動用私刑</a:t>
            </a:r>
            <a:r>
              <a:rPr lang="en-US" altLang="zh-TW" dirty="0" smtClean="0"/>
              <a:t>:</a:t>
            </a:r>
            <a:r>
              <a:rPr lang="zh-TW" altLang="en-US" dirty="0" smtClean="0"/>
              <a:t> 社會的反應</a:t>
            </a:r>
            <a:r>
              <a:rPr lang="en-US" altLang="zh-TW" dirty="0" smtClean="0"/>
              <a:t>?</a:t>
            </a:r>
          </a:p>
          <a:p>
            <a:r>
              <a:rPr lang="zh-TW" altLang="en-US" dirty="0"/>
              <a:t>身體的</a:t>
            </a:r>
            <a:r>
              <a:rPr lang="zh-TW" altLang="en-US" dirty="0" smtClean="0"/>
              <a:t>價值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教育</a:t>
            </a:r>
            <a:r>
              <a:rPr lang="en-US" altLang="zh-TW" dirty="0" smtClean="0"/>
              <a:t>:</a:t>
            </a:r>
            <a:r>
              <a:rPr lang="zh-TW" altLang="en-US" dirty="0" smtClean="0"/>
              <a:t> 黑人該上大學嗎</a:t>
            </a:r>
            <a:r>
              <a:rPr lang="en-US" altLang="zh-TW" dirty="0" smtClean="0"/>
              <a:t>?</a:t>
            </a:r>
          </a:p>
          <a:p>
            <a:pPr lvl="1"/>
            <a:r>
              <a:rPr lang="zh-TW" altLang="en-US" dirty="0" smtClean="0"/>
              <a:t>漠視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The invisible man</a:t>
            </a:r>
          </a:p>
          <a:p>
            <a:pPr lvl="1"/>
            <a:r>
              <a:rPr lang="zh-TW" altLang="en-US" dirty="0" smtClean="0"/>
              <a:t>醫療</a:t>
            </a:r>
            <a:r>
              <a:rPr lang="en-US" altLang="zh-TW" dirty="0" smtClean="0"/>
              <a:t>:</a:t>
            </a:r>
            <a:r>
              <a:rPr lang="zh-TW" altLang="en-US" dirty="0" smtClean="0"/>
              <a:t> 黑人該急救嗎</a:t>
            </a:r>
            <a:r>
              <a:rPr lang="en-US" altLang="zh-TW" dirty="0" smtClean="0"/>
              <a:t>?</a:t>
            </a:r>
          </a:p>
          <a:p>
            <a:pPr lvl="1"/>
            <a:r>
              <a:rPr lang="zh-TW" altLang="en-US" dirty="0" smtClean="0"/>
              <a:t>弱勢團體的身體被工具化</a:t>
            </a:r>
            <a:r>
              <a:rPr lang="en-US" altLang="zh-TW" dirty="0" smtClean="0"/>
              <a:t>:</a:t>
            </a:r>
            <a:r>
              <a:rPr lang="zh-TW" altLang="en-US" dirty="0" smtClean="0"/>
              <a:t> 黑人</a:t>
            </a:r>
            <a:r>
              <a:rPr lang="en-US" altLang="zh-TW" dirty="0" smtClean="0"/>
              <a:t>(</a:t>
            </a:r>
            <a:r>
              <a:rPr lang="zh-TW" altLang="en-US" dirty="0" smtClean="0"/>
              <a:t>勞役</a:t>
            </a:r>
            <a:r>
              <a:rPr lang="en-US" altLang="zh-TW" dirty="0" smtClean="0"/>
              <a:t>)</a:t>
            </a:r>
            <a:r>
              <a:rPr lang="zh-TW" altLang="en-US" dirty="0" smtClean="0"/>
              <a:t>、女性</a:t>
            </a:r>
            <a:r>
              <a:rPr lang="en-US" altLang="zh-TW" dirty="0" smtClean="0"/>
              <a:t>(</a:t>
            </a:r>
            <a:r>
              <a:rPr lang="zh-TW" altLang="en-US" dirty="0" smtClean="0"/>
              <a:t>生兒育女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pic>
        <p:nvPicPr>
          <p:cNvPr id="6146" name="Picture 2" descr="http://2.bp.blogspot.com/-H8RHUzvuSZo/TnckwZcy_oI/AAAAAAAAC3M/Fhxl-EjLT9k/s1600/the-help-movie-screenshots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4357694"/>
            <a:ext cx="2857519" cy="1571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12743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877488"/>
          </a:xfrm>
        </p:spPr>
        <p:txBody>
          <a:bodyPr/>
          <a:lstStyle/>
          <a:p>
            <a:r>
              <a:rPr lang="zh-TW" altLang="en-US" dirty="0" smtClean="0"/>
              <a:t>身體政治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285860"/>
            <a:ext cx="8784976" cy="5143536"/>
          </a:xfrm>
        </p:spPr>
        <p:txBody>
          <a:bodyPr/>
          <a:lstStyle/>
          <a:p>
            <a:r>
              <a:rPr lang="zh-TW" altLang="en-US" dirty="0" smtClean="0"/>
              <a:t>身體與權力的關係</a:t>
            </a:r>
            <a:endParaRPr lang="en-US" altLang="zh-TW" dirty="0" smtClean="0"/>
          </a:p>
          <a:p>
            <a:r>
              <a:rPr lang="zh-TW" altLang="en-US" dirty="0" smtClean="0"/>
              <a:t>權力滲入媒體、文化、教育、娛樂等，造成種族身體的差異性與優劣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E.g. </a:t>
            </a:r>
            <a:r>
              <a:rPr lang="zh-TW" altLang="en-US" dirty="0" smtClean="0"/>
              <a:t>李連杰在香港電影是英雄 </a:t>
            </a:r>
            <a:r>
              <a:rPr lang="en-US" altLang="zh-TW" dirty="0" smtClean="0"/>
              <a:t>(</a:t>
            </a:r>
            <a:r>
              <a:rPr lang="zh-TW" altLang="en-US" dirty="0" smtClean="0"/>
              <a:t>黃飛鴻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，為何在西方電影成惡棍、成妖魔 </a:t>
            </a:r>
            <a:r>
              <a:rPr lang="en-US" altLang="zh-TW" dirty="0" smtClean="0"/>
              <a:t>(</a:t>
            </a:r>
            <a:r>
              <a:rPr lang="zh-TW" altLang="en-US" dirty="0" smtClean="0"/>
              <a:t>神鬼傳奇</a:t>
            </a:r>
            <a:r>
              <a:rPr lang="en-US" altLang="zh-TW" dirty="0" smtClean="0"/>
              <a:t>3)?</a:t>
            </a:r>
          </a:p>
          <a:p>
            <a:r>
              <a:rPr lang="zh-TW" altLang="en-US" dirty="0" smtClean="0"/>
              <a:t>隔離</a:t>
            </a:r>
            <a:r>
              <a:rPr lang="en-US" altLang="zh-TW" dirty="0" smtClean="0"/>
              <a:t>: </a:t>
            </a:r>
            <a:r>
              <a:rPr lang="zh-TW" altLang="en-US" dirty="0" smtClean="0"/>
              <a:t>差異化、反黑白通婚</a:t>
            </a:r>
            <a:endParaRPr lang="en-US" altLang="zh-TW" dirty="0" smtClean="0"/>
          </a:p>
          <a:p>
            <a:r>
              <a:rPr lang="zh-TW" altLang="en-US" dirty="0" smtClean="0"/>
              <a:t>黑：白＝髒汙：潔淨＝疾病：衛生</a:t>
            </a:r>
            <a:r>
              <a:rPr lang="en-US" altLang="zh-TW" dirty="0" smtClean="0"/>
              <a:t>=</a:t>
            </a:r>
            <a:r>
              <a:rPr lang="zh-TW" altLang="en-US" dirty="0" smtClean="0"/>
              <a:t>愚蠢</a:t>
            </a:r>
            <a:r>
              <a:rPr lang="en-US" altLang="zh-TW" dirty="0" smtClean="0"/>
              <a:t>:</a:t>
            </a:r>
            <a:r>
              <a:rPr lang="zh-TW" altLang="en-US" dirty="0" smtClean="0"/>
              <a:t> 聰明</a:t>
            </a:r>
            <a:r>
              <a:rPr lang="en-US" altLang="zh-TW" dirty="0" smtClean="0"/>
              <a:t>=</a:t>
            </a:r>
            <a:r>
              <a:rPr lang="zh-TW" altLang="en-US" dirty="0" smtClean="0"/>
              <a:t>野蠻</a:t>
            </a:r>
            <a:r>
              <a:rPr lang="en-US" altLang="zh-TW" dirty="0" smtClean="0"/>
              <a:t>: </a:t>
            </a:r>
            <a:r>
              <a:rPr lang="zh-TW" altLang="en-US" dirty="0" smtClean="0"/>
              <a:t>文明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為何弱勢族群總在二元對立的負面那端</a:t>
            </a:r>
            <a:r>
              <a:rPr lang="en-US" altLang="zh-TW" dirty="0" smtClean="0"/>
              <a:t>?</a:t>
            </a:r>
            <a:r>
              <a:rPr lang="zh-TW" altLang="en-US" dirty="0" smtClean="0"/>
              <a:t>　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希莉：眾所皆知她們　（黑人女傭）身上帶了很多和我們不同的病菌啊　（ｐ１１）</a:t>
            </a:r>
            <a:endParaRPr lang="en-US" altLang="zh-TW" dirty="0" smtClean="0"/>
          </a:p>
          <a:p>
            <a:r>
              <a:rPr lang="zh-TW" altLang="en-US" dirty="0" smtClean="0"/>
              <a:t>弱勢者對更弱勢者的暴力</a:t>
            </a:r>
            <a:r>
              <a:rPr lang="en-US" altLang="zh-TW" dirty="0" smtClean="0"/>
              <a:t>:</a:t>
            </a:r>
          </a:p>
          <a:p>
            <a:pPr lvl="1"/>
            <a:r>
              <a:rPr lang="zh-TW" altLang="en-US" dirty="0" smtClean="0"/>
              <a:t>受歧視的黑人男性</a:t>
            </a:r>
            <a:r>
              <a:rPr lang="en-US" altLang="zh-TW" dirty="0" smtClean="0"/>
              <a:t>(</a:t>
            </a:r>
            <a:r>
              <a:rPr lang="zh-TW" altLang="en-US" dirty="0" smtClean="0"/>
              <a:t>里洛</a:t>
            </a:r>
            <a:r>
              <a:rPr lang="en-US" altLang="zh-TW" dirty="0" smtClean="0"/>
              <a:t>)</a:t>
            </a:r>
            <a:r>
              <a:rPr lang="zh-TW" altLang="en-US" dirty="0" smtClean="0"/>
              <a:t>回家對弱勢的女性</a:t>
            </a:r>
            <a:r>
              <a:rPr lang="en-US" altLang="zh-TW" dirty="0" smtClean="0"/>
              <a:t>(</a:t>
            </a:r>
            <a:r>
              <a:rPr lang="zh-TW" altLang="en-US" dirty="0" smtClean="0"/>
              <a:t>米妮</a:t>
            </a:r>
            <a:r>
              <a:rPr lang="en-US" altLang="zh-TW" dirty="0" smtClean="0"/>
              <a:t>)</a:t>
            </a:r>
            <a:r>
              <a:rPr lang="zh-TW" altLang="en-US" dirty="0" smtClean="0"/>
              <a:t>與小孩施暴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44629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種族政治中的弱勢者身體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158" y="2143116"/>
            <a:ext cx="8329642" cy="4214842"/>
          </a:xfrm>
        </p:spPr>
        <p:txBody>
          <a:bodyPr/>
          <a:lstStyle/>
          <a:p>
            <a:r>
              <a:rPr lang="zh-TW" altLang="en-US" dirty="0" smtClean="0"/>
              <a:t>主流族群如何看待弱勢族群的</a:t>
            </a:r>
            <a:r>
              <a:rPr lang="zh-TW" altLang="en-US" dirty="0" smtClean="0">
                <a:solidFill>
                  <a:srgbClr val="FF0000"/>
                </a:solidFill>
              </a:rPr>
              <a:t>身體</a:t>
            </a:r>
            <a:r>
              <a:rPr lang="en-US" altLang="zh-TW" dirty="0" smtClean="0"/>
              <a:t>?</a:t>
            </a:r>
          </a:p>
          <a:p>
            <a:r>
              <a:rPr lang="zh-TW" altLang="en-US" dirty="0" smtClean="0"/>
              <a:t>充滿歧視的偽科學</a:t>
            </a:r>
            <a:r>
              <a:rPr lang="en-US" altLang="zh-TW" dirty="0" smtClean="0"/>
              <a:t>:</a:t>
            </a:r>
            <a:r>
              <a:rPr lang="en-US" altLang="zh-TW" dirty="0" smtClean="0"/>
              <a:t>19</a:t>
            </a:r>
            <a:r>
              <a:rPr lang="zh-TW" altLang="en-US" dirty="0" smtClean="0"/>
              <a:t>世紀</a:t>
            </a:r>
            <a:r>
              <a:rPr lang="zh-TW" altLang="en-US" dirty="0" smtClean="0"/>
              <a:t>醫學</a:t>
            </a:r>
            <a:endParaRPr lang="en-US" altLang="zh-TW" dirty="0" smtClean="0"/>
          </a:p>
          <a:p>
            <a:r>
              <a:rPr lang="zh-TW" altLang="en-US" dirty="0" smtClean="0"/>
              <a:t>病菌</a:t>
            </a:r>
            <a:r>
              <a:rPr lang="zh-TW" altLang="en-US" dirty="0" smtClean="0"/>
              <a:t>與</a:t>
            </a:r>
            <a:r>
              <a:rPr lang="zh-TW" altLang="en-US" dirty="0" smtClean="0"/>
              <a:t>基因 </a:t>
            </a:r>
            <a:r>
              <a:rPr lang="en-US" altLang="zh-TW" dirty="0" smtClean="0"/>
              <a:t>(germs and genes)</a:t>
            </a:r>
            <a:r>
              <a:rPr lang="zh-TW" altLang="en-US" dirty="0" smtClean="0"/>
              <a:t>理論</a:t>
            </a:r>
            <a:endParaRPr lang="en-US" altLang="zh-TW" dirty="0" smtClean="0"/>
          </a:p>
          <a:p>
            <a:r>
              <a:rPr lang="zh-TW" altLang="en-US" dirty="0" smtClean="0"/>
              <a:t>歐洲人眼中的</a:t>
            </a:r>
            <a:r>
              <a:rPr lang="zh-TW" altLang="en-US" dirty="0" smtClean="0"/>
              <a:t>猶太人</a:t>
            </a:r>
            <a:r>
              <a:rPr lang="en-US" altLang="zh-TW" dirty="0" smtClean="0"/>
              <a:t>:</a:t>
            </a:r>
            <a:r>
              <a:rPr lang="zh-TW" altLang="en-US" dirty="0" smtClean="0"/>
              <a:t> 性變態、梅毒、歇斯底里、同性戀</a:t>
            </a:r>
            <a:r>
              <a:rPr lang="en-US" altLang="zh-TW" dirty="0" smtClean="0"/>
              <a:t>…</a:t>
            </a:r>
            <a:endParaRPr lang="en-US" altLang="zh-TW" dirty="0" smtClean="0"/>
          </a:p>
          <a:p>
            <a:r>
              <a:rPr lang="en-US" altLang="zh-TW" dirty="0" smtClean="0"/>
              <a:t>19</a:t>
            </a:r>
            <a:r>
              <a:rPr lang="zh-TW" altLang="en-US" dirty="0" smtClean="0"/>
              <a:t>世紀的中國人形象</a:t>
            </a:r>
            <a:r>
              <a:rPr lang="en-US" altLang="zh-TW" dirty="0" smtClean="0"/>
              <a:t>:</a:t>
            </a:r>
            <a:r>
              <a:rPr lang="zh-TW" altLang="en-US" dirty="0" smtClean="0"/>
              <a:t> 中國豬、苦力、妖魔化</a:t>
            </a:r>
            <a:r>
              <a:rPr lang="en-US" altLang="zh-TW" dirty="0" smtClean="0"/>
              <a:t>(</a:t>
            </a:r>
            <a:r>
              <a:rPr lang="zh-TW" altLang="en-US" dirty="0" smtClean="0"/>
              <a:t>傅滿州</a:t>
            </a:r>
            <a:r>
              <a:rPr lang="en-US" altLang="zh-TW" dirty="0" smtClean="0"/>
              <a:t>)</a:t>
            </a:r>
            <a:r>
              <a:rPr lang="zh-TW" altLang="en-US" dirty="0" smtClean="0"/>
              <a:t>、吸毒者、痲瘋病帶原者、中國梅毒</a:t>
            </a:r>
            <a:endParaRPr lang="en-US" altLang="zh-TW" dirty="0" smtClean="0"/>
          </a:p>
          <a:p>
            <a:r>
              <a:rPr lang="zh-TW" altLang="en-US" dirty="0" smtClean="0"/>
              <a:t>抹黑他者、貶抑他者、排擠他者、控制他者</a:t>
            </a:r>
            <a:r>
              <a:rPr lang="zh-TW" altLang="en-US" dirty="0" smtClean="0">
                <a:sym typeface="Webdings"/>
              </a:rPr>
              <a:t>鞏固自我形象、利益</a:t>
            </a:r>
            <a:endParaRPr lang="en-US" altLang="zh-TW" dirty="0" smtClean="0">
              <a:sym typeface="Webdings"/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弱勢反擊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14282" y="1673424"/>
            <a:ext cx="8712968" cy="4255906"/>
          </a:xfrm>
        </p:spPr>
        <p:txBody>
          <a:bodyPr/>
          <a:lstStyle/>
          <a:p>
            <a:r>
              <a:rPr lang="zh-TW" altLang="en-US" dirty="0" smtClean="0"/>
              <a:t>權力的縫隙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米妮的巧克力派</a:t>
            </a:r>
            <a:endParaRPr lang="en-US" altLang="zh-TW" dirty="0" smtClean="0"/>
          </a:p>
          <a:p>
            <a:pPr lvl="2"/>
            <a:r>
              <a:rPr lang="zh-TW" altLang="en-US" dirty="0" smtClean="0"/>
              <a:t>黑人糞便成為白人食物</a:t>
            </a:r>
            <a:r>
              <a:rPr lang="zh-TW" altLang="en-US" dirty="0" smtClean="0">
                <a:sym typeface="Wingdings 3"/>
              </a:rPr>
              <a:t>被玷汙的白人身體 </a:t>
            </a:r>
            <a:r>
              <a:rPr lang="en-US" altLang="zh-TW" dirty="0" smtClean="0">
                <a:sym typeface="Wingdings 3"/>
              </a:rPr>
              <a:t>(</a:t>
            </a:r>
            <a:r>
              <a:rPr lang="zh-TW" altLang="en-US" dirty="0" smtClean="0">
                <a:sym typeface="Wingdings 3"/>
              </a:rPr>
              <a:t>標籤化</a:t>
            </a:r>
            <a:r>
              <a:rPr lang="en-US" altLang="zh-TW" dirty="0" smtClean="0">
                <a:sym typeface="Wingdings 3"/>
              </a:rPr>
              <a:t>)</a:t>
            </a:r>
          </a:p>
          <a:p>
            <a:pPr lvl="1"/>
            <a:r>
              <a:rPr lang="zh-TW" altLang="en-US" dirty="0" smtClean="0">
                <a:sym typeface="Wingdings 3"/>
              </a:rPr>
              <a:t>史基特的寫作計畫</a:t>
            </a:r>
            <a:endParaRPr lang="en-US" altLang="zh-TW" dirty="0" smtClean="0">
              <a:sym typeface="Wingdings 3"/>
            </a:endParaRPr>
          </a:p>
          <a:p>
            <a:pPr lvl="2"/>
            <a:r>
              <a:rPr lang="zh-TW" altLang="en-US" dirty="0" smtClean="0">
                <a:sym typeface="Wingdings 3"/>
              </a:rPr>
              <a:t>黑人幫傭與其白人雇主的故事</a:t>
            </a:r>
            <a:endParaRPr lang="en-US" altLang="zh-TW" dirty="0" smtClean="0">
              <a:sym typeface="Wingdings 3"/>
            </a:endParaRPr>
          </a:p>
          <a:p>
            <a:pPr lvl="2"/>
            <a:r>
              <a:rPr lang="zh-TW" altLang="en-US" dirty="0" smtClean="0">
                <a:sym typeface="Wingdings 3"/>
              </a:rPr>
              <a:t>寫出黑人幫傭的真實感受</a:t>
            </a:r>
            <a:endParaRPr lang="en-US" altLang="zh-TW" dirty="0" smtClean="0">
              <a:sym typeface="Wingdings 3"/>
            </a:endParaRPr>
          </a:p>
          <a:p>
            <a:pPr lvl="2"/>
            <a:r>
              <a:rPr lang="zh-TW" altLang="en-US" dirty="0" smtClean="0">
                <a:sym typeface="Wingdings 3"/>
              </a:rPr>
              <a:t>發聲身體由沉默的「工具」還原成有血有肉、有笑有淚的真實身軀</a:t>
            </a:r>
            <a:endParaRPr lang="en-US" altLang="zh-TW" dirty="0" smtClean="0">
              <a:sym typeface="Wingdings 3"/>
            </a:endParaRPr>
          </a:p>
          <a:p>
            <a:pPr lvl="2"/>
            <a:r>
              <a:rPr lang="zh-TW" altLang="en-US" dirty="0" smtClean="0">
                <a:sym typeface="Wingdings 3"/>
              </a:rPr>
              <a:t>寫作的意義</a:t>
            </a:r>
            <a:endParaRPr lang="en-US" altLang="zh-TW" dirty="0" smtClean="0">
              <a:sym typeface="Wingdings 3"/>
            </a:endParaRPr>
          </a:p>
          <a:p>
            <a:r>
              <a:rPr lang="zh-TW" altLang="en-US" dirty="0" smtClean="0">
                <a:sym typeface="Wingdings 3"/>
              </a:rPr>
              <a:t>權力遊戲的矛盾</a:t>
            </a:r>
            <a:endParaRPr lang="en-US" altLang="zh-TW" dirty="0" smtClean="0">
              <a:sym typeface="Wingdings 3"/>
            </a:endParaRPr>
          </a:p>
          <a:p>
            <a:pPr lvl="1"/>
            <a:r>
              <a:rPr lang="en-US" altLang="zh-TW" dirty="0" smtClean="0">
                <a:sym typeface="Wingdings 3"/>
              </a:rPr>
              <a:t>《</a:t>
            </a:r>
            <a:r>
              <a:rPr lang="zh-TW" altLang="en-US" dirty="0" smtClean="0">
                <a:sym typeface="Wingdings 3"/>
              </a:rPr>
              <a:t>幫手</a:t>
            </a:r>
            <a:r>
              <a:rPr lang="en-US" altLang="zh-TW" dirty="0" smtClean="0">
                <a:sym typeface="Wingdings 3"/>
              </a:rPr>
              <a:t>》</a:t>
            </a:r>
            <a:r>
              <a:rPr lang="zh-TW" altLang="en-US" dirty="0" smtClean="0">
                <a:sym typeface="Wingdings 3"/>
              </a:rPr>
              <a:t></a:t>
            </a:r>
            <a:r>
              <a:rPr lang="zh-TW" altLang="en-US" dirty="0" smtClean="0">
                <a:solidFill>
                  <a:srgbClr val="FF0000"/>
                </a:solidFill>
                <a:sym typeface="Wingdings 3"/>
              </a:rPr>
              <a:t>希莉秘密</a:t>
            </a:r>
            <a:r>
              <a:rPr lang="zh-TW" altLang="en-US" dirty="0" smtClean="0">
                <a:sym typeface="Wingdings 3"/>
              </a:rPr>
              <a:t>公開、對號入座白人的清算</a:t>
            </a:r>
            <a:r>
              <a:rPr lang="zh-TW" altLang="en-US" dirty="0" smtClean="0">
                <a:solidFill>
                  <a:srgbClr val="FF0000"/>
                </a:solidFill>
                <a:sym typeface="Wingdings 3"/>
              </a:rPr>
              <a:t>希莉秘密</a:t>
            </a:r>
            <a:r>
              <a:rPr lang="zh-TW" altLang="en-US" dirty="0" smtClean="0">
                <a:sym typeface="Wingdings 3"/>
              </a:rPr>
              <a:t>否認保險、護身符</a:t>
            </a:r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228251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名句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158" y="1643050"/>
            <a:ext cx="8229600" cy="4785395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/>
              <a:t>我們只是兩個人，</a:t>
            </a:r>
            <a:r>
              <a:rPr lang="zh-TW" altLang="en-US" dirty="0" smtClean="0"/>
              <a:t>我</a:t>
            </a:r>
            <a:r>
              <a:rPr lang="zh-TW" altLang="en-US" dirty="0" smtClean="0"/>
              <a:t>倆</a:t>
            </a:r>
            <a:r>
              <a:rPr lang="zh-TW" altLang="en-US" dirty="0" smtClean="0"/>
              <a:t>之間</a:t>
            </a:r>
            <a:r>
              <a:rPr lang="zh-TW" altLang="en-US" dirty="0" smtClean="0"/>
              <a:t>並沒有那麼多不同。遠遠不如我們想像中的不同。</a:t>
            </a:r>
            <a:endParaRPr lang="en-US" altLang="zh-TW" dirty="0" smtClean="0"/>
          </a:p>
          <a:p>
            <a:r>
              <a:rPr lang="zh-TW" altLang="en-US" dirty="0" smtClean="0"/>
              <a:t>說那些孩子，</a:t>
            </a:r>
            <a:r>
              <a:rPr lang="zh-TW" altLang="en-US" dirty="0" smtClean="0"/>
              <a:t>小時候我們</a:t>
            </a:r>
            <a:r>
              <a:rPr lang="zh-TW" altLang="en-US" dirty="0" smtClean="0"/>
              <a:t>是如何愛他們照顧他們</a:t>
            </a:r>
            <a:r>
              <a:rPr lang="en-US" altLang="zh-TW" dirty="0" smtClean="0"/>
              <a:t>…</a:t>
            </a:r>
            <a:r>
              <a:rPr lang="zh-TW" altLang="en-US" dirty="0" smtClean="0"/>
              <a:t>可等他們長大，卻一個個都變成他們的媽媽</a:t>
            </a:r>
            <a:r>
              <a:rPr lang="en-US" altLang="zh-TW" dirty="0" smtClean="0"/>
              <a:t>?</a:t>
            </a:r>
            <a:r>
              <a:rPr lang="zh-TW" altLang="en-US" dirty="0" smtClean="0"/>
              <a:t>  </a:t>
            </a:r>
            <a:r>
              <a:rPr lang="en-US" altLang="zh-TW" dirty="0" smtClean="0"/>
              <a:t>(p.154)</a:t>
            </a:r>
          </a:p>
          <a:p>
            <a:r>
              <a:rPr lang="zh-TW" altLang="en-US" dirty="0" smtClean="0"/>
              <a:t>真實感受。這字眼，聽來如此清新，像水沖過我又黏又熱的身子。稍稍平息折磨了我一輩子的那股熱呼呼的衝動。</a:t>
            </a:r>
            <a:r>
              <a:rPr lang="en-US" altLang="zh-TW" dirty="0" smtClean="0"/>
              <a:t>(155)</a:t>
            </a:r>
          </a:p>
          <a:p>
            <a:r>
              <a:rPr lang="zh-TW" altLang="en-US" dirty="0" smtClean="0"/>
              <a:t>她</a:t>
            </a:r>
            <a:r>
              <a:rPr lang="en-US" altLang="zh-TW" dirty="0" smtClean="0"/>
              <a:t>(</a:t>
            </a:r>
            <a:r>
              <a:rPr lang="zh-TW" altLang="en-US" dirty="0" smtClean="0"/>
              <a:t>西麗亞</a:t>
            </a:r>
            <a:r>
              <a:rPr lang="en-US" altLang="zh-TW" dirty="0" smtClean="0"/>
              <a:t>)</a:t>
            </a:r>
            <a:r>
              <a:rPr lang="zh-TW" altLang="en-US" dirty="0" smtClean="0"/>
              <a:t>就是看不到。那些界線。看不到我和她之間的那條，也看不到她和希莉之間的那條。</a:t>
            </a:r>
            <a:endParaRPr lang="en-US" altLang="zh-TW" dirty="0" smtClean="0"/>
          </a:p>
          <a:p>
            <a:r>
              <a:rPr lang="zh-TW" altLang="en-US" dirty="0" smtClean="0"/>
              <a:t>我從後門走了出去，屋裡還不斷傳來梅茉莉淒厲的哭聲。我步下階梯，邊走邊哭，知道自己將會有多想念梅茉莉、也禱告她媽媽能多對她表示一點關愛。可在此同時，我也感覺，我自由了。</a:t>
            </a:r>
            <a:r>
              <a:rPr lang="en-US" altLang="zh-TW" dirty="0" smtClean="0"/>
              <a:t>(526)</a:t>
            </a:r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125512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族群與</a:t>
            </a:r>
            <a:r>
              <a:rPr lang="zh-TW" altLang="en-US" dirty="0"/>
              <a:t>身體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628800"/>
            <a:ext cx="3600400" cy="777889"/>
          </a:xfrm>
        </p:spPr>
        <p:txBody>
          <a:bodyPr>
            <a:normAutofit/>
          </a:bodyPr>
          <a:lstStyle/>
          <a:p>
            <a:pPr marL="114300" indent="-457200">
              <a:buFont typeface="+mj-lt"/>
              <a:buAutoNum type="arabicPeriod"/>
            </a:pPr>
            <a:r>
              <a:rPr lang="zh-TW" altLang="en-US" sz="2000" b="1" dirty="0"/>
              <a:t>為什麼有人遇到外勞時</a:t>
            </a:r>
            <a:r>
              <a:rPr lang="zh-TW" altLang="en-US" sz="2000" b="1" dirty="0" smtClean="0"/>
              <a:t>，</a:t>
            </a:r>
            <a:endParaRPr lang="en-US" altLang="zh-TW" sz="2000" b="1" dirty="0" smtClean="0"/>
          </a:p>
          <a:p>
            <a:pPr marL="0" indent="0">
              <a:buNone/>
            </a:pPr>
            <a:r>
              <a:rPr lang="zh-TW" altLang="en-US" sz="2000" b="1" dirty="0" smtClean="0"/>
              <a:t>      要</a:t>
            </a:r>
            <a:r>
              <a:rPr lang="zh-TW" altLang="en-US" sz="2000" b="1" dirty="0"/>
              <a:t>刻意掩鼻</a:t>
            </a:r>
            <a:r>
              <a:rPr lang="en-US" altLang="zh-TW" sz="2000" b="1" dirty="0"/>
              <a:t>?</a:t>
            </a:r>
          </a:p>
        </p:txBody>
      </p:sp>
      <p:pic>
        <p:nvPicPr>
          <p:cNvPr id="2050" name="Picture 2" descr="C:\Users\user\Desktop\nos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460517"/>
            <a:ext cx="1746250" cy="11620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/>
          <p:cNvSpPr/>
          <p:nvPr/>
        </p:nvSpPr>
        <p:spPr>
          <a:xfrm>
            <a:off x="323528" y="3140968"/>
            <a:ext cx="327858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/>
            <a:r>
              <a:rPr lang="en-US" altLang="zh-TW" sz="2000" b="1" dirty="0">
                <a:solidFill>
                  <a:schemeClr val="tx2"/>
                </a:solidFill>
              </a:rPr>
              <a:t>3</a:t>
            </a:r>
            <a:r>
              <a:rPr lang="en-US" altLang="zh-TW" sz="2400" dirty="0" smtClean="0">
                <a:solidFill>
                  <a:schemeClr val="tx2"/>
                </a:solidFill>
              </a:rPr>
              <a:t>.</a:t>
            </a:r>
            <a:r>
              <a:rPr lang="zh-TW" altLang="en-US" sz="2000" b="1" dirty="0">
                <a:solidFill>
                  <a:schemeClr val="tx2"/>
                </a:solidFill>
              </a:rPr>
              <a:t>為什麼不論種族，大家都喜歡金髮碧眼的芭比娃娃</a:t>
            </a:r>
            <a:r>
              <a:rPr lang="en-US" altLang="zh-TW" sz="2000" b="1" dirty="0">
                <a:solidFill>
                  <a:schemeClr val="tx2"/>
                </a:solidFill>
              </a:rPr>
              <a:t>?</a:t>
            </a:r>
          </a:p>
        </p:txBody>
      </p:sp>
      <p:sp>
        <p:nvSpPr>
          <p:cNvPr id="5" name="矩形 4"/>
          <p:cNvSpPr/>
          <p:nvPr/>
        </p:nvSpPr>
        <p:spPr>
          <a:xfrm>
            <a:off x="5652120" y="2348880"/>
            <a:ext cx="288032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/>
            <a:r>
              <a:rPr lang="en-US" altLang="zh-TW" sz="2000" b="1" dirty="0">
                <a:solidFill>
                  <a:schemeClr val="tx2"/>
                </a:solidFill>
              </a:rPr>
              <a:t>2</a:t>
            </a:r>
            <a:r>
              <a:rPr lang="en-US" altLang="zh-TW" sz="2400" b="1" dirty="0">
                <a:solidFill>
                  <a:schemeClr val="tx2"/>
                </a:solidFill>
              </a:rPr>
              <a:t>.</a:t>
            </a:r>
            <a:r>
              <a:rPr lang="zh-TW" altLang="en-US" sz="2400" dirty="0">
                <a:solidFill>
                  <a:schemeClr val="tx2"/>
                </a:solidFill>
              </a:rPr>
              <a:t> 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為什麼</a:t>
            </a:r>
            <a:r>
              <a:rPr lang="zh-TW" altLang="en-US" sz="2000" b="1" dirty="0">
                <a:solidFill>
                  <a:schemeClr val="tx2"/>
                </a:solidFill>
              </a:rPr>
              <a:t>新聞要刻意報導原住民的優秀學生</a:t>
            </a:r>
            <a:r>
              <a:rPr lang="en-US" altLang="zh-TW" sz="2000" b="1" dirty="0">
                <a:solidFill>
                  <a:schemeClr val="tx2"/>
                </a:solidFill>
              </a:rPr>
              <a:t>?</a:t>
            </a:r>
          </a:p>
        </p:txBody>
      </p:sp>
      <p:sp>
        <p:nvSpPr>
          <p:cNvPr id="8" name="矩形 7"/>
          <p:cNvSpPr/>
          <p:nvPr/>
        </p:nvSpPr>
        <p:spPr>
          <a:xfrm>
            <a:off x="4229121" y="5148528"/>
            <a:ext cx="30908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/>
            <a:r>
              <a:rPr lang="en-US" altLang="zh-TW" sz="2000" b="1" dirty="0">
                <a:solidFill>
                  <a:schemeClr val="tx2"/>
                </a:solidFill>
              </a:rPr>
              <a:t>4.</a:t>
            </a:r>
            <a:r>
              <a:rPr lang="zh-TW" altLang="en-US" sz="2000" b="1" dirty="0">
                <a:solidFill>
                  <a:schemeClr val="tx2"/>
                </a:solidFill>
              </a:rPr>
              <a:t>  為什麼美國職籃三年前會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有</a:t>
            </a:r>
            <a:r>
              <a:rPr lang="en-US" altLang="zh-TW" sz="2000" b="1" dirty="0" err="1" smtClean="0">
                <a:solidFill>
                  <a:schemeClr val="tx2"/>
                </a:solidFill>
              </a:rPr>
              <a:t>Linsantity</a:t>
            </a:r>
            <a:r>
              <a:rPr lang="zh-TW" altLang="en-US" sz="2000" b="1" dirty="0">
                <a:solidFill>
                  <a:schemeClr val="tx2"/>
                </a:solidFill>
              </a:rPr>
              <a:t>的旋風</a:t>
            </a:r>
            <a:r>
              <a:rPr lang="en-US" altLang="zh-TW" sz="2000" b="1" dirty="0">
                <a:solidFill>
                  <a:schemeClr val="tx2"/>
                </a:solidFill>
              </a:rPr>
              <a:t>?</a:t>
            </a:r>
          </a:p>
        </p:txBody>
      </p:sp>
      <p:pic>
        <p:nvPicPr>
          <p:cNvPr id="2052" name="Picture 4" descr="C:\Users\user\Desktop\quintessentialbarbi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174174"/>
            <a:ext cx="1434710" cy="22888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user\Desktop\linsanity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5" y="3945271"/>
            <a:ext cx="1700873" cy="25811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user\Desktop\原民學生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029" y="3087940"/>
            <a:ext cx="2387079" cy="160232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75539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Racial Stereotype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ClrTx/>
              <a:buNone/>
            </a:pPr>
            <a:r>
              <a:rPr lang="zh-TW" altLang="en-US" sz="2800" b="1" dirty="0" smtClean="0">
                <a:latin typeface="新細明體"/>
                <a:ea typeface="新細明體"/>
              </a:rPr>
              <a:t>說說看你們對各族群的印象</a:t>
            </a:r>
            <a:r>
              <a:rPr lang="en-US" altLang="zh-TW" sz="2800" b="1" dirty="0" smtClean="0">
                <a:latin typeface="新細明體"/>
                <a:ea typeface="新細明體"/>
              </a:rPr>
              <a:t>?</a:t>
            </a:r>
            <a:endParaRPr lang="zh-TW" altLang="en-US" sz="2800" b="1" dirty="0"/>
          </a:p>
        </p:txBody>
      </p:sp>
      <p:pic>
        <p:nvPicPr>
          <p:cNvPr id="1026" name="Picture 2" descr="C:\Users\user\Desktop\whit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115" y="2848473"/>
            <a:ext cx="1784222" cy="21697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Asia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783026"/>
            <a:ext cx="1883022" cy="263705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esktop\afroamerica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423" y="2996952"/>
            <a:ext cx="1675474" cy="251714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Bedouin_man_with_Fez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783025"/>
            <a:ext cx="1729122" cy="263691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字方塊 5"/>
          <p:cNvSpPr txBox="1"/>
          <p:nvPr/>
        </p:nvSpPr>
        <p:spPr>
          <a:xfrm>
            <a:off x="3101243" y="340104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/>
              <a:t>亞裔</a:t>
            </a:r>
            <a:endParaRPr lang="zh-TW" altLang="en-US" b="1" dirty="0"/>
          </a:p>
        </p:txBody>
      </p:sp>
      <p:sp>
        <p:nvSpPr>
          <p:cNvPr id="7" name="矩形 6"/>
          <p:cNvSpPr/>
          <p:nvPr/>
        </p:nvSpPr>
        <p:spPr>
          <a:xfrm>
            <a:off x="1043608" y="247914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TW" altLang="en-US" b="1" dirty="0" smtClean="0">
                <a:solidFill>
                  <a:prstClr val="black"/>
                </a:solidFill>
              </a:rPr>
              <a:t>歐裔</a:t>
            </a:r>
            <a:endParaRPr lang="zh-TW" altLang="en-US" b="1" dirty="0">
              <a:solidFill>
                <a:prstClr val="black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5273994" y="262519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TW" altLang="en-US" b="1" dirty="0" smtClean="0">
                <a:solidFill>
                  <a:prstClr val="black"/>
                </a:solidFill>
              </a:rPr>
              <a:t>非裔</a:t>
            </a:r>
            <a:endParaRPr lang="zh-TW" altLang="en-US" b="1" dirty="0">
              <a:solidFill>
                <a:prstClr val="black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7524328" y="3389161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TW" altLang="en-US" b="1" dirty="0" smtClean="0">
                <a:solidFill>
                  <a:prstClr val="black"/>
                </a:solidFill>
              </a:rPr>
              <a:t>中東裔</a:t>
            </a:r>
            <a:endParaRPr lang="zh-TW" altLang="en-US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2179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種族哈哈鏡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52600"/>
            <a:ext cx="4402832" cy="4340695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zh-TW" altLang="en-US" sz="3600" dirty="0" smtClean="0"/>
              <a:t>我們的眼睛是否如同哈哈鏡，會</a:t>
            </a:r>
            <a:r>
              <a:rPr lang="zh-TW" altLang="en-US" sz="3600" u="sng" dirty="0" smtClean="0">
                <a:solidFill>
                  <a:srgbClr val="C00000"/>
                </a:solidFill>
              </a:rPr>
              <a:t>扭曲</a:t>
            </a:r>
            <a:r>
              <a:rPr lang="zh-TW" altLang="en-US" sz="3600" dirty="0" smtClean="0"/>
              <a:t>某些族群的真正面貌</a:t>
            </a:r>
            <a:r>
              <a:rPr lang="en-US" altLang="zh-TW" sz="3600" dirty="0" smtClean="0"/>
              <a:t>?</a:t>
            </a:r>
          </a:p>
          <a:p>
            <a:pPr marL="114300" indent="0">
              <a:buNone/>
            </a:pPr>
            <a:r>
              <a:rPr lang="zh-TW" altLang="en-US" sz="3600" dirty="0" smtClean="0"/>
              <a:t>或是讓我們</a:t>
            </a:r>
            <a:r>
              <a:rPr lang="zh-TW" altLang="en-US" sz="3600" u="sng" dirty="0" smtClean="0">
                <a:solidFill>
                  <a:srgbClr val="C00000"/>
                </a:solidFill>
              </a:rPr>
              <a:t>看不見</a:t>
            </a:r>
            <a:r>
              <a:rPr lang="zh-TW" altLang="en-US" sz="3600" dirty="0" smtClean="0"/>
              <a:t>族群刻板印象以外的特質</a:t>
            </a:r>
            <a:r>
              <a:rPr lang="en-US" altLang="zh-TW" sz="3600" dirty="0" smtClean="0"/>
              <a:t>?</a:t>
            </a:r>
          </a:p>
          <a:p>
            <a:pPr marL="114300" indent="0">
              <a:buNone/>
            </a:pPr>
            <a:endParaRPr lang="zh-TW" altLang="en-US" sz="3600" dirty="0"/>
          </a:p>
        </p:txBody>
      </p:sp>
      <p:pic>
        <p:nvPicPr>
          <p:cNvPr id="3074" name="Picture 2" descr="C:\Users\user\Desktop\哈哈鏡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772816"/>
            <a:ext cx="3760257" cy="424847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97961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身體形象與身體經驗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628800"/>
            <a:ext cx="8363272" cy="4824536"/>
          </a:xfrm>
        </p:spPr>
        <p:txBody>
          <a:bodyPr>
            <a:normAutofit lnSpcReduction="10000"/>
          </a:bodyPr>
          <a:lstStyle/>
          <a:p>
            <a:pPr>
              <a:spcBef>
                <a:spcPts val="1800"/>
              </a:spcBef>
            </a:pPr>
            <a:r>
              <a:rPr lang="zh-TW" altLang="en-US" dirty="0" smtClean="0"/>
              <a:t>哪個族群的身體最美</a:t>
            </a:r>
            <a:r>
              <a:rPr lang="en-US" altLang="zh-TW" dirty="0" smtClean="0"/>
              <a:t>?</a:t>
            </a:r>
            <a:r>
              <a:rPr lang="zh-TW" altLang="en-US" dirty="0" smtClean="0"/>
              <a:t> 最壯</a:t>
            </a:r>
            <a:r>
              <a:rPr lang="en-US" altLang="zh-TW" dirty="0" smtClean="0"/>
              <a:t>?</a:t>
            </a:r>
            <a:r>
              <a:rPr lang="zh-TW" altLang="en-US" dirty="0" smtClean="0"/>
              <a:t>最乾淨</a:t>
            </a:r>
            <a:r>
              <a:rPr lang="en-US" altLang="zh-TW" dirty="0" smtClean="0"/>
              <a:t>?</a:t>
            </a:r>
            <a:r>
              <a:rPr lang="zh-TW" altLang="en-US" dirty="0" smtClean="0"/>
              <a:t> 最髒</a:t>
            </a:r>
            <a:r>
              <a:rPr lang="en-US" altLang="zh-TW" dirty="0" smtClean="0"/>
              <a:t>? </a:t>
            </a:r>
            <a:r>
              <a:rPr lang="en-US" altLang="zh-TW" dirty="0"/>
              <a:t> </a:t>
            </a:r>
            <a:r>
              <a:rPr lang="zh-TW" altLang="en-US" dirty="0"/>
              <a:t>最胖</a:t>
            </a:r>
            <a:r>
              <a:rPr lang="en-US" altLang="zh-TW" dirty="0"/>
              <a:t>?</a:t>
            </a:r>
            <a:r>
              <a:rPr lang="zh-TW" altLang="en-US" dirty="0"/>
              <a:t>最苗條</a:t>
            </a:r>
            <a:r>
              <a:rPr lang="en-US" altLang="zh-TW" dirty="0" smtClean="0"/>
              <a:t>?</a:t>
            </a:r>
            <a:r>
              <a:rPr lang="zh-TW" altLang="en-US" dirty="0"/>
              <a:t>動作</a:t>
            </a:r>
            <a:r>
              <a:rPr lang="zh-TW" altLang="en-US" dirty="0" smtClean="0"/>
              <a:t>最靈巧</a:t>
            </a:r>
            <a:r>
              <a:rPr lang="en-US" altLang="zh-TW" dirty="0" smtClean="0"/>
              <a:t>?</a:t>
            </a:r>
            <a:r>
              <a:rPr lang="zh-TW" altLang="en-US" dirty="0"/>
              <a:t>動作</a:t>
            </a:r>
            <a:r>
              <a:rPr lang="zh-TW" altLang="en-US" dirty="0" smtClean="0"/>
              <a:t>最笨拙</a:t>
            </a:r>
            <a:r>
              <a:rPr lang="en-US" altLang="zh-TW" dirty="0" smtClean="0"/>
              <a:t>?</a:t>
            </a:r>
          </a:p>
          <a:p>
            <a:pPr>
              <a:spcBef>
                <a:spcPts val="1800"/>
              </a:spcBef>
            </a:pPr>
            <a:r>
              <a:rPr lang="zh-TW" altLang="en-US" dirty="0" smtClean="0"/>
              <a:t>各族群身體的差異是否有優劣之分</a:t>
            </a:r>
            <a:r>
              <a:rPr lang="en-US" altLang="zh-TW" dirty="0" smtClean="0"/>
              <a:t>?</a:t>
            </a:r>
          </a:p>
          <a:p>
            <a:pPr>
              <a:spcBef>
                <a:spcPts val="1800"/>
              </a:spcBef>
            </a:pPr>
            <a:r>
              <a:rPr lang="zh-TW" altLang="en-US" dirty="0" smtClean="0"/>
              <a:t>為什麼非裔族群會提出</a:t>
            </a:r>
            <a:r>
              <a:rPr lang="zh-TW" altLang="en-US" dirty="0" smtClean="0">
                <a:latin typeface="新細明體"/>
                <a:ea typeface="新細明體"/>
              </a:rPr>
              <a:t>「</a:t>
            </a:r>
            <a:r>
              <a:rPr lang="zh-TW" altLang="en-US" dirty="0"/>
              <a:t>黑就是</a:t>
            </a:r>
            <a:r>
              <a:rPr lang="zh-TW" altLang="en-US" dirty="0" smtClean="0"/>
              <a:t>美</a:t>
            </a:r>
            <a:r>
              <a:rPr lang="zh-TW" altLang="en-US" dirty="0"/>
              <a:t>」的口號</a:t>
            </a:r>
            <a:r>
              <a:rPr lang="en-US" altLang="zh-TW" dirty="0" smtClean="0"/>
              <a:t>?</a:t>
            </a:r>
            <a:r>
              <a:rPr lang="zh-TW" altLang="en-US" dirty="0" smtClean="0"/>
              <a:t>  </a:t>
            </a:r>
            <a:r>
              <a:rPr lang="en-US" altLang="zh-TW" dirty="0" smtClean="0"/>
              <a:t>(</a:t>
            </a:r>
            <a:r>
              <a:rPr lang="zh-TW" altLang="en-US" dirty="0" smtClean="0"/>
              <a:t>象徵意義</a:t>
            </a:r>
            <a:r>
              <a:rPr lang="en-US" altLang="zh-TW" dirty="0" smtClean="0"/>
              <a:t>)</a:t>
            </a:r>
          </a:p>
          <a:p>
            <a:pPr>
              <a:spcBef>
                <a:spcPts val="1800"/>
              </a:spcBef>
            </a:pPr>
            <a:r>
              <a:rPr lang="zh-TW" altLang="en-US" dirty="0" smtClean="0">
                <a:solidFill>
                  <a:srgbClr val="C00000"/>
                </a:solidFill>
              </a:rPr>
              <a:t>特定場域出現的族群身體</a:t>
            </a:r>
            <a:r>
              <a:rPr lang="en-US" altLang="zh-TW" dirty="0" smtClean="0">
                <a:solidFill>
                  <a:srgbClr val="C00000"/>
                </a:solidFill>
              </a:rPr>
              <a:t>--</a:t>
            </a:r>
            <a:r>
              <a:rPr lang="zh-TW" altLang="en-US" dirty="0" smtClean="0">
                <a:solidFill>
                  <a:srgbClr val="C00000"/>
                </a:solidFill>
              </a:rPr>
              <a:t>股市交易所</a:t>
            </a:r>
            <a:r>
              <a:rPr lang="en-US" altLang="zh-TW" dirty="0" smtClean="0">
                <a:solidFill>
                  <a:srgbClr val="C00000"/>
                </a:solidFill>
              </a:rPr>
              <a:t>?</a:t>
            </a:r>
            <a:r>
              <a:rPr lang="zh-TW" altLang="en-US" dirty="0" smtClean="0">
                <a:solidFill>
                  <a:srgbClr val="C00000"/>
                </a:solidFill>
              </a:rPr>
              <a:t> 大學校園</a:t>
            </a:r>
            <a:r>
              <a:rPr lang="en-US" altLang="zh-TW" dirty="0" smtClean="0">
                <a:solidFill>
                  <a:srgbClr val="C00000"/>
                </a:solidFill>
              </a:rPr>
              <a:t>?</a:t>
            </a:r>
            <a:r>
              <a:rPr lang="zh-TW" altLang="en-US" dirty="0" smtClean="0">
                <a:solidFill>
                  <a:srgbClr val="C00000"/>
                </a:solidFill>
              </a:rPr>
              <a:t>廚房</a:t>
            </a:r>
            <a:r>
              <a:rPr lang="en-US" altLang="zh-TW" dirty="0" smtClean="0">
                <a:solidFill>
                  <a:srgbClr val="C00000"/>
                </a:solidFill>
              </a:rPr>
              <a:t>?</a:t>
            </a:r>
            <a:r>
              <a:rPr lang="zh-TW" altLang="en-US" dirty="0" smtClean="0">
                <a:solidFill>
                  <a:srgbClr val="C00000"/>
                </a:solidFill>
              </a:rPr>
              <a:t> 清潔間</a:t>
            </a:r>
            <a:r>
              <a:rPr lang="en-US" altLang="zh-TW" dirty="0" smtClean="0">
                <a:solidFill>
                  <a:srgbClr val="C00000"/>
                </a:solidFill>
              </a:rPr>
              <a:t>?</a:t>
            </a:r>
            <a:r>
              <a:rPr lang="zh-TW" altLang="en-US" dirty="0" smtClean="0">
                <a:solidFill>
                  <a:srgbClr val="C00000"/>
                </a:solidFill>
              </a:rPr>
              <a:t> </a:t>
            </a:r>
            <a:r>
              <a:rPr lang="en-US" altLang="zh-TW" dirty="0" smtClean="0">
                <a:solidFill>
                  <a:srgbClr val="C00000"/>
                </a:solidFill>
              </a:rPr>
              <a:t>NBA?</a:t>
            </a:r>
            <a:r>
              <a:rPr lang="zh-TW" altLang="en-US" dirty="0" smtClean="0">
                <a:solidFill>
                  <a:srgbClr val="C00000"/>
                </a:solidFill>
              </a:rPr>
              <a:t> 高科技公司</a:t>
            </a:r>
            <a:r>
              <a:rPr lang="en-US" altLang="zh-TW" dirty="0" smtClean="0">
                <a:solidFill>
                  <a:srgbClr val="C00000"/>
                </a:solidFill>
              </a:rPr>
              <a:t>?</a:t>
            </a:r>
          </a:p>
          <a:p>
            <a:pPr>
              <a:spcBef>
                <a:spcPts val="1800"/>
              </a:spcBef>
            </a:pPr>
            <a:r>
              <a:rPr lang="zh-TW" altLang="en-US" dirty="0">
                <a:solidFill>
                  <a:srgbClr val="C00000"/>
                </a:solidFill>
              </a:rPr>
              <a:t>族群</a:t>
            </a:r>
            <a:r>
              <a:rPr lang="zh-TW" altLang="en-US" dirty="0" smtClean="0">
                <a:solidFill>
                  <a:srgbClr val="C00000"/>
                </a:solidFill>
              </a:rPr>
              <a:t>聚落</a:t>
            </a:r>
            <a:r>
              <a:rPr lang="en-US" altLang="zh-TW" dirty="0" smtClean="0">
                <a:solidFill>
                  <a:srgbClr val="C00000"/>
                </a:solidFill>
              </a:rPr>
              <a:t>:</a:t>
            </a:r>
            <a:r>
              <a:rPr lang="zh-TW" altLang="en-US" dirty="0" smtClean="0">
                <a:solidFill>
                  <a:srgbClr val="C00000"/>
                </a:solidFill>
              </a:rPr>
              <a:t> 黑人區、唐人街、</a:t>
            </a:r>
            <a:r>
              <a:rPr lang="zh-TW" altLang="en-US" dirty="0">
                <a:solidFill>
                  <a:srgbClr val="C00000"/>
                </a:solidFill>
              </a:rPr>
              <a:t>小印度、</a:t>
            </a:r>
            <a:r>
              <a:rPr lang="zh-TW" altLang="en-US" dirty="0" smtClean="0">
                <a:solidFill>
                  <a:srgbClr val="C00000"/>
                </a:solidFill>
              </a:rPr>
              <a:t>郊區高級住宅、台北火車站、天主教堂</a:t>
            </a:r>
            <a:r>
              <a:rPr lang="en-US" altLang="zh-TW" dirty="0" smtClean="0">
                <a:solidFill>
                  <a:srgbClr val="C00000"/>
                </a:solidFill>
              </a:rPr>
              <a:t>…</a:t>
            </a:r>
          </a:p>
          <a:p>
            <a:pPr>
              <a:spcBef>
                <a:spcPts val="1800"/>
              </a:spcBef>
            </a:pPr>
            <a:r>
              <a:rPr lang="zh-TW" altLang="en-US" dirty="0" smtClean="0">
                <a:solidFill>
                  <a:schemeClr val="accent4">
                    <a:lumMod val="50000"/>
                  </a:schemeClr>
                </a:solidFill>
              </a:rPr>
              <a:t>忙於勞動</a:t>
            </a:r>
            <a:r>
              <a:rPr lang="zh-TW" altLang="en-US" dirty="0">
                <a:solidFill>
                  <a:schemeClr val="accent4">
                    <a:lumMod val="50000"/>
                  </a:schemeClr>
                </a:solidFill>
              </a:rPr>
              <a:t>的</a:t>
            </a:r>
            <a:r>
              <a:rPr lang="zh-TW" altLang="en-US" dirty="0" smtClean="0">
                <a:solidFill>
                  <a:schemeClr val="accent4">
                    <a:lumMod val="50000"/>
                  </a:schemeClr>
                </a:solidFill>
              </a:rPr>
              <a:t>身體、忙於社交的身體、沉默的身體、善表達的身體</a:t>
            </a:r>
            <a:r>
              <a:rPr lang="en-US" altLang="zh-TW" dirty="0" smtClean="0">
                <a:solidFill>
                  <a:schemeClr val="accent4">
                    <a:lumMod val="50000"/>
                  </a:schemeClr>
                </a:solidFill>
              </a:rPr>
              <a:t>…</a:t>
            </a:r>
          </a:p>
          <a:p>
            <a:pPr>
              <a:spcBef>
                <a:spcPts val="1800"/>
              </a:spcBef>
            </a:pPr>
            <a:endParaRPr lang="en-US" altLang="zh-TW" dirty="0" smtClean="0"/>
          </a:p>
          <a:p>
            <a:pPr>
              <a:spcBef>
                <a:spcPts val="1200"/>
              </a:spcBef>
            </a:pPr>
            <a:endParaRPr lang="en-US" altLang="zh-TW" dirty="0" smtClean="0"/>
          </a:p>
          <a:p>
            <a:pPr>
              <a:spcBef>
                <a:spcPts val="1200"/>
              </a:spcBef>
            </a:pPr>
            <a:endParaRPr lang="en-US" altLang="zh-TW" dirty="0"/>
          </a:p>
          <a:p>
            <a:pPr>
              <a:spcBef>
                <a:spcPts val="1200"/>
              </a:spcBef>
            </a:pPr>
            <a:endParaRPr lang="en-US" altLang="zh-TW" dirty="0"/>
          </a:p>
          <a:p>
            <a:pPr>
              <a:spcBef>
                <a:spcPts val="1200"/>
              </a:spcBef>
            </a:pPr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686233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+mj-ea"/>
              </a:rPr>
              <a:t>黑與白</a:t>
            </a:r>
            <a:r>
              <a:rPr lang="en-US" altLang="zh-TW" dirty="0" smtClean="0">
                <a:latin typeface="+mj-ea"/>
              </a:rPr>
              <a:t>: 1960</a:t>
            </a:r>
            <a:r>
              <a:rPr lang="zh-TW" altLang="en-US" dirty="0" smtClean="0">
                <a:latin typeface="+mj-ea"/>
              </a:rPr>
              <a:t>年代的美國南方</a:t>
            </a:r>
            <a:endParaRPr lang="zh-TW" altLang="en-US" dirty="0"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752600"/>
            <a:ext cx="8424936" cy="4772744"/>
          </a:xfrm>
        </p:spPr>
        <p:txBody>
          <a:bodyPr/>
          <a:lstStyle/>
          <a:p>
            <a:r>
              <a:rPr lang="zh-TW" altLang="en-US" dirty="0" smtClean="0"/>
              <a:t>黑奴解放後的一百年</a:t>
            </a:r>
            <a:endParaRPr lang="en-US" altLang="zh-TW" dirty="0" smtClean="0"/>
          </a:p>
          <a:p>
            <a:r>
              <a:rPr lang="zh-TW" altLang="en-US" dirty="0"/>
              <a:t>黑與</a:t>
            </a:r>
            <a:r>
              <a:rPr lang="zh-TW" altLang="en-US" dirty="0" smtClean="0"/>
              <a:t>白的身體仍舊</a:t>
            </a:r>
            <a:r>
              <a:rPr lang="zh-TW" altLang="en-US" u="sng" dirty="0" smtClean="0">
                <a:solidFill>
                  <a:srgbClr val="C00000"/>
                </a:solidFill>
              </a:rPr>
              <a:t>隔離中</a:t>
            </a:r>
            <a:endParaRPr lang="en-US" altLang="zh-TW" u="sng" dirty="0" smtClean="0">
              <a:solidFill>
                <a:srgbClr val="C00000"/>
              </a:solidFill>
            </a:endParaRPr>
          </a:p>
          <a:p>
            <a:r>
              <a:rPr lang="zh-TW" altLang="en-US" dirty="0" smtClean="0"/>
              <a:t>身體依然有</a:t>
            </a:r>
            <a:r>
              <a:rPr lang="zh-TW" altLang="en-US" u="sng" dirty="0" smtClean="0">
                <a:solidFill>
                  <a:srgbClr val="C00000"/>
                </a:solidFill>
              </a:rPr>
              <a:t>標籤</a:t>
            </a:r>
            <a:endParaRPr lang="en-US" altLang="zh-TW" u="sng" dirty="0" smtClean="0">
              <a:solidFill>
                <a:srgbClr val="C00000"/>
              </a:solidFill>
            </a:endParaRPr>
          </a:p>
          <a:p>
            <a:r>
              <a:rPr lang="zh-TW" altLang="en-US" dirty="0" smtClean="0"/>
              <a:t>族群的區分近似</a:t>
            </a:r>
            <a:r>
              <a:rPr lang="zh-TW" altLang="en-US" u="sng" dirty="0" smtClean="0">
                <a:solidFill>
                  <a:srgbClr val="C00000"/>
                </a:solidFill>
              </a:rPr>
              <a:t>階級</a:t>
            </a:r>
            <a:r>
              <a:rPr lang="zh-TW" altLang="en-US" dirty="0" smtClean="0"/>
              <a:t>的區分</a:t>
            </a:r>
            <a:endParaRPr lang="en-US" altLang="zh-TW" dirty="0" smtClean="0"/>
          </a:p>
          <a:p>
            <a:r>
              <a:rPr lang="zh-TW" altLang="en-US" dirty="0" smtClean="0"/>
              <a:t>族群的問題不能單靠</a:t>
            </a:r>
            <a:r>
              <a:rPr lang="zh-TW" altLang="en-US" u="sng" dirty="0" smtClean="0">
                <a:solidFill>
                  <a:srgbClr val="C00000"/>
                </a:solidFill>
              </a:rPr>
              <a:t>政治</a:t>
            </a:r>
            <a:r>
              <a:rPr lang="zh-TW" altLang="en-US" dirty="0" smtClean="0"/>
              <a:t>解決</a:t>
            </a:r>
            <a:endParaRPr lang="en-US" altLang="zh-TW" dirty="0" smtClean="0"/>
          </a:p>
          <a:p>
            <a:r>
              <a:rPr lang="zh-TW" altLang="en-US" dirty="0" smtClean="0"/>
              <a:t>解讀海報中的</a:t>
            </a:r>
            <a:r>
              <a:rPr lang="zh-TW" altLang="en-US" u="sng" dirty="0">
                <a:solidFill>
                  <a:srgbClr val="C00000"/>
                </a:solidFill>
                <a:latin typeface="+mj-ea"/>
              </a:rPr>
              <a:t>黑與白</a:t>
            </a:r>
            <a:endParaRPr lang="en-US" altLang="zh-TW" u="sng" dirty="0" smtClean="0">
              <a:solidFill>
                <a:srgbClr val="C00000"/>
              </a:solidFill>
            </a:endParaRPr>
          </a:p>
          <a:p>
            <a:pPr marL="114300" indent="0">
              <a:buNone/>
            </a:pPr>
            <a:endParaRPr lang="en-US" altLang="zh-TW" dirty="0" smtClean="0"/>
          </a:p>
          <a:p>
            <a:endParaRPr lang="en-US" altLang="zh-TW" dirty="0" smtClean="0"/>
          </a:p>
          <a:p>
            <a:pPr marL="114300" indent="0">
              <a:buNone/>
            </a:pP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933056"/>
            <a:ext cx="4112850" cy="27363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329204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標楷體"/>
                <a:ea typeface="標楷體"/>
              </a:rPr>
              <a:t>《</a:t>
            </a:r>
            <a:r>
              <a:rPr lang="zh-TW" altLang="en-US" dirty="0"/>
              <a:t>姐妹</a:t>
            </a:r>
            <a:r>
              <a:rPr lang="en-US" altLang="zh-TW" dirty="0" smtClean="0">
                <a:latin typeface="標楷體"/>
                <a:ea typeface="標楷體"/>
              </a:rPr>
              <a:t>》</a:t>
            </a:r>
            <a:r>
              <a:rPr lang="zh-TW" altLang="en-US" dirty="0" smtClean="0"/>
              <a:t>出版背景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 smtClean="0"/>
              <a:t>作者</a:t>
            </a:r>
            <a:r>
              <a:rPr lang="zh-TW" altLang="en-US" dirty="0">
                <a:sym typeface="Wingdings"/>
              </a:rPr>
              <a:t>史托基</a:t>
            </a:r>
            <a:r>
              <a:rPr lang="zh-TW" altLang="en-US" dirty="0" smtClean="0">
                <a:sym typeface="Wingdings"/>
              </a:rPr>
              <a:t>特</a:t>
            </a:r>
            <a:r>
              <a:rPr lang="en-US" altLang="zh-TW" dirty="0" smtClean="0">
                <a:sym typeface="Wingdings"/>
              </a:rPr>
              <a:t>(</a:t>
            </a:r>
            <a:r>
              <a:rPr lang="en-US" altLang="zh-TW" dirty="0" smtClean="0"/>
              <a:t>Kathryn </a:t>
            </a:r>
            <a:r>
              <a:rPr lang="en-US" altLang="zh-TW" dirty="0" err="1" smtClean="0"/>
              <a:t>Stockett</a:t>
            </a:r>
            <a:r>
              <a:rPr lang="en-US" altLang="zh-TW" dirty="0" smtClean="0"/>
              <a:t>)</a:t>
            </a:r>
            <a:r>
              <a:rPr lang="zh-TW" altLang="en-US" dirty="0" smtClean="0"/>
              <a:t>的第一本小說，具自傳色彩</a:t>
            </a:r>
            <a:endParaRPr lang="en-US" altLang="zh-TW" dirty="0" smtClean="0"/>
          </a:p>
          <a:p>
            <a:pPr>
              <a:lnSpc>
                <a:spcPct val="150000"/>
              </a:lnSpc>
            </a:pPr>
            <a:r>
              <a:rPr lang="zh-TW" altLang="en-US" dirty="0" smtClean="0"/>
              <a:t> </a:t>
            </a:r>
            <a:r>
              <a:rPr lang="en-US" altLang="zh-TW" dirty="0" smtClean="0"/>
              <a:t>2009</a:t>
            </a:r>
            <a:r>
              <a:rPr lang="zh-TW" altLang="en-US" dirty="0"/>
              <a:t>年</a:t>
            </a:r>
            <a:r>
              <a:rPr lang="zh-TW" altLang="en-US" dirty="0" smtClean="0"/>
              <a:t>出版，</a:t>
            </a:r>
            <a:r>
              <a:rPr lang="zh-TW" altLang="en-US" dirty="0"/>
              <a:t>以</a:t>
            </a:r>
            <a:r>
              <a:rPr lang="en-US" altLang="zh-TW" dirty="0"/>
              <a:t>42</a:t>
            </a:r>
            <a:r>
              <a:rPr lang="zh-TW" altLang="zh-TW" dirty="0"/>
              <a:t>種語言在各個國家發行</a:t>
            </a:r>
            <a:r>
              <a:rPr lang="zh-TW" altLang="en-US" dirty="0" smtClean="0"/>
              <a:t>，連續</a:t>
            </a:r>
            <a:r>
              <a:rPr lang="en-US" altLang="zh-TW" dirty="0" smtClean="0"/>
              <a:t>100</a:t>
            </a:r>
            <a:r>
              <a:rPr lang="zh-TW" altLang="en-US" dirty="0" smtClean="0"/>
              <a:t>週進入紐約時報暢銷書排行榜 </a:t>
            </a:r>
            <a:r>
              <a:rPr lang="en-US" altLang="zh-TW" dirty="0" smtClean="0"/>
              <a:t>(</a:t>
            </a:r>
            <a:r>
              <a:rPr lang="zh-TW" altLang="en-US" dirty="0" smtClean="0"/>
              <a:t>出版前被拒絕</a:t>
            </a:r>
            <a:r>
              <a:rPr lang="en-US" altLang="zh-TW" dirty="0" smtClean="0"/>
              <a:t>60</a:t>
            </a:r>
            <a:r>
              <a:rPr lang="zh-TW" altLang="en-US" dirty="0" smtClean="0"/>
              <a:t>次</a:t>
            </a:r>
            <a:r>
              <a:rPr lang="en-US" altLang="zh-TW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altLang="zh-TW" dirty="0"/>
              <a:t>2011</a:t>
            </a:r>
            <a:r>
              <a:rPr lang="zh-TW" altLang="en-US" dirty="0" smtClean="0"/>
              <a:t>年改編上映</a:t>
            </a:r>
            <a:endParaRPr lang="en-US" altLang="zh-TW" dirty="0" smtClean="0"/>
          </a:p>
          <a:p>
            <a:pPr>
              <a:lnSpc>
                <a:spcPct val="150000"/>
              </a:lnSpc>
            </a:pPr>
            <a:r>
              <a:rPr lang="zh-TW" altLang="en-US" dirty="0" smtClean="0"/>
              <a:t>獲得奧斯卡最佳女配角獎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16409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故事背景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TW" dirty="0" smtClean="0"/>
              <a:t>1962</a:t>
            </a:r>
            <a:r>
              <a:rPr lang="zh-TW" altLang="en-US" dirty="0" smtClean="0"/>
              <a:t>年密西西比州傑克森市</a:t>
            </a:r>
            <a:endParaRPr lang="en-US" altLang="zh-TW" dirty="0" smtClean="0"/>
          </a:p>
          <a:p>
            <a:pPr>
              <a:lnSpc>
                <a:spcPct val="150000"/>
              </a:lnSpc>
            </a:pPr>
            <a:r>
              <a:rPr lang="zh-TW" altLang="en-US" dirty="0"/>
              <a:t>美國民權</a:t>
            </a:r>
            <a:r>
              <a:rPr lang="zh-TW" altLang="en-US" dirty="0" smtClean="0"/>
              <a:t>運動</a:t>
            </a:r>
            <a:r>
              <a:rPr lang="en-US" altLang="zh-TW" dirty="0" smtClean="0"/>
              <a:t>(Civil Rights Movement)</a:t>
            </a:r>
            <a:r>
              <a:rPr lang="zh-TW" altLang="en-US" dirty="0" smtClean="0"/>
              <a:t>之前的美國南方</a:t>
            </a:r>
            <a:endParaRPr lang="en-US" altLang="zh-TW" dirty="0" smtClean="0"/>
          </a:p>
          <a:p>
            <a:pPr>
              <a:lnSpc>
                <a:spcPct val="150000"/>
              </a:lnSpc>
            </a:pPr>
            <a:r>
              <a:rPr lang="zh-TW" altLang="en-US" dirty="0" smtClean="0"/>
              <a:t>種族隔離的社會，黑人的社會地位遠低於白人</a:t>
            </a:r>
            <a:endParaRPr lang="en-US" altLang="zh-TW" dirty="0" smtClean="0"/>
          </a:p>
          <a:p>
            <a:pPr>
              <a:lnSpc>
                <a:spcPct val="150000"/>
              </a:lnSpc>
            </a:pPr>
            <a:r>
              <a:rPr lang="zh-TW" altLang="en-US" dirty="0" smtClean="0"/>
              <a:t>從白人雇主廚房裡黑人</a:t>
            </a:r>
            <a:r>
              <a:rPr lang="zh-TW" altLang="en-US" dirty="0"/>
              <a:t>幫</a:t>
            </a:r>
            <a:r>
              <a:rPr lang="zh-TW" altLang="en-US" dirty="0" smtClean="0"/>
              <a:t>傭眼中的南方社會</a:t>
            </a:r>
            <a:endParaRPr lang="en-US" altLang="zh-TW" dirty="0" smtClean="0"/>
          </a:p>
          <a:p>
            <a:pPr>
              <a:lnSpc>
                <a:spcPct val="150000"/>
              </a:lnSpc>
            </a:pPr>
            <a:r>
              <a:rPr lang="zh-TW" altLang="en-US" dirty="0" smtClean="0"/>
              <a:t>家事幫手衛生計畫 </a:t>
            </a:r>
            <a:r>
              <a:rPr lang="en-US" altLang="zh-TW" dirty="0" smtClean="0"/>
              <a:t>(</a:t>
            </a:r>
            <a:r>
              <a:rPr lang="zh-TW" altLang="en-US" dirty="0" smtClean="0"/>
              <a:t>在室外另蓋幫傭廁所</a:t>
            </a:r>
            <a:r>
              <a:rPr lang="en-US" altLang="zh-TW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dirty="0" smtClean="0"/>
              <a:t>南方種族隔離手冊</a:t>
            </a:r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109960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故事</a:t>
            </a:r>
            <a:r>
              <a:rPr lang="zh-TW" altLang="zh-TW" dirty="0" smtClean="0"/>
              <a:t>概述</a:t>
            </a:r>
            <a:r>
              <a:rPr lang="en-US" altLang="zh-TW" dirty="0" smtClean="0"/>
              <a:t>2-1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/>
          <a:lstStyle/>
          <a:p>
            <a:r>
              <a:rPr lang="zh-TW" altLang="zh-TW" dirty="0"/>
              <a:t>在當時大多數的白人家庭裡，雇用黑人女性到自己家裡打理家務事及帶</a:t>
            </a:r>
            <a:r>
              <a:rPr lang="zh-TW" altLang="zh-TW" dirty="0" smtClean="0"/>
              <a:t>孩子</a:t>
            </a:r>
            <a:r>
              <a:rPr lang="zh-TW" altLang="en-US" dirty="0" smtClean="0"/>
              <a:t>非常</a:t>
            </a:r>
            <a:r>
              <a:rPr lang="zh-TW" altLang="zh-TW" dirty="0" smtClean="0"/>
              <a:t>普遍</a:t>
            </a:r>
            <a:r>
              <a:rPr lang="zh-TW" altLang="en-US" dirty="0" smtClean="0"/>
              <a:t>。</a:t>
            </a:r>
            <a:r>
              <a:rPr lang="zh-TW" altLang="zh-TW" dirty="0"/>
              <a:t>黑傭</a:t>
            </a:r>
            <a:r>
              <a:rPr lang="zh-TW" altLang="zh-TW" u="sng" dirty="0">
                <a:solidFill>
                  <a:srgbClr val="C00000"/>
                </a:solidFill>
              </a:rPr>
              <a:t>愛比</a:t>
            </a:r>
            <a:r>
              <a:rPr lang="zh-TW" altLang="zh-TW" u="sng" dirty="0" smtClean="0">
                <a:solidFill>
                  <a:srgbClr val="C00000"/>
                </a:solidFill>
              </a:rPr>
              <a:t>琳</a:t>
            </a:r>
            <a:r>
              <a:rPr lang="zh-TW" altLang="en-US" dirty="0" smtClean="0"/>
              <a:t>到</a:t>
            </a:r>
            <a:r>
              <a:rPr lang="zh-TW" altLang="en-US" u="sng" dirty="0" smtClean="0"/>
              <a:t>李佛</a:t>
            </a:r>
            <a:r>
              <a:rPr lang="zh-TW" altLang="en-US" dirty="0" smtClean="0"/>
              <a:t>太太家幫傭。</a:t>
            </a:r>
            <a:endParaRPr lang="en-US" altLang="zh-TW" dirty="0" smtClean="0"/>
          </a:p>
          <a:p>
            <a:r>
              <a:rPr lang="zh-TW" altLang="zh-TW" dirty="0"/>
              <a:t>在一次傑克森</a:t>
            </a:r>
            <a:r>
              <a:rPr lang="zh-TW" altLang="zh-TW" dirty="0" smtClean="0"/>
              <a:t>聯誼會的</a:t>
            </a:r>
            <a:r>
              <a:rPr lang="zh-TW" altLang="zh-TW" dirty="0"/>
              <a:t>聚會中，</a:t>
            </a:r>
            <a:r>
              <a:rPr lang="zh-TW" altLang="zh-TW" u="sng" dirty="0">
                <a:solidFill>
                  <a:srgbClr val="C00000"/>
                </a:solidFill>
              </a:rPr>
              <a:t>史基特</a:t>
            </a:r>
            <a:r>
              <a:rPr lang="zh-TW" altLang="zh-TW" dirty="0"/>
              <a:t>的好友</a:t>
            </a:r>
            <a:r>
              <a:rPr lang="zh-TW" altLang="zh-TW" u="sng" dirty="0"/>
              <a:t>希莉</a:t>
            </a:r>
            <a:r>
              <a:rPr lang="zh-TW" altLang="zh-TW" dirty="0"/>
              <a:t>起草了一份「家事幫手衛生計劃</a:t>
            </a:r>
            <a:r>
              <a:rPr lang="zh-TW" altLang="zh-TW" dirty="0" smtClean="0"/>
              <a:t>」</a:t>
            </a:r>
            <a:r>
              <a:rPr lang="zh-TW" altLang="en-US" dirty="0" smtClean="0"/>
              <a:t>，</a:t>
            </a:r>
            <a:r>
              <a:rPr lang="zh-TW" altLang="zh-TW" dirty="0" smtClean="0"/>
              <a:t>因</a:t>
            </a:r>
            <a:r>
              <a:rPr lang="zh-TW" altLang="zh-TW" dirty="0"/>
              <a:t>她認為黑傭身上帶有</a:t>
            </a:r>
            <a:r>
              <a:rPr lang="zh-TW" altLang="zh-TW" dirty="0" smtClean="0"/>
              <a:t>許多</a:t>
            </a:r>
            <a:r>
              <a:rPr lang="zh-TW" altLang="en-US" dirty="0" smtClean="0"/>
              <a:t>細菌與</a:t>
            </a:r>
            <a:r>
              <a:rPr lang="zh-TW" altLang="zh-TW" dirty="0" smtClean="0"/>
              <a:t>病毒</a:t>
            </a:r>
            <a:r>
              <a:rPr lang="zh-TW" altLang="zh-TW" dirty="0"/>
              <a:t>，為了</a:t>
            </a:r>
            <a:r>
              <a:rPr lang="zh-TW" altLang="zh-TW" dirty="0" smtClean="0"/>
              <a:t>預防</a:t>
            </a:r>
            <a:r>
              <a:rPr lang="zh-TW" altLang="en-US" dirty="0" smtClean="0"/>
              <a:t>大家所</a:t>
            </a:r>
            <a:r>
              <a:rPr lang="zh-TW" altLang="zh-TW" dirty="0" smtClean="0"/>
              <a:t>恐懼</a:t>
            </a:r>
            <a:r>
              <a:rPr lang="zh-TW" altLang="zh-TW" dirty="0"/>
              <a:t>的疾病，因此決定要所有的白人雇主</a:t>
            </a:r>
            <a:r>
              <a:rPr lang="zh-TW" altLang="zh-TW" dirty="0" smtClean="0"/>
              <a:t>替</a:t>
            </a:r>
            <a:r>
              <a:rPr lang="zh-TW" altLang="en-US" dirty="0" smtClean="0"/>
              <a:t>黑人</a:t>
            </a:r>
            <a:r>
              <a:rPr lang="zh-TW" altLang="zh-TW" dirty="0" smtClean="0"/>
              <a:t>女傭</a:t>
            </a:r>
            <a:r>
              <a:rPr lang="zh-TW" altLang="zh-TW" dirty="0"/>
              <a:t>蓋一間專屬的廁所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r>
              <a:rPr lang="zh-TW" altLang="zh-TW" u="sng" dirty="0"/>
              <a:t>希</a:t>
            </a:r>
            <a:r>
              <a:rPr lang="zh-TW" altLang="zh-TW" u="sng" dirty="0" smtClean="0"/>
              <a:t>莉</a:t>
            </a:r>
            <a:r>
              <a:rPr lang="zh-TW" altLang="en-US" dirty="0" smtClean="0"/>
              <a:t>的女傭米妮因使用主人的廁所而遭開除，為此米妮展開報復行動。</a:t>
            </a:r>
            <a:endParaRPr lang="en-US" altLang="zh-TW" dirty="0" smtClean="0"/>
          </a:p>
          <a:p>
            <a:r>
              <a:rPr lang="zh-TW" altLang="en-US" dirty="0" smtClean="0"/>
              <a:t>想成為作家的</a:t>
            </a:r>
            <a:r>
              <a:rPr lang="zh-TW" altLang="zh-TW" u="sng" dirty="0">
                <a:solidFill>
                  <a:srgbClr val="C00000"/>
                </a:solidFill>
              </a:rPr>
              <a:t>史基</a:t>
            </a:r>
            <a:r>
              <a:rPr lang="zh-TW" altLang="zh-TW" u="sng" dirty="0" smtClean="0">
                <a:solidFill>
                  <a:srgbClr val="C00000"/>
                </a:solidFill>
              </a:rPr>
              <a:t>特</a:t>
            </a:r>
            <a:r>
              <a:rPr lang="zh-TW" altLang="en-US" dirty="0" smtClean="0"/>
              <a:t>開始訪問黑傭</a:t>
            </a:r>
            <a:r>
              <a:rPr lang="zh-TW" altLang="zh-TW" u="sng" dirty="0">
                <a:solidFill>
                  <a:srgbClr val="C00000"/>
                </a:solidFill>
              </a:rPr>
              <a:t>愛比琳</a:t>
            </a:r>
            <a:r>
              <a:rPr lang="zh-TW" altLang="en-US" dirty="0" smtClean="0"/>
              <a:t>等人，並記錄她們的故事。</a:t>
            </a:r>
            <a:endParaRPr lang="en-US" altLang="zh-TW" dirty="0" smtClean="0"/>
          </a:p>
          <a:p>
            <a:pPr marL="114300" indent="0">
              <a:buNone/>
            </a:pP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="" xmlns:p14="http://schemas.microsoft.com/office/powerpoint/2010/main" val="49882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藥劑師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藥劑師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藥劑師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1024</TotalTime>
  <Words>1310</Words>
  <Application>Microsoft Office PowerPoint</Application>
  <PresentationFormat>如螢幕大小 (4:3)</PresentationFormat>
  <Paragraphs>127</Paragraphs>
  <Slides>16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藥劑師</vt:lpstr>
      <vt:lpstr>姐妹 The Help</vt:lpstr>
      <vt:lpstr>族群與身體</vt:lpstr>
      <vt:lpstr>Racial Stereotype</vt:lpstr>
      <vt:lpstr>種族哈哈鏡</vt:lpstr>
      <vt:lpstr>身體形象與身體經驗</vt:lpstr>
      <vt:lpstr>黑與白: 1960年代的美國南方</vt:lpstr>
      <vt:lpstr>《姐妹》出版背景</vt:lpstr>
      <vt:lpstr>故事背景</vt:lpstr>
      <vt:lpstr>故事概述2-1</vt:lpstr>
      <vt:lpstr>故事概述2-2</vt:lpstr>
      <vt:lpstr>身體關係/黑白</vt:lpstr>
      <vt:lpstr>身體與權力</vt:lpstr>
      <vt:lpstr>身體政治</vt:lpstr>
      <vt:lpstr>種族政治中的弱勢者身體</vt:lpstr>
      <vt:lpstr>弱勢反擊</vt:lpstr>
      <vt:lpstr>名句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姐妹 The Help</dc:title>
  <dc:creator>user</dc:creator>
  <cp:lastModifiedBy>user</cp:lastModifiedBy>
  <cp:revision>78</cp:revision>
  <dcterms:created xsi:type="dcterms:W3CDTF">2015-10-12T01:41:19Z</dcterms:created>
  <dcterms:modified xsi:type="dcterms:W3CDTF">2015-11-17T05:22:36Z</dcterms:modified>
</cp:coreProperties>
</file>