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2" r:id="rId3"/>
    <p:sldMasterId id="2147483725" r:id="rId4"/>
    <p:sldMasterId id="2147483751" r:id="rId5"/>
    <p:sldMasterId id="2147483764" r:id="rId6"/>
    <p:sldMasterId id="2147483777" r:id="rId7"/>
    <p:sldMasterId id="2147483790" r:id="rId8"/>
    <p:sldMasterId id="2147483842" r:id="rId9"/>
    <p:sldMasterId id="2147483855" r:id="rId10"/>
    <p:sldMasterId id="2147483868" r:id="rId11"/>
  </p:sldMasterIdLst>
  <p:notesMasterIdLst>
    <p:notesMasterId r:id="rId57"/>
  </p:notesMasterIdLst>
  <p:handoutMasterIdLst>
    <p:handoutMasterId r:id="rId58"/>
  </p:handoutMasterIdLst>
  <p:sldIdLst>
    <p:sldId id="256" r:id="rId12"/>
    <p:sldId id="268" r:id="rId13"/>
    <p:sldId id="288" r:id="rId14"/>
    <p:sldId id="317" r:id="rId15"/>
    <p:sldId id="257" r:id="rId16"/>
    <p:sldId id="258" r:id="rId17"/>
    <p:sldId id="259" r:id="rId18"/>
    <p:sldId id="316" r:id="rId19"/>
    <p:sldId id="309" r:id="rId20"/>
    <p:sldId id="261" r:id="rId21"/>
    <p:sldId id="266" r:id="rId22"/>
    <p:sldId id="260" r:id="rId23"/>
    <p:sldId id="295" r:id="rId24"/>
    <p:sldId id="296" r:id="rId25"/>
    <p:sldId id="308" r:id="rId26"/>
    <p:sldId id="318" r:id="rId27"/>
    <p:sldId id="302" r:id="rId28"/>
    <p:sldId id="303" r:id="rId29"/>
    <p:sldId id="292" r:id="rId30"/>
    <p:sldId id="289" r:id="rId31"/>
    <p:sldId id="294" r:id="rId32"/>
    <p:sldId id="310" r:id="rId33"/>
    <p:sldId id="297" r:id="rId34"/>
    <p:sldId id="311" r:id="rId35"/>
    <p:sldId id="313" r:id="rId36"/>
    <p:sldId id="312" r:id="rId37"/>
    <p:sldId id="314" r:id="rId38"/>
    <p:sldId id="315" r:id="rId39"/>
    <p:sldId id="274" r:id="rId40"/>
    <p:sldId id="275" r:id="rId41"/>
    <p:sldId id="276" r:id="rId42"/>
    <p:sldId id="278" r:id="rId43"/>
    <p:sldId id="279" r:id="rId44"/>
    <p:sldId id="280" r:id="rId45"/>
    <p:sldId id="281" r:id="rId46"/>
    <p:sldId id="285" r:id="rId47"/>
    <p:sldId id="286" r:id="rId48"/>
    <p:sldId id="293" r:id="rId49"/>
    <p:sldId id="263" r:id="rId50"/>
    <p:sldId id="264" r:id="rId51"/>
    <p:sldId id="269" r:id="rId52"/>
    <p:sldId id="262" r:id="rId53"/>
    <p:sldId id="298" r:id="rId54"/>
    <p:sldId id="306" r:id="rId55"/>
    <p:sldId id="287" r:id="rId56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65C2B-4152-41FA-8E90-8E3F944B1DBB}" type="datetimeFigureOut">
              <a:rPr lang="zh-TW" altLang="en-US" smtClean="0"/>
              <a:t>2015/10/27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7D1C0-C6B3-461C-819C-75FED1E68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14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C12-8A17-40B2-BE82-B5C43C935CC8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AC61-3F1A-4665-981A-A388515C83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9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8%8D%E8%89%AF%E5%8F%8D%E5%BA%94" TargetMode="External"/><Relationship Id="rId13" Type="http://schemas.openxmlformats.org/officeDocument/2006/relationships/hyperlink" Target="https://zh.wikipedia.org/w/index.php?title=%E8%82%BE%E5%B0%8F%E7%AE%A1&amp;action=edit&amp;redlink=1" TargetMode="External"/><Relationship Id="rId3" Type="http://schemas.openxmlformats.org/officeDocument/2006/relationships/hyperlink" Target="https://zh.wikipedia.org/wiki/%E8%BF%90%E5%8A%A8" TargetMode="External"/><Relationship Id="rId7" Type="http://schemas.openxmlformats.org/officeDocument/2006/relationships/hyperlink" Target="https://zh.wikipedia.org/w/index.php?title=%E5%8E%8B%E4%BC%A4&amp;action=edit&amp;redlink=1" TargetMode="External"/><Relationship Id="rId12" Type="http://schemas.openxmlformats.org/officeDocument/2006/relationships/hyperlink" Target="https://zh.wikipedia.org/wiki/%E8%82%8C%E7%90%83%E8%9B%8B%E7%99%BD" TargetMode="External"/><Relationship Id="rId2" Type="http://schemas.openxmlformats.org/officeDocument/2006/relationships/slide" Target="../slides/slide30.xml"/><Relationship Id="rId16" Type="http://schemas.openxmlformats.org/officeDocument/2006/relationships/hyperlink" Target="https://zh.wikipedia.org/w/index.php?title=%E6%80%A5%E6%80%A7%E8%85%8E%E5%8A%9F%E8%83%BD%E8%A1%B0%E7%AB%AD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7%83%A7%E4%BC%A4" TargetMode="External"/><Relationship Id="rId11" Type="http://schemas.openxmlformats.org/officeDocument/2006/relationships/hyperlink" Target="https://zh.wikipedia.org/wiki/%E8%A1%80%E6%B6%B2" TargetMode="External"/><Relationship Id="rId5" Type="http://schemas.openxmlformats.org/officeDocument/2006/relationships/hyperlink" Target="https://zh.wikipedia.org/wiki/%E7%97%99%E6%94%A3" TargetMode="External"/><Relationship Id="rId15" Type="http://schemas.openxmlformats.org/officeDocument/2006/relationships/hyperlink" Target="https://zh.wikipedia.org/wiki/%E7%BB%93%E6%99%B6" TargetMode="External"/><Relationship Id="rId10" Type="http://schemas.openxmlformats.org/officeDocument/2006/relationships/hyperlink" Target="https://zh.wikipedia.org/wiki/%E9%89%80%E9%9B%A2%E5%AD%90" TargetMode="External"/><Relationship Id="rId4" Type="http://schemas.openxmlformats.org/officeDocument/2006/relationships/hyperlink" Target="https://zh.wikipedia.org/wiki/%E9%AB%98%E5%8E%8B%E7%94%B5" TargetMode="External"/><Relationship Id="rId9" Type="http://schemas.openxmlformats.org/officeDocument/2006/relationships/hyperlink" Target="https://zh.wikipedia.org/wiki/%E6%A8%AA%E7%BA%B9%E8%82%8C" TargetMode="External"/><Relationship Id="rId14" Type="http://schemas.openxmlformats.org/officeDocument/2006/relationships/hyperlink" Target="https://zh.wikipedia.org/wiki/%E8%82%BE%E8%84%8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一個人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健康比財富重要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AC61-3F1A-4665-981A-A388515C836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醫院掛號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AC61-3F1A-4665-981A-A388515C836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創傷症候群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您是否經歷過可怕或危險的事件？請在與您相近的陳述方格中打勾。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有時候，突然間我感覺事件好像再次發生。我從不知道這種情況何時會發生。</a:t>
            </a:r>
          </a:p>
          <a:p>
            <a:r>
              <a:rPr lang="zh-TW" altLang="en-US" dirty="0" smtClean="0"/>
              <a:t>我對恐怖事件會做惡夢並有可怕的回憶。</a:t>
            </a:r>
          </a:p>
          <a:p>
            <a:r>
              <a:rPr lang="zh-TW" altLang="en-US" dirty="0" smtClean="0"/>
              <a:t>我會遠離能使我想起那些事件的地方。</a:t>
            </a:r>
          </a:p>
          <a:p>
            <a:r>
              <a:rPr lang="zh-TW" altLang="en-US" dirty="0" smtClean="0"/>
              <a:t>當某件事情毫無預警的發生時，我會驚跳並苦惱。我感覺自己總是處於防衛狀態。</a:t>
            </a:r>
          </a:p>
          <a:p>
            <a:r>
              <a:rPr lang="zh-TW" altLang="en-US" dirty="0" smtClean="0"/>
              <a:t>我很難相信或親近別人。</a:t>
            </a:r>
          </a:p>
          <a:p>
            <a:r>
              <a:rPr lang="zh-TW" altLang="en-US" dirty="0" smtClean="0"/>
              <a:t>我有時覺得自己情緒麻木。</a:t>
            </a:r>
          </a:p>
          <a:p>
            <a:r>
              <a:rPr lang="zh-TW" altLang="en-US" dirty="0" smtClean="0"/>
              <a:t>我很容易惱怒。</a:t>
            </a:r>
          </a:p>
          <a:p>
            <a:r>
              <a:rPr lang="zh-TW" altLang="en-US" dirty="0" smtClean="0"/>
              <a:t>對於別人已死而只有我活著，我感到內疚。</a:t>
            </a:r>
          </a:p>
          <a:p>
            <a:r>
              <a:rPr lang="zh-TW" altLang="en-US" dirty="0" smtClean="0"/>
              <a:t>我會失眠而且肌肉緊張。</a:t>
            </a:r>
          </a:p>
          <a:p>
            <a:r>
              <a:rPr lang="zh-TW" altLang="en-US" dirty="0" smtClean="0"/>
              <a:t>創傷後壓力症候群是一種需要治療的真實疾病。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許多有過可怕經歷的人會患這種疾病。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這不是您的錯，您也不需要受苦。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閱讀這本手冊，學習如何獲得幫助。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您的感覺會更好，並恢復您的正常生活</a:t>
            </a:r>
            <a:r>
              <a:rPr lang="en-US" altLang="zh-TW" dirty="0" smtClean="0"/>
              <a:t>!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什麼是創傷後壓力症候群（</a:t>
            </a:r>
            <a:r>
              <a:rPr lang="en-US" altLang="zh-TW" dirty="0" smtClean="0"/>
              <a:t>PTSD</a:t>
            </a:r>
            <a:r>
              <a:rPr lang="zh-TW" altLang="en-US" dirty="0" smtClean="0"/>
              <a:t>）？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PTSD</a:t>
            </a:r>
            <a:r>
              <a:rPr lang="zh-TW" altLang="en-US" dirty="0" smtClean="0"/>
              <a:t>是一種真實的疾病。人們在經歷過擾亂或可怕的事件後， 可能會患這種疾病。它可以透過藥物和療法來治療。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人們在經歷過以下事件後可能會患</a:t>
            </a:r>
            <a:r>
              <a:rPr lang="en-US" altLang="zh-TW" dirty="0" smtClean="0"/>
              <a:t>PTSD</a:t>
            </a:r>
            <a:r>
              <a:rPr lang="zh-TW" altLang="en-US" dirty="0" smtClean="0"/>
              <a:t>：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強暴或性虐待</a:t>
            </a:r>
          </a:p>
          <a:p>
            <a:r>
              <a:rPr lang="zh-TW" altLang="en-US" dirty="0" smtClean="0"/>
              <a:t>受到家人的精神或身體虐待的受害者</a:t>
            </a:r>
          </a:p>
          <a:p>
            <a:r>
              <a:rPr lang="zh-TW" altLang="en-US" dirty="0" smtClean="0"/>
              <a:t>暴力犯罪的受害者</a:t>
            </a:r>
          </a:p>
          <a:p>
            <a:r>
              <a:rPr lang="zh-TW" altLang="en-US" dirty="0" smtClean="0"/>
              <a:t>飛機墜毀或是汽車事故</a:t>
            </a:r>
          </a:p>
          <a:p>
            <a:r>
              <a:rPr lang="zh-TW" altLang="en-US" dirty="0" smtClean="0"/>
              <a:t>颶風、龍捲風或火災</a:t>
            </a:r>
          </a:p>
          <a:p>
            <a:r>
              <a:rPr lang="zh-TW" altLang="en-US" dirty="0" smtClean="0"/>
              <a:t>戰爭</a:t>
            </a:r>
          </a:p>
          <a:p>
            <a:r>
              <a:rPr lang="zh-TW" altLang="en-US" dirty="0" smtClean="0"/>
              <a:t>認為自己可能會被殺害的事件，或</a:t>
            </a:r>
          </a:p>
          <a:p>
            <a:r>
              <a:rPr lang="zh-TW" altLang="en-US" dirty="0" smtClean="0"/>
              <a:t>親眼看過以上任何事件親眼看過以上任何事件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AC61-3F1A-4665-981A-A388515C836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32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綱、猛、快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氧債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橫紋肌溶解症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造成橫紋肌溶解症的因素有很多：固定姿勢壓迫肌肉、過度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運動"/>
              </a:rPr>
              <a:t>運動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高壓電"/>
              </a:rPr>
              <a:t>高壓電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電擊、全身性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痙攣"/>
              </a:rPr>
              <a:t>痙攣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燒傷"/>
              </a:rPr>
              <a:t>燒傷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或被重物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壓傷 (頁面不存在)"/>
              </a:rPr>
              <a:t>壓傷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以及部分藥物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不良反應"/>
              </a:rPr>
              <a:t>不良反應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等都有可能造成橫紋肌溶解症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橫紋肌"/>
              </a:rPr>
              <a:t>橫紋肌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由於上述原因受到大面積損傷破裂之後，會釋放出大量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鉀離子"/>
              </a:rPr>
              <a:t>鉀離子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，迅速進入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血液"/>
              </a:rPr>
              <a:t>血液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的鉀離子會造成肌肉細胞壞死，大量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肌球蛋白"/>
              </a:rPr>
              <a:t>肌球蛋白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溶解入血所造成嚴重的影響：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直接傷害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腎小管 (頁面不存在)"/>
              </a:rPr>
              <a:t>腎小管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表皮細胞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造成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腎臟"/>
              </a:rPr>
              <a:t>腎臟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本身的血管收縮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未來容易在腎小管中形成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結晶"/>
              </a:rPr>
              <a:t>結晶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而阻塞腎小管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從而造成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急性腎功能衰竭 (頁面不存在)"/>
              </a:rPr>
              <a:t>急性腎功能衰竭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可能致命。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AC61-3F1A-4665-981A-A388515C836F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證嚴、聖嚴、星雲</a:t>
            </a:r>
            <a:r>
              <a:rPr lang="en-US" altLang="zh-TW" dirty="0" smtClean="0"/>
              <a:t>------</a:t>
            </a:r>
            <a:r>
              <a:rPr lang="zh-TW" altLang="en-US" dirty="0" smtClean="0"/>
              <a:t>慈悲沒有敵人</a:t>
            </a:r>
            <a:endParaRPr lang="en-US" altLang="zh-TW" dirty="0" smtClean="0"/>
          </a:p>
          <a:p>
            <a:r>
              <a:rPr lang="zh-TW" altLang="en-US" dirty="0" smtClean="0"/>
              <a:t>我有三寶</a:t>
            </a:r>
            <a:r>
              <a:rPr lang="en-US" altLang="zh-TW" dirty="0" smtClean="0"/>
              <a:t>:</a:t>
            </a:r>
            <a:r>
              <a:rPr lang="zh-TW" altLang="en-US" dirty="0" smtClean="0"/>
              <a:t>一曰慈、二曰儉、三曰不敢為天下先</a:t>
            </a:r>
            <a:endParaRPr lang="en-US" altLang="zh-TW" dirty="0" smtClean="0"/>
          </a:p>
          <a:p>
            <a:r>
              <a:rPr lang="zh-TW" altLang="en-US" dirty="0" smtClean="0"/>
              <a:t>直而窄的道路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，通往永生。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CAC61-3F1A-4665-981A-A388515C836F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03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03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DA97-8253-4B0C-B24A-DBACEA4103D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0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47DF-AA35-46E0-829B-722A86818CF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317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08430"/>
      </p:ext>
    </p:extLst>
  </p:cSld>
  <p:clrMapOvr>
    <a:masterClrMapping/>
  </p:clrMapOvr>
  <p:transition spd="slow" advTm="8000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28764"/>
      </p:ext>
    </p:extLst>
  </p:cSld>
  <p:clrMapOvr>
    <a:masterClrMapping/>
  </p:clrMapOvr>
  <p:transition spd="slow" advTm="8000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9459"/>
      </p:ext>
    </p:extLst>
  </p:cSld>
  <p:clrMapOvr>
    <a:masterClrMapping/>
  </p:clrMapOvr>
  <p:transition spd="slow" advTm="8000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9345"/>
      </p:ext>
    </p:extLst>
  </p:cSld>
  <p:clrMapOvr>
    <a:masterClrMapping/>
  </p:clrMapOvr>
  <p:transition spd="slow" advTm="800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01111"/>
      </p:ext>
    </p:extLst>
  </p:cSld>
  <p:clrMapOvr>
    <a:masterClrMapping/>
  </p:clrMapOvr>
  <p:transition spd="slow" advTm="800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77472"/>
      </p:ext>
    </p:extLst>
  </p:cSld>
  <p:clrMapOvr>
    <a:masterClrMapping/>
  </p:clrMapOvr>
  <p:transition spd="slow" advTm="800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9864"/>
      </p:ext>
    </p:extLst>
  </p:cSld>
  <p:clrMapOvr>
    <a:masterClrMapping/>
  </p:clrMapOvr>
  <p:transition spd="slow" advTm="800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6777"/>
      </p:ext>
    </p:extLst>
  </p:cSld>
  <p:clrMapOvr>
    <a:masterClrMapping/>
  </p:clrMapOvr>
  <p:transition spd="slow" advTm="8000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21314"/>
      </p:ext>
    </p:extLst>
  </p:cSld>
  <p:clrMapOvr>
    <a:masterClrMapping/>
  </p:clrMapOvr>
  <p:transition spd="slow" advTm="8000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01800"/>
      </p:ext>
    </p:extLst>
  </p:cSld>
  <p:clrMapOvr>
    <a:masterClrMapping/>
  </p:clrMapOvr>
  <p:transition spd="slow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1B7B-C867-4F4A-8F38-719A9A43481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008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95125"/>
      </p:ext>
    </p:extLst>
  </p:cSld>
  <p:clrMapOvr>
    <a:masterClrMapping/>
  </p:clrMapOvr>
  <p:transition spd="slow" advTm="8000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65"/>
      </p:ext>
    </p:extLst>
  </p:cSld>
  <p:clrMapOvr>
    <a:masterClrMapping/>
  </p:clrMapOvr>
  <p:transition spd="slow" advTm="8000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142"/>
      </p:ext>
    </p:extLst>
  </p:cSld>
  <p:clrMapOvr>
    <a:masterClrMapping/>
  </p:clrMapOvr>
  <p:transition spd="slow" advTm="8000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1184"/>
      </p:ext>
    </p:extLst>
  </p:cSld>
  <p:clrMapOvr>
    <a:masterClrMapping/>
  </p:clrMapOvr>
  <p:transition spd="slow" advTm="8000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71727"/>
      </p:ext>
    </p:extLst>
  </p:cSld>
  <p:clrMapOvr>
    <a:masterClrMapping/>
  </p:clrMapOvr>
  <p:transition spd="slow" advTm="8000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61538"/>
      </p:ext>
    </p:extLst>
  </p:cSld>
  <p:clrMapOvr>
    <a:masterClrMapping/>
  </p:clrMapOvr>
  <p:transition spd="slow" advTm="8000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24624"/>
      </p:ext>
    </p:extLst>
  </p:cSld>
  <p:clrMapOvr>
    <a:masterClrMapping/>
  </p:clrMapOvr>
  <p:transition spd="slow" advTm="8000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0401"/>
      </p:ext>
    </p:extLst>
  </p:cSld>
  <p:clrMapOvr>
    <a:masterClrMapping/>
  </p:clrMapOvr>
  <p:transition spd="slow" advTm="8000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3290"/>
      </p:ext>
    </p:extLst>
  </p:cSld>
  <p:clrMapOvr>
    <a:masterClrMapping/>
  </p:clrMapOvr>
  <p:transition spd="slow" advTm="8000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98803"/>
      </p:ext>
    </p:extLst>
  </p:cSld>
  <p:clrMapOvr>
    <a:masterClrMapping/>
  </p:clrMapOvr>
  <p:transition spd="slow" advTm="8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4B5E-10FD-4624-9EDA-BD0150097BC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78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77933"/>
      </p:ext>
    </p:extLst>
  </p:cSld>
  <p:clrMapOvr>
    <a:masterClrMapping/>
  </p:clrMapOvr>
  <p:transition spd="slow" advTm="8000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03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03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DA97-8253-4B0C-B24A-DBACEA4103D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10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28EB-FC11-45A0-9351-23F23EF4D20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890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67AF-3692-4CC6-818F-EB7C2CD8246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824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446A-27EB-4186-887E-FF07FA1FA0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34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4F9D-BBA5-4DB9-8588-F23699E6A91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518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430A-968B-4026-BAEA-4B5556C6250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36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B84C-EA0E-4F28-A172-4C8CB672025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7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9136-9BF1-4E74-A03A-DF9A8449B98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883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12E1-2BA6-4D35-8864-0D844BBAAC3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6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70825"/>
      </p:ext>
    </p:extLst>
  </p:cSld>
  <p:clrMapOvr>
    <a:masterClrMapping/>
  </p:clrMapOvr>
  <p:transition spd="slow" advTm="8000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47DF-AA35-46E0-829B-722A86818CF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607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1B7B-C867-4F4A-8F38-719A9A43481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40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4B5E-10FD-4624-9EDA-BD0150097BC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1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05011"/>
      </p:ext>
    </p:extLst>
  </p:cSld>
  <p:clrMapOvr>
    <a:masterClrMapping/>
  </p:clrMapOvr>
  <p:transition spd="slow" advTm="8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5021"/>
      </p:ext>
    </p:extLst>
  </p:cSld>
  <p:clrMapOvr>
    <a:masterClrMapping/>
  </p:clrMapOvr>
  <p:transition spd="slow" advTm="8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34463"/>
      </p:ext>
    </p:extLst>
  </p:cSld>
  <p:clrMapOvr>
    <a:masterClrMapping/>
  </p:clrMapOvr>
  <p:transition spd="slow" advTm="8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8772"/>
      </p:ext>
    </p:extLst>
  </p:cSld>
  <p:clrMapOvr>
    <a:masterClrMapping/>
  </p:clrMapOvr>
  <p:transition spd="slow" advTm="8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18460"/>
      </p:ext>
    </p:extLst>
  </p:cSld>
  <p:clrMapOvr>
    <a:masterClrMapping/>
  </p:clrMapOvr>
  <p:transition spd="slow" advTm="8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29404"/>
      </p:ext>
    </p:extLst>
  </p:cSld>
  <p:clrMapOvr>
    <a:masterClrMapping/>
  </p:clrMapOvr>
  <p:transition spd="slow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28EB-FC11-45A0-9351-23F23EF4D20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5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1444"/>
      </p:ext>
    </p:extLst>
  </p:cSld>
  <p:clrMapOvr>
    <a:masterClrMapping/>
  </p:clrMapOvr>
  <p:transition spd="slow" advTm="8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6251"/>
      </p:ext>
    </p:extLst>
  </p:cSld>
  <p:clrMapOvr>
    <a:masterClrMapping/>
  </p:clrMapOvr>
  <p:transition spd="slow" advTm="8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62113"/>
      </p:ext>
    </p:extLst>
  </p:cSld>
  <p:clrMapOvr>
    <a:masterClrMapping/>
  </p:clrMapOvr>
  <p:transition spd="slow" advTm="8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90931"/>
      </p:ext>
    </p:extLst>
  </p:cSld>
  <p:clrMapOvr>
    <a:masterClrMapping/>
  </p:clrMapOvr>
  <p:transition spd="slow" advTm="8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49382"/>
      </p:ext>
    </p:extLst>
  </p:cSld>
  <p:clrMapOvr>
    <a:masterClrMapping/>
  </p:clrMapOvr>
  <p:transition spd="slow" advTm="8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59984"/>
      </p:ext>
    </p:extLst>
  </p:cSld>
  <p:clrMapOvr>
    <a:masterClrMapping/>
  </p:clrMapOvr>
  <p:transition spd="slow" advTm="8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8860"/>
      </p:ext>
    </p:extLst>
  </p:cSld>
  <p:clrMapOvr>
    <a:masterClrMapping/>
  </p:clrMapOvr>
  <p:transition spd="slow" advTm="8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1807"/>
      </p:ext>
    </p:extLst>
  </p:cSld>
  <p:clrMapOvr>
    <a:masterClrMapping/>
  </p:clrMapOvr>
  <p:transition spd="slow" advTm="8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62646"/>
      </p:ext>
    </p:extLst>
  </p:cSld>
  <p:clrMapOvr>
    <a:masterClrMapping/>
  </p:clrMapOvr>
  <p:transition spd="slow" advTm="8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57533"/>
      </p:ext>
    </p:extLst>
  </p:cSld>
  <p:clrMapOvr>
    <a:masterClrMapping/>
  </p:clrMapOvr>
  <p:transition spd="slow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67AF-3692-4CC6-818F-EB7C2CD8246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61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69026"/>
      </p:ext>
    </p:extLst>
  </p:cSld>
  <p:clrMapOvr>
    <a:masterClrMapping/>
  </p:clrMapOvr>
  <p:transition spd="slow" advTm="8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1909"/>
      </p:ext>
    </p:extLst>
  </p:cSld>
  <p:clrMapOvr>
    <a:masterClrMapping/>
  </p:clrMapOvr>
  <p:transition spd="slow" advTm="8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66443"/>
      </p:ext>
    </p:extLst>
  </p:cSld>
  <p:clrMapOvr>
    <a:masterClrMapping/>
  </p:clrMapOvr>
  <p:transition spd="slow" advTm="8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5416"/>
      </p:ext>
    </p:extLst>
  </p:cSld>
  <p:clrMapOvr>
    <a:masterClrMapping/>
  </p:clrMapOvr>
  <p:transition spd="slow" advTm="8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67434"/>
      </p:ext>
    </p:extLst>
  </p:cSld>
  <p:clrMapOvr>
    <a:masterClrMapping/>
  </p:clrMapOvr>
  <p:transition spd="slow" advTm="8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22050"/>
      </p:ext>
    </p:extLst>
  </p:cSld>
  <p:clrMapOvr>
    <a:masterClrMapping/>
  </p:clrMapOvr>
  <p:transition spd="slow" advTm="8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61036"/>
      </p:ext>
    </p:extLst>
  </p:cSld>
  <p:clrMapOvr>
    <a:masterClrMapping/>
  </p:clrMapOvr>
  <p:transition spd="slow" advTm="8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86716"/>
      </p:ext>
    </p:extLst>
  </p:cSld>
  <p:clrMapOvr>
    <a:masterClrMapping/>
  </p:clrMapOvr>
  <p:transition spd="slow" advTm="8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66463"/>
      </p:ext>
    </p:extLst>
  </p:cSld>
  <p:clrMapOvr>
    <a:masterClrMapping/>
  </p:clrMapOvr>
  <p:transition spd="slow" advTm="8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84155"/>
      </p:ext>
    </p:extLst>
  </p:cSld>
  <p:clrMapOvr>
    <a:masterClrMapping/>
  </p:clrMapOvr>
  <p:transition spd="slow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446A-27EB-4186-887E-FF07FA1FA0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49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7013"/>
      </p:ext>
    </p:extLst>
  </p:cSld>
  <p:clrMapOvr>
    <a:masterClrMapping/>
  </p:clrMapOvr>
  <p:transition spd="slow" advTm="8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73978"/>
      </p:ext>
    </p:extLst>
  </p:cSld>
  <p:clrMapOvr>
    <a:masterClrMapping/>
  </p:clrMapOvr>
  <p:transition spd="slow" advTm="8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09638"/>
      </p:ext>
    </p:extLst>
  </p:cSld>
  <p:clrMapOvr>
    <a:masterClrMapping/>
  </p:clrMapOvr>
  <p:transition spd="slow" advTm="8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1695"/>
      </p:ext>
    </p:extLst>
  </p:cSld>
  <p:clrMapOvr>
    <a:masterClrMapping/>
  </p:clrMapOvr>
  <p:transition spd="slow" advTm="8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7939"/>
      </p:ext>
    </p:extLst>
  </p:cSld>
  <p:clrMapOvr>
    <a:masterClrMapping/>
  </p:clrMapOvr>
  <p:transition spd="slow" advTm="8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3818"/>
      </p:ext>
    </p:extLst>
  </p:cSld>
  <p:clrMapOvr>
    <a:masterClrMapping/>
  </p:clrMapOvr>
  <p:transition spd="slow" advTm="8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3935"/>
      </p:ext>
    </p:extLst>
  </p:cSld>
  <p:clrMapOvr>
    <a:masterClrMapping/>
  </p:clrMapOvr>
  <p:transition spd="slow" advTm="8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68447"/>
      </p:ext>
    </p:extLst>
  </p:cSld>
  <p:clrMapOvr>
    <a:masterClrMapping/>
  </p:clrMapOvr>
  <p:transition spd="slow" advTm="8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21854"/>
      </p:ext>
    </p:extLst>
  </p:cSld>
  <p:clrMapOvr>
    <a:masterClrMapping/>
  </p:clrMapOvr>
  <p:transition spd="slow" advTm="8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7349"/>
      </p:ext>
    </p:extLst>
  </p:cSld>
  <p:clrMapOvr>
    <a:masterClrMapping/>
  </p:clrMapOvr>
  <p:transition spd="slow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4F9D-BBA5-4DB9-8588-F23699E6A91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61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7593"/>
      </p:ext>
    </p:extLst>
  </p:cSld>
  <p:clrMapOvr>
    <a:masterClrMapping/>
  </p:clrMapOvr>
  <p:transition spd="slow" advTm="8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6744"/>
      </p:ext>
    </p:extLst>
  </p:cSld>
  <p:clrMapOvr>
    <a:masterClrMapping/>
  </p:clrMapOvr>
  <p:transition spd="slow" advTm="8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50171"/>
      </p:ext>
    </p:extLst>
  </p:cSld>
  <p:clrMapOvr>
    <a:masterClrMapping/>
  </p:clrMapOvr>
  <p:transition spd="slow" advTm="8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66214"/>
      </p:ext>
    </p:extLst>
  </p:cSld>
  <p:clrMapOvr>
    <a:masterClrMapping/>
  </p:clrMapOvr>
  <p:transition spd="slow" advTm="8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91183"/>
      </p:ext>
    </p:extLst>
  </p:cSld>
  <p:clrMapOvr>
    <a:masterClrMapping/>
  </p:clrMapOvr>
  <p:transition spd="slow" advTm="8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17379"/>
      </p:ext>
    </p:extLst>
  </p:cSld>
  <p:clrMapOvr>
    <a:masterClrMapping/>
  </p:clrMapOvr>
  <p:transition spd="slow" advTm="8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7309"/>
      </p:ext>
    </p:extLst>
  </p:cSld>
  <p:clrMapOvr>
    <a:masterClrMapping/>
  </p:clrMapOvr>
  <p:transition spd="slow" advTm="8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78660"/>
      </p:ext>
    </p:extLst>
  </p:cSld>
  <p:clrMapOvr>
    <a:masterClrMapping/>
  </p:clrMapOvr>
  <p:transition spd="slow" advTm="8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05201"/>
      </p:ext>
    </p:extLst>
  </p:cSld>
  <p:clrMapOvr>
    <a:masterClrMapping/>
  </p:clrMapOvr>
  <p:transition spd="slow" advTm="8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5891"/>
      </p:ext>
    </p:extLst>
  </p:cSld>
  <p:clrMapOvr>
    <a:masterClrMapping/>
  </p:clrMapOvr>
  <p:transition spd="slow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430A-968B-4026-BAEA-4B5556C6250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810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72221"/>
      </p:ext>
    </p:extLst>
  </p:cSld>
  <p:clrMapOvr>
    <a:masterClrMapping/>
  </p:clrMapOvr>
  <p:transition spd="slow" advTm="8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48131"/>
      </p:ext>
    </p:extLst>
  </p:cSld>
  <p:clrMapOvr>
    <a:masterClrMapping/>
  </p:clrMapOvr>
  <p:transition spd="slow" advTm="8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41594"/>
      </p:ext>
    </p:extLst>
  </p:cSld>
  <p:clrMapOvr>
    <a:masterClrMapping/>
  </p:clrMapOvr>
  <p:transition spd="slow" advTm="8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92617"/>
      </p:ext>
    </p:extLst>
  </p:cSld>
  <p:clrMapOvr>
    <a:masterClrMapping/>
  </p:clrMapOvr>
  <p:transition spd="slow" advTm="8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1246"/>
      </p:ext>
    </p:extLst>
  </p:cSld>
  <p:clrMapOvr>
    <a:masterClrMapping/>
  </p:clrMapOvr>
  <p:transition spd="slow" advTm="8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17928"/>
      </p:ext>
    </p:extLst>
  </p:cSld>
  <p:clrMapOvr>
    <a:masterClrMapping/>
  </p:clrMapOvr>
  <p:transition spd="slow" advTm="8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7514"/>
      </p:ext>
    </p:extLst>
  </p:cSld>
  <p:clrMapOvr>
    <a:masterClrMapping/>
  </p:clrMapOvr>
  <p:transition spd="slow" advTm="8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71608"/>
      </p:ext>
    </p:extLst>
  </p:cSld>
  <p:clrMapOvr>
    <a:masterClrMapping/>
  </p:clrMapOvr>
  <p:transition spd="slow" advTm="8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5206"/>
      </p:ext>
    </p:extLst>
  </p:cSld>
  <p:clrMapOvr>
    <a:masterClrMapping/>
  </p:clrMapOvr>
  <p:transition spd="slow" advTm="8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92834"/>
      </p:ext>
    </p:extLst>
  </p:cSld>
  <p:clrMapOvr>
    <a:masterClrMapping/>
  </p:clrMapOvr>
  <p:transition spd="slow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B84C-EA0E-4F28-A172-4C8CB672025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14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5912"/>
      </p:ext>
    </p:extLst>
  </p:cSld>
  <p:clrMapOvr>
    <a:masterClrMapping/>
  </p:clrMapOvr>
  <p:transition spd="slow" advTm="8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09"/>
      </p:ext>
    </p:extLst>
  </p:cSld>
  <p:clrMapOvr>
    <a:masterClrMapping/>
  </p:clrMapOvr>
  <p:transition spd="slow" advTm="8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4601"/>
      </p:ext>
    </p:extLst>
  </p:cSld>
  <p:clrMapOvr>
    <a:masterClrMapping/>
  </p:clrMapOvr>
  <p:transition spd="slow" advTm="800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10354"/>
      </p:ext>
    </p:extLst>
  </p:cSld>
  <p:clrMapOvr>
    <a:masterClrMapping/>
  </p:clrMapOvr>
  <p:transition spd="slow" advTm="800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79963"/>
      </p:ext>
    </p:extLst>
  </p:cSld>
  <p:clrMapOvr>
    <a:masterClrMapping/>
  </p:clrMapOvr>
  <p:transition spd="slow" advTm="800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14375"/>
      </p:ext>
    </p:extLst>
  </p:cSld>
  <p:clrMapOvr>
    <a:masterClrMapping/>
  </p:clrMapOvr>
  <p:transition spd="slow" advTm="800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6730"/>
      </p:ext>
    </p:extLst>
  </p:cSld>
  <p:clrMapOvr>
    <a:masterClrMapping/>
  </p:clrMapOvr>
  <p:transition spd="slow" advTm="800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60467"/>
      </p:ext>
    </p:extLst>
  </p:cSld>
  <p:clrMapOvr>
    <a:masterClrMapping/>
  </p:clrMapOvr>
  <p:transition spd="slow" advTm="800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71925"/>
      </p:ext>
    </p:extLst>
  </p:cSld>
  <p:clrMapOvr>
    <a:masterClrMapping/>
  </p:clrMapOvr>
  <p:transition spd="slow" advTm="800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96624"/>
      </p:ext>
    </p:extLst>
  </p:cSld>
  <p:clrMapOvr>
    <a:masterClrMapping/>
  </p:clrMapOvr>
  <p:transition spd="slow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9136-9BF1-4E74-A03A-DF9A8449B98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34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08374"/>
      </p:ext>
    </p:extLst>
  </p:cSld>
  <p:clrMapOvr>
    <a:masterClrMapping/>
  </p:clrMapOvr>
  <p:transition spd="slow" advTm="8000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33843"/>
      </p:ext>
    </p:extLst>
  </p:cSld>
  <p:clrMapOvr>
    <a:masterClrMapping/>
  </p:clrMapOvr>
  <p:transition spd="slow" advTm="8000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4716"/>
      </p:ext>
    </p:extLst>
  </p:cSld>
  <p:clrMapOvr>
    <a:masterClrMapping/>
  </p:clrMapOvr>
  <p:transition spd="slow" advTm="8000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13583"/>
      </p:ext>
    </p:extLst>
  </p:cSld>
  <p:clrMapOvr>
    <a:masterClrMapping/>
  </p:clrMapOvr>
  <p:transition spd="slow" advTm="8000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1928"/>
      </p:ext>
    </p:extLst>
  </p:cSld>
  <p:clrMapOvr>
    <a:masterClrMapping/>
  </p:clrMapOvr>
  <p:transition spd="slow" advTm="8000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8580"/>
      </p:ext>
    </p:extLst>
  </p:cSld>
  <p:clrMapOvr>
    <a:masterClrMapping/>
  </p:clrMapOvr>
  <p:transition spd="slow" advTm="8000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63742"/>
      </p:ext>
    </p:extLst>
  </p:cSld>
  <p:clrMapOvr>
    <a:masterClrMapping/>
  </p:clrMapOvr>
  <p:transition spd="slow" advTm="8000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1308"/>
      </p:ext>
    </p:extLst>
  </p:cSld>
  <p:clrMapOvr>
    <a:masterClrMapping/>
  </p:clrMapOvr>
  <p:transition spd="slow" advTm="8000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9325-1BD7-4AFA-A127-B116265F629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6418"/>
      </p:ext>
    </p:extLst>
  </p:cSld>
  <p:clrMapOvr>
    <a:masterClrMapping/>
  </p:clrMapOvr>
  <p:transition spd="slow" advTm="8000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9ADE-B2BA-44AE-B405-114C9D2C09A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4807"/>
      </p:ext>
    </p:extLst>
  </p:cSld>
  <p:clrMapOvr>
    <a:masterClrMapping/>
  </p:clrMapOvr>
  <p:transition spd="slow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12E1-2BA6-4D35-8864-0D844BBAAC3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3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C296-231A-4F6D-8F31-F643A9B06603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81651"/>
      </p:ext>
    </p:extLst>
  </p:cSld>
  <p:clrMapOvr>
    <a:masterClrMapping/>
  </p:clrMapOvr>
  <p:transition spd="slow" advTm="8000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E039-FB37-4289-8F09-AFB219334FC9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1977"/>
      </p:ext>
    </p:extLst>
  </p:cSld>
  <p:clrMapOvr>
    <a:masterClrMapping/>
  </p:clrMapOvr>
  <p:transition spd="slow" advTm="800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2E24-E38A-4AEC-98FC-A613CBE07C06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20707"/>
      </p:ext>
    </p:extLst>
  </p:cSld>
  <p:clrMapOvr>
    <a:masterClrMapping/>
  </p:clrMapOvr>
  <p:transition spd="slow" advTm="8000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2EBB-2E3D-4720-A245-DDA8803EAFDE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4563"/>
      </p:ext>
    </p:extLst>
  </p:cSld>
  <p:clrMapOvr>
    <a:masterClrMapping/>
  </p:clrMapOvr>
  <p:transition spd="slow" advTm="8000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1D6B-F88E-462B-8FA5-340D23FD5394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93527"/>
      </p:ext>
    </p:extLst>
  </p:cSld>
  <p:clrMapOvr>
    <a:masterClrMapping/>
  </p:clrMapOvr>
  <p:transition spd="slow" advTm="8000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2E8A-443A-430F-9DE9-FA1241BBF4E1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3562"/>
      </p:ext>
    </p:extLst>
  </p:cSld>
  <p:clrMapOvr>
    <a:masterClrMapping/>
  </p:clrMapOvr>
  <p:transition spd="slow" advTm="8000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0E3B56-B27A-4479-9337-E077DBD9691F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4826"/>
      </p:ext>
    </p:extLst>
  </p:cSld>
  <p:clrMapOvr>
    <a:masterClrMapping/>
  </p:clrMapOvr>
  <p:transition spd="slow" advTm="8000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921C36-0664-4933-85FD-1CF81BB5CA17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82266"/>
      </p:ext>
    </p:extLst>
  </p:cSld>
  <p:clrMapOvr>
    <a:masterClrMapping/>
  </p:clrMapOvr>
  <p:transition spd="slow" advTm="8000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6EB2-2D04-418F-978A-23BCE5EE5870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64817"/>
      </p:ext>
    </p:extLst>
  </p:cSld>
  <p:clrMapOvr>
    <a:masterClrMapping/>
  </p:clrMapOvr>
  <p:transition spd="slow" advTm="800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BA47-A05E-4A1F-B419-9A0130322E35}" type="slidenum">
              <a:rPr lang="en-US" altLang="zh-CN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19598"/>
      </p:ext>
    </p:extLst>
  </p:cSld>
  <p:clrMapOvr>
    <a:masterClrMapping/>
  </p:clrMapOvr>
  <p:transition spd="slow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93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93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93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C1A7D-A188-4C6D-82D9-CE563F671B57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77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6407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93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93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93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C1A7D-A188-4C6D-82D9-CE563F671B57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313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6483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1798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7124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19763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44783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65774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00690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1027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2" name="Freeform 1028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3" name="Freeform 1029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4" name="Freeform 1030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5" name="Freeform 1031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6" name="Freeform 1032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7" name="Freeform 1033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8" name="Freeform 1034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79" name="Freeform 1035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0" name="Freeform 1036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1" name="Freeform 1037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2" name="Freeform 1038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3" name="Freeform 1039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4" name="Freeform 1040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7185" name="Freeform 1041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0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87" name="Rectangle 10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8" name="Rectangle 10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89" name="Rectangle 10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067873-37CC-4B53-9535-2FD05AA27A12}" type="slidenum">
              <a:rPr lang="en-US" altLang="zh-CN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EAEAEA"/>
              </a:solidFill>
            </a:endParaRPr>
          </a:p>
        </p:txBody>
      </p:sp>
      <p:sp>
        <p:nvSpPr>
          <p:cNvPr id="7190" name="Rectangle 10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496856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 spd="slow" advTm="8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3433;&#39178;&#38498;&#29983;&#27963;.mp4" TargetMode="External"/><Relationship Id="rId2" Type="http://schemas.openxmlformats.org/officeDocument/2006/relationships/hyperlink" Target="&#36774;&#20844;&#23460;&#24773;&#32210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20844;&#23433;&#29694;&#22580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>
          <a:xfrm>
            <a:off x="539552" y="620688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健行</a:t>
            </a:r>
            <a:r>
              <a:rPr lang="zh-TW" altLang="en-US" dirty="0"/>
              <a:t>科技大學</a:t>
            </a:r>
            <a:r>
              <a:rPr lang="en-US" altLang="zh-TW" dirty="0"/>
              <a:t>-</a:t>
            </a:r>
            <a:r>
              <a:rPr lang="zh-TW" altLang="en-US" dirty="0"/>
              <a:t>通識課程革新計劃</a:t>
            </a:r>
            <a:r>
              <a:rPr lang="en-US" altLang="zh-TW" dirty="0" smtClean="0"/>
              <a:t>-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講題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太極拳</a:t>
            </a:r>
            <a:r>
              <a:rPr lang="zh-TW" altLang="en-US" dirty="0"/>
              <a:t>養生</a:t>
            </a:r>
            <a:r>
              <a:rPr lang="zh-TW" altLang="en-US" dirty="0" smtClean="0"/>
              <a:t>功效 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防身術</a:t>
            </a:r>
            <a:r>
              <a:rPr lang="zh-TW" altLang="en-US" dirty="0" smtClean="0"/>
              <a:t>技能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講師</a:t>
            </a:r>
            <a:r>
              <a:rPr lang="en-US" altLang="zh-TW" dirty="0" smtClean="0"/>
              <a:t>:</a:t>
            </a:r>
            <a:r>
              <a:rPr lang="zh-TW" altLang="en-US" u="sng" dirty="0" smtClean="0"/>
              <a:t>鍾明海</a:t>
            </a:r>
            <a:r>
              <a:rPr lang="zh-TW" altLang="en-US" dirty="0" smtClean="0"/>
              <a:t>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23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00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716"/>
            <a:ext cx="9036496" cy="69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68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狀況</a:t>
            </a:r>
            <a:r>
              <a:rPr lang="en-US" altLang="zh-TW" dirty="0" smtClean="0"/>
              <a:t>4---</a:t>
            </a:r>
            <a:br>
              <a:rPr lang="en-US" altLang="zh-TW" dirty="0" smtClean="0"/>
            </a:br>
            <a:r>
              <a:rPr lang="zh-TW" altLang="en-US" dirty="0" smtClean="0"/>
              <a:t>遠距離</a:t>
            </a:r>
            <a:r>
              <a:rPr lang="en-US" altLang="zh-TW" dirty="0" smtClean="0"/>
              <a:t>:</a:t>
            </a:r>
            <a:r>
              <a:rPr lang="zh-TW" altLang="en-US" dirty="0" smtClean="0"/>
              <a:t>一蹲二舉手</a:t>
            </a:r>
            <a:r>
              <a:rPr lang="en-US" altLang="zh-TW" dirty="0" smtClean="0"/>
              <a:t>(</a:t>
            </a:r>
            <a:r>
              <a:rPr lang="zh-TW" altLang="en-US" dirty="0" smtClean="0"/>
              <a:t>投擲狀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近距離</a:t>
            </a:r>
            <a:r>
              <a:rPr lang="en-US" altLang="zh-TW" dirty="0" smtClean="0"/>
              <a:t>:</a:t>
            </a:r>
            <a:r>
              <a:rPr lang="zh-TW" altLang="en-US" dirty="0" smtClean="0"/>
              <a:t>弱點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狗鼻子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71973"/>
            <a:ext cx="5802836" cy="43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6" y="2132856"/>
            <a:ext cx="2737748" cy="41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405064" cy="1143000"/>
          </a:xfrm>
        </p:spPr>
        <p:txBody>
          <a:bodyPr/>
          <a:lstStyle/>
          <a:p>
            <a:r>
              <a:rPr lang="zh-TW" altLang="en-US" dirty="0" smtClean="0"/>
              <a:t>狀況</a:t>
            </a:r>
            <a:r>
              <a:rPr lang="en-US" altLang="zh-TW" dirty="0" smtClean="0"/>
              <a:t>----5</a:t>
            </a:r>
            <a:br>
              <a:rPr lang="en-US" altLang="zh-TW" dirty="0" smtClean="0"/>
            </a:br>
            <a:r>
              <a:rPr lang="zh-TW" altLang="en-US" dirty="0" smtClean="0"/>
              <a:t>室內</a:t>
            </a:r>
            <a:endParaRPr lang="zh-TW" altLang="en-US" dirty="0"/>
          </a:p>
        </p:txBody>
      </p:sp>
      <p:pic>
        <p:nvPicPr>
          <p:cNvPr id="262146" name="Picture 2" descr="C:\Users\USER\Desktop\123633543_201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5292080" cy="36724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6064349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107504" y="5114324"/>
            <a:ext cx="34050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kern="0" dirty="0" smtClean="0"/>
              <a:t>室外</a:t>
            </a:r>
            <a:endParaRPr lang="zh-TW" altLang="en-US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狀況</a:t>
            </a:r>
            <a:r>
              <a:rPr lang="en-US" altLang="zh-TW" dirty="0" smtClean="0"/>
              <a:t>6---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5090"/>
            <a:ext cx="37623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1719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436290" cy="722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49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狀況</a:t>
            </a:r>
            <a:r>
              <a:rPr lang="en-US" altLang="zh-TW" dirty="0" smtClean="0"/>
              <a:t>7---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辦公室壓力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file"/>
              </a:rPr>
              <a:t>安養</a:t>
            </a:r>
            <a:r>
              <a:rPr lang="zh-TW" altLang="en-US" dirty="0">
                <a:hlinkClick r:id="rId3" action="ppaction://hlinkfile"/>
              </a:rPr>
              <a:t>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99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為了安全我們當需要有保護自己的方法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護法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夥</a:t>
            </a:r>
            <a:r>
              <a:rPr lang="zh-TW" altLang="en-US" dirty="0" smtClean="0"/>
              <a:t>人</a:t>
            </a:r>
            <a:r>
              <a:rPr lang="en-US" altLang="zh-TW" dirty="0" smtClean="0"/>
              <a:t>--</a:t>
            </a:r>
            <a:r>
              <a:rPr lang="zh-TW" altLang="en-US" dirty="0" smtClean="0"/>
              <a:t>一個</a:t>
            </a:r>
            <a:r>
              <a:rPr lang="zh-TW" altLang="en-US" dirty="0"/>
              <a:t>籬笆三個樁，一個好漢三個</a:t>
            </a:r>
            <a:r>
              <a:rPr lang="zh-TW" altLang="en-US" dirty="0" smtClean="0"/>
              <a:t>幫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強壯自己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https://www.facebook.com/D100HK.M/videos/800097710102485/?pnref=story&amp;__mref=message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3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2.</a:t>
            </a:r>
            <a:r>
              <a:rPr lang="zh-TW" altLang="en-US" dirty="0" smtClean="0"/>
              <a:t>強壯自己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自己幫助自己最重要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自救</a:t>
            </a:r>
            <a:r>
              <a:rPr lang="zh-TW" altLang="en-US" dirty="0"/>
              <a:t>救人</a:t>
            </a:r>
            <a:r>
              <a:rPr lang="en-US" altLang="zh-TW" dirty="0"/>
              <a:t>(</a:t>
            </a:r>
            <a:r>
              <a:rPr lang="zh-TW" altLang="en-US" dirty="0"/>
              <a:t>心靈上、身體上</a:t>
            </a:r>
            <a:r>
              <a:rPr lang="en-US" altLang="zh-TW" dirty="0" smtClean="0"/>
              <a:t>):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</a:t>
            </a:r>
            <a:r>
              <a:rPr lang="zh-TW" altLang="en-US" dirty="0" smtClean="0"/>
              <a:t>哲學家</a:t>
            </a:r>
            <a:r>
              <a:rPr lang="zh-TW" altLang="en-US" dirty="0"/>
              <a:t>的</a:t>
            </a:r>
            <a:r>
              <a:rPr lang="zh-TW" altLang="en-US" dirty="0" smtClean="0"/>
              <a:t>智慧</a:t>
            </a:r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心靈</a:t>
            </a:r>
            <a:r>
              <a:rPr lang="zh-TW" altLang="en-US" dirty="0" smtClean="0"/>
              <a:t>上休養</a:t>
            </a:r>
            <a:r>
              <a:rPr lang="en-US" altLang="zh-TW" dirty="0" smtClean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000" dirty="0"/>
              <a:t>《</a:t>
            </a:r>
            <a:r>
              <a:rPr lang="zh-TW" altLang="en-US" sz="2000" dirty="0"/>
              <a:t>老子</a:t>
            </a:r>
            <a:r>
              <a:rPr lang="en-US" altLang="zh-TW" sz="2000" dirty="0"/>
              <a:t>》</a:t>
            </a:r>
            <a:r>
              <a:rPr lang="zh-TW" altLang="en-US" sz="2000" dirty="0"/>
              <a:t>第五十章曰：「蓋聞善攝生者，陸行不遇兕虎，入陣不被甲兵，兕無所投其角，虎無所措其爪，兵無所容其刃，夫何故？以其無死地。</a:t>
            </a:r>
            <a:r>
              <a:rPr lang="zh-TW" altLang="en-US" sz="2000" dirty="0" smtClean="0"/>
              <a:t>」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/>
              <a:t>《</a:t>
            </a:r>
            <a:r>
              <a:rPr lang="zh-TW" altLang="en-US" sz="2000" dirty="0"/>
              <a:t>老子</a:t>
            </a:r>
            <a:r>
              <a:rPr lang="en-US" altLang="zh-TW" sz="2000" dirty="0"/>
              <a:t>》</a:t>
            </a:r>
            <a:r>
              <a:rPr lang="zh-TW" altLang="en-US" sz="2000" dirty="0" smtClean="0"/>
              <a:t>第六十九章</a:t>
            </a:r>
            <a:r>
              <a:rPr lang="zh-TW" altLang="en-US" sz="2000" dirty="0"/>
              <a:t>曰：</a:t>
            </a:r>
            <a:r>
              <a:rPr lang="zh-TW" altLang="en-US" sz="2000" dirty="0" smtClean="0"/>
              <a:t>「</a:t>
            </a:r>
            <a:r>
              <a:rPr lang="zh-TW" altLang="en-US" sz="2000" dirty="0"/>
              <a:t>吾不敢為主而為客，不敢進寸而退尺。」是謂行無行，攘無臂，扔無敵，執無兵。禍莫大於輕敵，輕敵幾喪吾寶。故抗兵相加，哀者勝矣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/>
              <a:t>《</a:t>
            </a:r>
            <a:r>
              <a:rPr lang="zh-TW" altLang="en-US" sz="2000" dirty="0"/>
              <a:t>老子</a:t>
            </a:r>
            <a:r>
              <a:rPr lang="en-US" altLang="zh-TW" sz="2000" dirty="0"/>
              <a:t>》</a:t>
            </a:r>
            <a:r>
              <a:rPr lang="zh-TW" altLang="en-US" sz="2000" dirty="0" smtClean="0"/>
              <a:t>第六十七章</a:t>
            </a:r>
            <a:r>
              <a:rPr lang="zh-TW" altLang="en-US" sz="2000" dirty="0"/>
              <a:t>曰： </a:t>
            </a:r>
            <a:r>
              <a:rPr lang="zh-TW" altLang="en-US" sz="2000" dirty="0" smtClean="0"/>
              <a:t>「</a:t>
            </a:r>
            <a:r>
              <a:rPr lang="zh-TW" altLang="en-US" sz="2000" dirty="0"/>
              <a:t>我有三寶，持而保之：一曰慈，二曰儉，三曰不敢為天下先。</a:t>
            </a:r>
            <a:r>
              <a:rPr lang="zh-TW" altLang="en-US" sz="2000" dirty="0" smtClean="0"/>
              <a:t>」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《</a:t>
            </a:r>
            <a:r>
              <a:rPr lang="zh-TW" altLang="en-US" sz="2000" dirty="0"/>
              <a:t>老子</a:t>
            </a:r>
            <a:r>
              <a:rPr lang="en-US" altLang="zh-TW" sz="2000" dirty="0"/>
              <a:t>》</a:t>
            </a:r>
            <a:r>
              <a:rPr lang="zh-TW" altLang="en-US" sz="2000" dirty="0" smtClean="0">
                <a:effectLst/>
              </a:rPr>
              <a:t>第三十一</a:t>
            </a:r>
            <a:r>
              <a:rPr lang="zh-TW" altLang="en-US" sz="2000" dirty="0">
                <a:effectLst/>
              </a:rPr>
              <a:t>章</a:t>
            </a:r>
            <a:r>
              <a:rPr lang="zh-TW" altLang="en-US" sz="2000" dirty="0" smtClean="0">
                <a:effectLst/>
              </a:rPr>
              <a:t>「兵</a:t>
            </a:r>
            <a:r>
              <a:rPr lang="zh-TW" altLang="en-US" sz="2000" dirty="0">
                <a:effectLst/>
              </a:rPr>
              <a:t>者不祥之器，非君子之器，不得已而用之，恬淡爲上</a:t>
            </a:r>
            <a:r>
              <a:rPr lang="zh-TW" altLang="en-US" sz="2000" dirty="0" smtClean="0">
                <a:effectLst/>
              </a:rPr>
              <a:t>。勝</a:t>
            </a:r>
            <a:r>
              <a:rPr lang="zh-TW" altLang="en-US" sz="2000" dirty="0">
                <a:effectLst/>
              </a:rPr>
              <a:t>而不美，而美之者是樂殺人。夫樂殺人者，則不可以得志於天下矣</a:t>
            </a:r>
            <a:r>
              <a:rPr lang="zh-TW" altLang="en-US" sz="2000" dirty="0" smtClean="0">
                <a:effectLst/>
              </a:rPr>
              <a:t>。吉</a:t>
            </a:r>
            <a:r>
              <a:rPr lang="zh-TW" altLang="en-US" sz="2000" dirty="0">
                <a:effectLst/>
              </a:rPr>
              <a:t>事尚左，凶事尚右。偏將軍居左，上將軍居右，言以喪禮處之</a:t>
            </a:r>
            <a:r>
              <a:rPr lang="zh-TW" altLang="en-US" sz="2000" dirty="0" smtClean="0">
                <a:effectLst/>
              </a:rPr>
              <a:t>。殺人</a:t>
            </a:r>
            <a:r>
              <a:rPr lang="zh-TW" altLang="en-US" sz="2000" dirty="0">
                <a:effectLst/>
              </a:rPr>
              <a:t>之衆，以哀悲泣之。戰勝，以喪禮處之。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>2.</a:t>
            </a:r>
            <a:r>
              <a:rPr lang="zh-TW" altLang="en-US" dirty="0" smtClean="0"/>
              <a:t>泰山</a:t>
            </a:r>
            <a:r>
              <a:rPr lang="zh-TW" altLang="en-US" dirty="0"/>
              <a:t>的</a:t>
            </a:r>
            <a:r>
              <a:rPr lang="zh-TW" altLang="en-US" dirty="0" smtClean="0"/>
              <a:t>身體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身體上訓練</a:t>
            </a:r>
            <a:r>
              <a:rPr lang="en-US" altLang="zh-TW" dirty="0" smtClean="0"/>
              <a:t>)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77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孔子的弟子圖</a:t>
            </a:r>
            <a:endParaRPr lang="zh-TW" altLang="en-US" dirty="0"/>
          </a:p>
        </p:txBody>
      </p:sp>
      <p:pic>
        <p:nvPicPr>
          <p:cNvPr id="261122" name="Picture 2" descr="C:\Users\USER\Desktop\p2349432a22673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76872"/>
            <a:ext cx="4281428" cy="4581128"/>
          </a:xfrm>
          <a:prstGeom prst="rect">
            <a:avLst/>
          </a:prstGeom>
          <a:noFill/>
        </p:spPr>
      </p:pic>
      <p:pic>
        <p:nvPicPr>
          <p:cNvPr id="261123" name="Picture 3" descr="C:\Users\USER\Desktop\0023ae9bcbda0d92b7fc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783" y="2276872"/>
            <a:ext cx="469784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dirty="0" smtClean="0"/>
              <a:t>講師鍾明海簡介：</a:t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1124744"/>
            <a:ext cx="4410075" cy="7199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1800" dirty="0" smtClean="0"/>
              <a:t>學歷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銘傳大學研究所、政戰學校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/>
              <a:t>現任：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/>
              <a:t>學歷</a:t>
            </a:r>
            <a:r>
              <a:rPr lang="en-US" altLang="zh-TW" sz="1800" dirty="0"/>
              <a:t>:</a:t>
            </a:r>
            <a:r>
              <a:rPr lang="zh-TW" altLang="en-US" sz="1800" dirty="0"/>
              <a:t>銘傳大學研究所、政戰學校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/>
              <a:t>現任：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1</a:t>
            </a:r>
            <a:r>
              <a:rPr lang="zh-TW" altLang="en-US" sz="1800" dirty="0"/>
              <a:t>、桃園市熊氏太極拳協會理事長。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2</a:t>
            </a:r>
            <a:r>
              <a:rPr lang="zh-TW" altLang="en-US" sz="1800" dirty="0"/>
              <a:t>、中華國際太極拳聯盟總會國際級教練及裁判。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3</a:t>
            </a:r>
            <a:r>
              <a:rPr lang="zh-TW" altLang="en-US" sz="1800" dirty="0"/>
              <a:t>、教育部體育署國家級教練及裁判。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4</a:t>
            </a:r>
            <a:r>
              <a:rPr lang="zh-TW" altLang="en-US" sz="1800" dirty="0"/>
              <a:t>、中華民國熊氏太極拳協會理事兼教練委員。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5</a:t>
            </a:r>
            <a:r>
              <a:rPr lang="zh-TW" altLang="en-US" sz="1800" dirty="0"/>
              <a:t>、桃園市北區松柏大學講師。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6</a:t>
            </a:r>
            <a:r>
              <a:rPr lang="zh-TW" altLang="en-US" sz="1800" dirty="0"/>
              <a:t>、桃園社區大學講師。八德社區大學講師。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7</a:t>
            </a:r>
            <a:r>
              <a:rPr lang="zh-TW" altLang="en-US" sz="1800" dirty="0"/>
              <a:t>、桃園市腎友協會太極拳班講師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8</a:t>
            </a:r>
            <a:r>
              <a:rPr lang="zh-TW" altLang="en-US" sz="1800" dirty="0"/>
              <a:t>、桃園市陳氏太極拳協會常務監事。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9</a:t>
            </a:r>
            <a:r>
              <a:rPr lang="zh-TW" altLang="en-US" sz="1800" dirty="0"/>
              <a:t>、桃園縣社區營造規劃協會常務理事。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10</a:t>
            </a:r>
            <a:r>
              <a:rPr lang="zh-TW" altLang="en-US" sz="1800" dirty="0"/>
              <a:t>、桃園市社區規劃師。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11</a:t>
            </a:r>
            <a:r>
              <a:rPr lang="zh-TW" altLang="en-US" sz="1800" dirty="0"/>
              <a:t>、桃園社區大學講師聯誼會副會長。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12</a:t>
            </a:r>
            <a:r>
              <a:rPr lang="zh-TW" altLang="en-US" sz="1800" dirty="0"/>
              <a:t>、八德社區大學講師聯誼會會長。</a:t>
            </a:r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 smtClean="0"/>
              <a:t>。</a:t>
            </a: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zh-TW" altLang="en-US" sz="1800" dirty="0" smtClean="0"/>
              <a:t>。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6350" y="1124744"/>
            <a:ext cx="532765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1800" dirty="0" smtClean="0"/>
              <a:t>經歷：</a:t>
            </a: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</a:t>
            </a:r>
            <a:r>
              <a:rPr lang="zh-TW" altLang="en-US" sz="1800" dirty="0" smtClean="0"/>
              <a:t>、中華民國熊氏太極拳協會秘書長。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2</a:t>
            </a:r>
            <a:r>
              <a:rPr lang="zh-TW" altLang="en-US" sz="1800" dirty="0" smtClean="0"/>
              <a:t>、桃園縣政府體育館陳氏太極拳指導老師。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3</a:t>
            </a:r>
            <a:r>
              <a:rPr lang="zh-TW" altLang="en-US" sz="1800" dirty="0" smtClean="0"/>
              <a:t>、桃園縣政府太極拳社講師。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4</a:t>
            </a:r>
            <a:r>
              <a:rPr lang="zh-TW" altLang="en-US" sz="1800" dirty="0" smtClean="0"/>
              <a:t>、桃園縣熊氏太極拳協會籌備會主任。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5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88</a:t>
            </a:r>
            <a:r>
              <a:rPr lang="zh-TW" altLang="en-US" sz="1800" dirty="0" smtClean="0"/>
              <a:t>年國家考試中醫師檢定合格。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6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90</a:t>
            </a:r>
            <a:r>
              <a:rPr lang="zh-TW" altLang="en-US" sz="1800" dirty="0" smtClean="0"/>
              <a:t>年代參加全國性或地方性比賽榮獲陳氏、熊氏太極拳類、器械類、散手等冠、亞軍獎牌。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7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100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102</a:t>
            </a:r>
            <a:r>
              <a:rPr lang="zh-TW" altLang="en-US" sz="1800" dirty="0" smtClean="0"/>
              <a:t>年太極拳課程</a:t>
            </a:r>
            <a:r>
              <a:rPr lang="en-US" altLang="zh-TW" sz="1800" dirty="0" smtClean="0"/>
              <a:t>--</a:t>
            </a:r>
            <a:r>
              <a:rPr lang="zh-TW" altLang="en-US" sz="1800" dirty="0" smtClean="0"/>
              <a:t>參加桃園縣府舉辦桃園社區大學優良課程評選榮獲</a:t>
            </a:r>
            <a:r>
              <a:rPr lang="en-US" altLang="zh-TW" sz="1800" dirty="0" smtClean="0"/>
              <a:t>--</a:t>
            </a:r>
            <a:r>
              <a:rPr lang="zh-TW" altLang="en-US" sz="1800" dirty="0" smtClean="0"/>
              <a:t>優等獎。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8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101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102</a:t>
            </a:r>
            <a:r>
              <a:rPr lang="zh-TW" altLang="en-US" sz="1800" dirty="0" smtClean="0"/>
              <a:t>年榮獲八德社區大學優良教師獎。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9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101</a:t>
            </a:r>
            <a:r>
              <a:rPr lang="zh-TW" altLang="en-US" sz="1800" dirty="0" smtClean="0"/>
              <a:t>年榮獲教育部非正規課程認證通過。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10</a:t>
            </a:r>
            <a:r>
              <a:rPr lang="zh-TW" altLang="en-US" sz="1800" dirty="0" smtClean="0"/>
              <a:t>、桃園縣政府太極拳社一、二屆社長。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11</a:t>
            </a:r>
            <a:r>
              <a:rPr lang="zh-TW" altLang="en-US" sz="1800" dirty="0" smtClean="0"/>
              <a:t>、榮任</a:t>
            </a:r>
            <a:r>
              <a:rPr lang="zh-TW" altLang="en-US" sz="1800" dirty="0"/>
              <a:t>養和盃第五屆全國太極武術錦標賽執行長</a:t>
            </a:r>
            <a:r>
              <a:rPr lang="en-US" altLang="zh-TW" sz="1800" dirty="0"/>
              <a:t>(</a:t>
            </a:r>
            <a:r>
              <a:rPr lang="zh-TW" altLang="en-US" sz="1800" dirty="0"/>
              <a:t>總指揮</a:t>
            </a:r>
            <a:r>
              <a:rPr lang="en-US" altLang="zh-TW" sz="1800" dirty="0"/>
              <a:t>)</a:t>
            </a:r>
            <a:r>
              <a:rPr lang="zh-TW" altLang="en-US" sz="1800" dirty="0"/>
              <a:t>、仲裁委員、籌備會副主任委員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12</a:t>
            </a:r>
            <a:r>
              <a:rPr lang="zh-TW" altLang="en-US" sz="1800" dirty="0" smtClean="0"/>
              <a:t>、</a:t>
            </a:r>
            <a:r>
              <a:rPr lang="en-US" altLang="zh-TW" sz="1800" dirty="0"/>
              <a:t>102</a:t>
            </a:r>
            <a:r>
              <a:rPr lang="zh-TW" altLang="en-US" sz="1800" dirty="0"/>
              <a:t>年度桃園縣社區大學優良教師評鑑甲等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13</a:t>
            </a:r>
            <a:r>
              <a:rPr lang="zh-TW" altLang="en-US" sz="1800" dirty="0" smtClean="0"/>
              <a:t>、</a:t>
            </a:r>
            <a:r>
              <a:rPr lang="zh-TW" altLang="en-US" sz="1800" dirty="0"/>
              <a:t>榮獲</a:t>
            </a:r>
            <a:r>
              <a:rPr lang="en-US" altLang="zh-TW" sz="1800" dirty="0"/>
              <a:t>102</a:t>
            </a:r>
            <a:r>
              <a:rPr lang="zh-TW" altLang="en-US" sz="1800" dirty="0"/>
              <a:t>年度桃園縣政府教育局頒發社區大學優良教師獎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14</a:t>
            </a:r>
            <a:r>
              <a:rPr lang="zh-TW" altLang="en-US" sz="1800" dirty="0" smtClean="0"/>
              <a:t>、</a:t>
            </a:r>
            <a:r>
              <a:rPr lang="zh-TW" altLang="en-US" sz="1800" dirty="0"/>
              <a:t>榮獲</a:t>
            </a:r>
            <a:r>
              <a:rPr lang="en-US" altLang="zh-TW" sz="1800" dirty="0"/>
              <a:t>103</a:t>
            </a:r>
            <a:r>
              <a:rPr lang="zh-TW" altLang="en-US" sz="1800" dirty="0"/>
              <a:t>年度桃園縣政府教育局頒發社區大學終身學習師鐸獎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 smtClean="0"/>
              <a:t>15</a:t>
            </a:r>
            <a:r>
              <a:rPr lang="zh-TW" altLang="en-US" sz="1800" dirty="0" smtClean="0"/>
              <a:t>、</a:t>
            </a:r>
            <a:r>
              <a:rPr lang="zh-TW" altLang="en-US" sz="1800" dirty="0"/>
              <a:t>榮獲</a:t>
            </a:r>
            <a:r>
              <a:rPr lang="en-US" altLang="zh-TW" sz="1800" dirty="0"/>
              <a:t>104</a:t>
            </a:r>
            <a:r>
              <a:rPr lang="zh-TW" altLang="en-US" sz="1800" dirty="0"/>
              <a:t>年度桃園社區大學傑出教師獎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5818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28" name="AutoShape 4" descr="File:Simon ushakov last supper 1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File:Simon ushakov last supper 1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 descr="C:\Users\USER\Desktop\800px-Simon_ushakov_last_supper_1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588224" cy="477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健康重要</a:t>
            </a:r>
            <a:r>
              <a:rPr lang="en-US" altLang="zh-TW" b="1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5800"/>
          </a:xfrm>
        </p:spPr>
        <p:txBody>
          <a:bodyPr/>
          <a:lstStyle/>
          <a:p>
            <a:r>
              <a:rPr lang="zh-TW" altLang="en-US" dirty="0" smtClean="0"/>
              <a:t>好漢就怕病來磨</a:t>
            </a:r>
            <a:endParaRPr lang="en-US" altLang="zh-TW" dirty="0" smtClean="0"/>
          </a:p>
          <a:p>
            <a:r>
              <a:rPr lang="zh-TW" altLang="en-US" kern="1200" dirty="0" smtClean="0"/>
              <a:t>生、老、病、死，每一樣都要花錢</a:t>
            </a:r>
            <a:endParaRPr lang="en-US" altLang="zh-TW" kern="1200" dirty="0" smtClean="0"/>
          </a:p>
          <a:p>
            <a:r>
              <a:rPr lang="zh-TW" altLang="en-US" kern="1200" dirty="0" smtClean="0"/>
              <a:t>不要生病，因為沒有多餘的錢可以看病。</a:t>
            </a:r>
            <a:endParaRPr lang="en-US" altLang="zh-TW" kern="1200" dirty="0" smtClean="0"/>
          </a:p>
          <a:p>
            <a:r>
              <a:rPr lang="zh-TW" altLang="en-US" kern="1200" dirty="0" smtClean="0"/>
              <a:t>不要生病，因為我才有更多的時間去花錢。</a:t>
            </a:r>
            <a:endParaRPr lang="en-US" altLang="zh-TW" kern="1200" dirty="0" smtClean="0"/>
          </a:p>
          <a:p>
            <a:r>
              <a:rPr lang="zh-TW" altLang="en-US" kern="1200" dirty="0" smtClean="0"/>
              <a:t>但是一個意外發生，家裡哪會有這麼多錢？</a:t>
            </a:r>
            <a:r>
              <a:rPr lang="en-US" altLang="zh-TW" kern="1200" dirty="0" smtClean="0"/>
              <a:t>---</a:t>
            </a:r>
            <a:r>
              <a:rPr lang="zh-TW" altLang="en-US" kern="1200" dirty="0" smtClean="0"/>
              <a:t>健康和財富一樣重要</a:t>
            </a:r>
            <a:endParaRPr lang="zh-TW" altLang="en-US" dirty="0" smtClean="0"/>
          </a:p>
          <a:p>
            <a:r>
              <a:rPr lang="zh-TW" altLang="en-US" kern="1200" dirty="0" smtClean="0"/>
              <a:t>不生病</a:t>
            </a:r>
            <a:r>
              <a:rPr lang="en-US" altLang="zh-TW" kern="1200" dirty="0" smtClean="0"/>
              <a:t>---</a:t>
            </a:r>
            <a:r>
              <a:rPr lang="zh-TW" altLang="en-US" kern="1200" dirty="0" smtClean="0"/>
              <a:t>就是少花錢</a:t>
            </a:r>
            <a:r>
              <a:rPr lang="en-US" altLang="zh-TW" kern="1200" dirty="0" smtClean="0"/>
              <a:t>(</a:t>
            </a:r>
            <a:r>
              <a:rPr lang="zh-TW" altLang="en-US" kern="1200" dirty="0" smtClean="0"/>
              <a:t>財富</a:t>
            </a:r>
            <a:r>
              <a:rPr lang="en-US" altLang="zh-TW" kern="1200" dirty="0" smtClean="0"/>
              <a:t>)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5800"/>
          </a:xfrm>
        </p:spPr>
        <p:txBody>
          <a:bodyPr/>
          <a:lstStyle/>
          <a:p>
            <a:r>
              <a:rPr lang="zh-TW" altLang="en-US" dirty="0"/>
              <a:t>執行職務遭受不法侵害即俗稱「職場暴力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/>
              <a:t>子曰：「亂之所生也，則言語以為階</a:t>
            </a:r>
            <a:r>
              <a:rPr lang="zh-TW" altLang="en-US" dirty="0" smtClean="0"/>
              <a:t>。」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《</a:t>
            </a:r>
            <a:r>
              <a:rPr lang="zh-TW" altLang="en-US" dirty="0"/>
              <a:t>周易．繫辭上</a:t>
            </a:r>
            <a:r>
              <a:rPr lang="en-US" altLang="zh-TW" dirty="0"/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560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07504" y="277813"/>
            <a:ext cx="8579296" cy="1139825"/>
          </a:xfrm>
        </p:spPr>
        <p:txBody>
          <a:bodyPr/>
          <a:lstStyle/>
          <a:p>
            <a:r>
              <a:rPr lang="zh-TW" altLang="en-US" dirty="0" smtClean="0"/>
              <a:t>體操、健身操、舞蹈與武術的差別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645224"/>
          </a:xfrm>
        </p:spPr>
        <p:txBody>
          <a:bodyPr/>
          <a:lstStyle/>
          <a:p>
            <a:r>
              <a:rPr lang="zh-TW" altLang="en-US" dirty="0" smtClean="0"/>
              <a:t>跑步、球類、登山、健身操、舞蹈，功法很多，各有所長，無法一一訴說。</a:t>
            </a:r>
            <a:br>
              <a:rPr lang="zh-TW" altLang="en-US" dirty="0" smtClean="0"/>
            </a:br>
            <a:r>
              <a:rPr lang="zh-TW" altLang="en-US" dirty="0" smtClean="0"/>
              <a:t>武術可以用包含氣功的方式來練習，但卻有陰陽、虛實、攻防的武術價值，簡單來說學習各種運動像是去河邊洗褲子，花一樣的時間，武術附加價值就更多，正確的功法，可以防身、健身、瘦身、養生、練氣、練心、改變氣質、</a:t>
            </a:r>
            <a:r>
              <a:rPr lang="zh-TW" altLang="en-US" b="1" dirty="0" smtClean="0">
                <a:solidFill>
                  <a:srgbClr val="FF0000"/>
                </a:solidFill>
              </a:rPr>
              <a:t>情緒歸零</a:t>
            </a:r>
            <a:r>
              <a:rPr lang="zh-TW" altLang="en-US" dirty="0" smtClean="0"/>
              <a:t>、以武會友</a:t>
            </a:r>
            <a:r>
              <a:rPr lang="en-US" altLang="zh-TW" dirty="0" smtClean="0"/>
              <a:t>......</a:t>
            </a:r>
            <a:r>
              <a:rPr lang="zh-TW" altLang="en-US" dirty="0" smtClean="0"/>
              <a:t>除了洗褲子，還可以摸蛤仔、抓蝦、有時候還摸到大魚</a:t>
            </a:r>
            <a:r>
              <a:rPr lang="en-US" altLang="zh-TW" dirty="0" smtClean="0"/>
              <a:t>......(</a:t>
            </a:r>
            <a:r>
              <a:rPr lang="zh-TW" altLang="en-US" dirty="0" smtClean="0"/>
              <a:t>不是大白鯊</a:t>
            </a:r>
            <a:r>
              <a:rPr lang="en-US" altLang="zh-TW" dirty="0" smtClean="0"/>
              <a:t>........^^.)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ransition advTm="8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張三丰祖師之太極拳經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95800"/>
          </a:xfrm>
        </p:spPr>
        <p:txBody>
          <a:bodyPr/>
          <a:lstStyle/>
          <a:p>
            <a:r>
              <a:rPr lang="zh-TW" altLang="en-US" sz="2000" dirty="0" smtClean="0"/>
              <a:t>一</a:t>
            </a:r>
            <a:r>
              <a:rPr lang="zh-TW" altLang="en-US" sz="2000" dirty="0"/>
              <a:t>舉動周身俱要輕靈，尤須貫串，氣宜鼓盪，神宜內斂，無使有缺陷處，無使有凸凹處，無使有斷續處。其根在腳，發於腿，主宰於腰，形於手指。由腳而腿而腰，總須完整一氣，向前退後，乃得機得勢，有不得機得勢處，身便散亂，其病必於腰腿中求之，上下前後左右皆然，凡此皆是意，不在外面，有上即有下，有前則有後，有左則有右，如意要向上，即寓下意，若將物掀起而加以挫之之意，斯其根自斷，乃壞之速而無疑。虛實宜分清楚，一處有一處虛實，處處總此一虛實，周身節節貫串，無令絲毫間斷耳。</a:t>
            </a:r>
          </a:p>
          <a:p>
            <a:r>
              <a:rPr lang="zh-TW" altLang="en-US" sz="2000" dirty="0"/>
              <a:t>長拳者，如長江大海，滔滔不絕也。掤、捋、擠、按、採、挒、肘、靠，此八卦也。進步、退步、左顧、右盼，中定，此五行也。掤、捋、擠、按，即乾、坤、坎、離，四正方也。採、挒、肘、靠，即巽、震、兌、艮，四斜角也。進、退、顧、盼、定，即金、木、水、火、土也；合之則為十三勢也。</a:t>
            </a:r>
          </a:p>
          <a:p>
            <a:r>
              <a:rPr lang="zh-TW" altLang="en-US" sz="2000" dirty="0"/>
              <a:t>原註云：此係</a:t>
            </a:r>
            <a:r>
              <a:rPr lang="zh-TW" altLang="en-US" sz="3600" b="1" dirty="0"/>
              <a:t>張三丰祖師遺論，欲天下豪傑延年益壽，不徒作技藝之末也。</a:t>
            </a:r>
          </a:p>
        </p:txBody>
      </p:sp>
    </p:spTree>
    <p:extLst>
      <p:ext uri="{BB962C8B-B14F-4D97-AF65-F5344CB8AC3E}">
        <p14:creationId xmlns:p14="http://schemas.microsoft.com/office/powerpoint/2010/main" val="10341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01000" cy="1143000"/>
          </a:xfrm>
        </p:spPr>
        <p:txBody>
          <a:bodyPr/>
          <a:lstStyle/>
          <a:p>
            <a:r>
              <a:rPr lang="zh-TW" altLang="en-US" dirty="0"/>
              <a:t>太極運動，全球最夯的復健處方</a:t>
            </a:r>
            <a:r>
              <a:rPr lang="en-US" altLang="zh-TW" dirty="0" smtClean="0"/>
              <a:t>--1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495800"/>
          </a:xfrm>
        </p:spPr>
        <p:txBody>
          <a:bodyPr/>
          <a:lstStyle/>
          <a:p>
            <a:r>
              <a:rPr lang="zh-TW" altLang="en-US" dirty="0" smtClean="0"/>
              <a:t>超過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歲最好的運動</a:t>
            </a:r>
            <a:br>
              <a:rPr lang="zh-TW" altLang="en-US" dirty="0" smtClean="0"/>
            </a:br>
            <a:r>
              <a:rPr lang="zh-TW" altLang="en-US" dirty="0" smtClean="0"/>
              <a:t>武術性的太極拳</a:t>
            </a:r>
            <a:br>
              <a:rPr lang="zh-TW" altLang="en-US" dirty="0" smtClean="0"/>
            </a:br>
            <a:r>
              <a:rPr lang="zh-TW" altLang="en-US" dirty="0" smtClean="0"/>
              <a:t>人身安全包含</a:t>
            </a:r>
            <a:r>
              <a:rPr lang="en-US" altLang="zh-TW" dirty="0" smtClean="0"/>
              <a:t>—</a:t>
            </a:r>
            <a:br>
              <a:rPr lang="en-US" altLang="zh-TW" dirty="0" smtClean="0"/>
            </a:br>
            <a:r>
              <a:rPr lang="zh-TW" altLang="en-US" dirty="0" smtClean="0"/>
              <a:t>養生</a:t>
            </a:r>
            <a:r>
              <a:rPr lang="zh-TW" altLang="en-US" dirty="0"/>
              <a:t>、健身、</a:t>
            </a:r>
            <a:r>
              <a:rPr lang="zh-TW" altLang="en-US" dirty="0" smtClean="0"/>
              <a:t>防身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90" y="2348880"/>
            <a:ext cx="597148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7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145016" cy="1143000"/>
          </a:xfrm>
        </p:spPr>
        <p:txBody>
          <a:bodyPr/>
          <a:lstStyle/>
          <a:p>
            <a:r>
              <a:rPr lang="zh-TW" altLang="en-US" dirty="0"/>
              <a:t>太極運動，全球最夯的復健</a:t>
            </a:r>
            <a:r>
              <a:rPr lang="zh-TW" altLang="en-US" dirty="0" smtClean="0"/>
              <a:t>處方</a:t>
            </a:r>
            <a:r>
              <a:rPr lang="en-US" altLang="zh-TW" dirty="0" smtClean="0"/>
              <a:t>--2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495800"/>
          </a:xfrm>
        </p:spPr>
        <p:txBody>
          <a:bodyPr/>
          <a:lstStyle/>
          <a:p>
            <a:r>
              <a:rPr lang="zh-TW" altLang="en-US" sz="2400" dirty="0" smtClean="0"/>
              <a:t>太極拳</a:t>
            </a:r>
            <a:r>
              <a:rPr lang="zh-TW" altLang="en-US" sz="2400" dirty="0"/>
              <a:t>在中國已有千年歷史，常被視為公園裡的老人活動，近來卻躍上國際，成為科學化醫療處方，除了被證實能預防兒童氣喘，還能防止跌倒、改善疼痛、關節炎及巴金森氏症步態不穩等，輔助治療效果不錯，有些歐美醫院已把太極拳當成正式復健項目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美國</a:t>
            </a:r>
            <a:r>
              <a:rPr lang="zh-TW" altLang="en-US" sz="2400" dirty="0"/>
              <a:t>加州醫院為巴金森氏症患者舉辦太極拳課程</a:t>
            </a:r>
            <a:r>
              <a:rPr lang="zh-TW" altLang="en-US" sz="2400" dirty="0" smtClean="0"/>
              <a:t>；</a:t>
            </a:r>
            <a:endParaRPr lang="en-US" altLang="zh-TW" sz="2400" dirty="0" smtClean="0"/>
          </a:p>
          <a:p>
            <a:r>
              <a:rPr lang="zh-TW" altLang="en-US" sz="2400" dirty="0" smtClean="0"/>
              <a:t>澳洲</a:t>
            </a:r>
            <a:r>
              <a:rPr lang="zh-TW" altLang="en-US" sz="2400" dirty="0"/>
              <a:t>皇家布里斯本醫院則把太極拳納入疼痛控制課程，緩解慢性疼痛。 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456384" cy="217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3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台大醫院復建部主治醫師藍青的研究</a:t>
            </a:r>
            <a:r>
              <a:rPr lang="zh-TW" altLang="en-US" dirty="0" smtClean="0"/>
              <a:t>報告</a:t>
            </a:r>
            <a:r>
              <a:rPr lang="en-US" altLang="zh-TW" dirty="0" smtClean="0"/>
              <a:t>--1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指出</a:t>
            </a:r>
            <a:r>
              <a:rPr lang="zh-TW" altLang="en-US" dirty="0"/>
              <a:t>，勤練太極拳不但可以舒緩壓力，而且可以減少疾病的發生，可謂好處多多，適合各年齡層的人士練習健身。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669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228600"/>
            <a:ext cx="8939336" cy="1143000"/>
          </a:xfrm>
        </p:spPr>
        <p:txBody>
          <a:bodyPr/>
          <a:lstStyle/>
          <a:p>
            <a:r>
              <a:rPr lang="zh-TW" altLang="en-US" dirty="0" smtClean="0"/>
              <a:t>六大功效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495800"/>
          </a:xfrm>
        </p:spPr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太極拳可增加心肺的攝氧量，已被世界醫學雜誌譽為極有價值的少數有氧運動。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太極拳可有效增強肌力，老年人練習可以降低跌倒造成的傷害。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太極拳可增進腰椎柔軟度，減緩老化速度。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練習太極拳一個月就可以增加血液中「好的膽固醇」的濃度，減少動脈硬化的機會。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太極拳運動對免疫及內分泌有正面的效果，可減少疾病的發生。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太極拳運動可減少壓力、焦慮及情緒障礙。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025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algn="l"/>
            <a:r>
              <a:rPr lang="zh-TW" altLang="en-US" sz="60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貳</a:t>
            </a:r>
            <a:r>
              <a:rPr lang="zh-TW" altLang="zh-CN" b="1" u="sng" dirty="0">
                <a:solidFill>
                  <a:srgbClr val="000099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養身的方法</a:t>
            </a:r>
            <a:r>
              <a:rPr lang="zh-CN" altLang="en-US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（</a:t>
            </a:r>
            <a:r>
              <a:rPr lang="zh-TW" altLang="en-US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一</a:t>
            </a:r>
            <a:r>
              <a:rPr lang="zh-CN" altLang="en-US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）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856932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71888" indent="-36718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8512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403066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42100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43894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846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530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761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6218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 smtClean="0">
                <a:solidFill>
                  <a:srgbClr val="333300"/>
                </a:solidFill>
                <a:latin typeface="Verdana" pitchFamily="34" charset="0"/>
                <a:ea typeface="標楷體" pitchFamily="65" charset="-120"/>
              </a:rPr>
              <a:t>一、養氣</a:t>
            </a:r>
            <a:r>
              <a:rPr lang="zh-TW" altLang="en-US" sz="5400" b="1" dirty="0" smtClean="0">
                <a:solidFill>
                  <a:srgbClr val="000099"/>
                </a:solidFill>
                <a:latin typeface="Verdana" pitchFamily="34" charset="0"/>
                <a:ea typeface="標楷體" pitchFamily="65" charset="-120"/>
              </a:rPr>
              <a:t>：大家都在呼吸卻不知怎麼呼吸</a:t>
            </a:r>
            <a:r>
              <a:rPr lang="zh-TW" altLang="en-US" sz="5400" b="1" dirty="0" smtClean="0">
                <a:solidFill>
                  <a:srgbClr val="000099"/>
                </a:solidFill>
                <a:latin typeface="Verdana" pitchFamily="34" charset="0"/>
                <a:ea typeface="新細明體" charset="-120"/>
              </a:rPr>
              <a:t>？</a:t>
            </a:r>
            <a:endParaRPr lang="en-US" altLang="zh-TW" sz="5400" b="1" dirty="0" smtClean="0">
              <a:solidFill>
                <a:srgbClr val="000099"/>
              </a:solidFill>
              <a:latin typeface="Verdana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腹式呼吸</a:t>
            </a:r>
            <a:r>
              <a:rPr lang="en-US" altLang="zh-TW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種</a:t>
            </a:r>
            <a:r>
              <a:rPr lang="en-US" altLang="zh-TW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順、逆</a:t>
            </a:r>
            <a:endParaRPr lang="en-US" altLang="zh-TW" sz="44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000" b="1" dirty="0" smtClean="0">
                <a:solidFill>
                  <a:srgbClr val="000099"/>
                </a:solidFill>
                <a:latin typeface="Verdana" pitchFamily="34" charset="0"/>
                <a:ea typeface="標楷體" pitchFamily="65" charset="-120"/>
              </a:rPr>
              <a:t>要領：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EAEAEA"/>
                </a:solidFill>
                <a:latin typeface="Verdana" pitchFamily="34" charset="0"/>
                <a:ea typeface="標楷體" pitchFamily="65" charset="-120"/>
              </a:rPr>
              <a:t>     </a:t>
            </a:r>
            <a:r>
              <a:rPr lang="zh-TW" altLang="en-US" sz="6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深 長 勻 密</a:t>
            </a:r>
          </a:p>
        </p:txBody>
      </p:sp>
    </p:spTree>
    <p:extLst>
      <p:ext uri="{BB962C8B-B14F-4D97-AF65-F5344CB8AC3E}">
        <p14:creationId xmlns:p14="http://schemas.microsoft.com/office/powerpoint/2010/main" val="2780366492"/>
      </p:ext>
    </p:extLst>
  </p:cSld>
  <p:clrMapOvr>
    <a:masterClrMapping/>
  </p:clrMapOvr>
  <p:transition spd="slow" advTm="1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活動內容：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/>
              <a:t>太極拳</a:t>
            </a:r>
            <a:r>
              <a:rPr lang="zh-TW" altLang="en-US" dirty="0"/>
              <a:t>養生功效解說：約</a:t>
            </a:r>
            <a:r>
              <a:rPr lang="en-US" altLang="zh-TW" dirty="0"/>
              <a:t>30</a:t>
            </a:r>
            <a:r>
              <a:rPr lang="zh-TW" altLang="en-US" dirty="0"/>
              <a:t>分鐘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/>
              <a:t>拳</a:t>
            </a:r>
            <a:r>
              <a:rPr lang="zh-TW" altLang="en-US" dirty="0"/>
              <a:t>架示範及熱身活動：約</a:t>
            </a:r>
            <a:r>
              <a:rPr lang="en-US" altLang="zh-TW" dirty="0"/>
              <a:t>30</a:t>
            </a:r>
            <a:r>
              <a:rPr lang="zh-TW" altLang="en-US" dirty="0"/>
              <a:t>分鐘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/>
              <a:t>防身</a:t>
            </a:r>
            <a:r>
              <a:rPr lang="zh-TW" altLang="en-US" dirty="0"/>
              <a:t>技法教學活動：約</a:t>
            </a:r>
            <a:r>
              <a:rPr lang="en-US" altLang="zh-TW" dirty="0"/>
              <a:t>50</a:t>
            </a:r>
            <a:r>
              <a:rPr lang="zh-TW" altLang="en-US" dirty="0"/>
              <a:t>分鐘 </a:t>
            </a:r>
          </a:p>
          <a:p>
            <a:pPr marL="514350" indent="-514350">
              <a:buNone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101東澳湧泉"/>
          <p:cNvPicPr>
            <a:picLocks noChangeAspect="1" noChangeArrowheads="1"/>
          </p:cNvPicPr>
          <p:nvPr/>
        </p:nvPicPr>
        <p:blipFill>
          <a:blip r:embed="rId3" cstate="print">
            <a:lum bright="3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algn="l"/>
            <a:r>
              <a:rPr lang="zh-TW" altLang="en-US" sz="6000" b="1" u="sng">
                <a:solidFill>
                  <a:srgbClr val="0000FF"/>
                </a:solidFill>
                <a:effectLst/>
                <a:ea typeface="標楷體" pitchFamily="65" charset="-120"/>
              </a:rPr>
              <a:t>貳</a:t>
            </a:r>
            <a:r>
              <a:rPr lang="zh-TW" altLang="zh-CN" b="1" u="sng">
                <a:solidFill>
                  <a:srgbClr val="0000FF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>
                <a:solidFill>
                  <a:srgbClr val="0000FF"/>
                </a:solidFill>
                <a:effectLst/>
                <a:ea typeface="標楷體" pitchFamily="65" charset="-120"/>
              </a:rPr>
              <a:t>養身的方法</a:t>
            </a:r>
            <a:r>
              <a:rPr lang="zh-CN" altLang="en-US" b="1" u="sng">
                <a:solidFill>
                  <a:srgbClr val="0000FF"/>
                </a:solidFill>
                <a:effectLst/>
                <a:ea typeface="標楷體" pitchFamily="65" charset="-120"/>
              </a:rPr>
              <a:t>（</a:t>
            </a:r>
            <a:r>
              <a:rPr lang="zh-TW" altLang="en-US" b="1" u="sng">
                <a:solidFill>
                  <a:srgbClr val="0000FF"/>
                </a:solidFill>
                <a:effectLst/>
                <a:ea typeface="標楷體" pitchFamily="65" charset="-120"/>
              </a:rPr>
              <a:t>二</a:t>
            </a:r>
            <a:r>
              <a:rPr lang="zh-CN" altLang="en-US" b="1" u="sng">
                <a:solidFill>
                  <a:srgbClr val="0000FF"/>
                </a:solidFill>
                <a:effectLst/>
                <a:ea typeface="標楷體" pitchFamily="65" charset="-120"/>
              </a:rPr>
              <a:t>）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56932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11525" indent="-33115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4909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36703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38496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40290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486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943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400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85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二、</a:t>
            </a:r>
            <a:r>
              <a:rPr lang="zh-TW" altLang="en-US" sz="5400" b="1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養命</a:t>
            </a:r>
            <a:r>
              <a:rPr lang="zh-TW" altLang="en-US" sz="4800" b="1" dirty="0" smtClean="0">
                <a:solidFill>
                  <a:srgbClr val="0000FF"/>
                </a:solidFill>
                <a:latin typeface="Verdana" pitchFamily="34" charset="0"/>
                <a:ea typeface="新細明體" charset="-120"/>
              </a:rPr>
              <a:t>：</a:t>
            </a:r>
            <a:r>
              <a:rPr lang="zh-TW" altLang="en-US" sz="5400" b="1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（</a:t>
            </a:r>
            <a:r>
              <a:rPr lang="zh-TW" altLang="en-US" sz="5400" b="1" dirty="0" smtClean="0">
                <a:solidFill>
                  <a:srgbClr val="CC3300"/>
                </a:solidFill>
                <a:latin typeface="Verdana" pitchFamily="34" charset="0"/>
                <a:ea typeface="標楷體" pitchFamily="65" charset="-120"/>
              </a:rPr>
              <a:t>慢活</a:t>
            </a:r>
            <a:r>
              <a:rPr lang="zh-TW" altLang="en-US" sz="5400" b="1" dirty="0" smtClean="0">
                <a:solidFill>
                  <a:srgbClr val="3333FF"/>
                </a:solidFill>
                <a:latin typeface="Verdana" pitchFamily="34" charset="0"/>
                <a:ea typeface="標楷體" pitchFamily="65" charset="-120"/>
              </a:rPr>
              <a:t>）要大家慢慢的活下去</a:t>
            </a:r>
            <a:r>
              <a:rPr lang="zh-TW" altLang="en-US" sz="5400" b="1" dirty="0" smtClean="0">
                <a:solidFill>
                  <a:srgbClr val="3333FF"/>
                </a:solidFill>
                <a:latin typeface="Verdana" pitchFamily="34" charset="0"/>
                <a:ea typeface="新細明體" charset="-120"/>
              </a:rPr>
              <a:t>？</a:t>
            </a:r>
            <a:endParaRPr lang="en-US" altLang="zh-TW" sz="5400" b="1" dirty="0" smtClean="0">
              <a:solidFill>
                <a:srgbClr val="3333FF"/>
              </a:solidFill>
              <a:latin typeface="Verdana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3333FF"/>
                </a:solidFill>
                <a:latin typeface="Verdana" pitchFamily="34" charset="0"/>
                <a:ea typeface="新細明體" charset="-120"/>
              </a:rPr>
              <a:t>生活上、動作上</a:t>
            </a:r>
            <a:endParaRPr lang="zh-TW" altLang="en-US" sz="5400" b="1" dirty="0" smtClean="0">
              <a:solidFill>
                <a:srgbClr val="EAEAEA"/>
              </a:solidFill>
              <a:latin typeface="Verdana" pitchFamily="34" charset="0"/>
              <a:ea typeface="新細明體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 smtClean="0">
                <a:solidFill>
                  <a:srgbClr val="EAEAEA"/>
                </a:solidFill>
                <a:latin typeface="Verdana" pitchFamily="34" charset="0"/>
                <a:ea typeface="新細明體" charset="-120"/>
              </a:rPr>
              <a:t>       </a:t>
            </a:r>
            <a:r>
              <a:rPr lang="zh-TW" altLang="en-US" sz="6000" b="1" dirty="0" smtClean="0">
                <a:solidFill>
                  <a:srgbClr val="3333FF"/>
                </a:solidFill>
                <a:latin typeface="Verdana" pitchFamily="34" charset="0"/>
                <a:ea typeface="標楷體" pitchFamily="65" charset="-120"/>
              </a:rPr>
              <a:t>要領：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EAEAEA"/>
                </a:solidFill>
                <a:latin typeface="Verdana" pitchFamily="34" charset="0"/>
                <a:ea typeface="標楷體" pitchFamily="65" charset="-120"/>
              </a:rPr>
              <a:t>     </a:t>
            </a:r>
            <a:r>
              <a:rPr lang="zh-TW" altLang="en-US" sz="6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鬆 慢 穩 順 圓</a:t>
            </a:r>
          </a:p>
        </p:txBody>
      </p:sp>
    </p:spTree>
    <p:extLst>
      <p:ext uri="{BB962C8B-B14F-4D97-AF65-F5344CB8AC3E}">
        <p14:creationId xmlns:p14="http://schemas.microsoft.com/office/powerpoint/2010/main" val="2400082860"/>
      </p:ext>
    </p:extLst>
  </p:cSld>
  <p:clrMapOvr>
    <a:masterClrMapping/>
  </p:clrMapOvr>
  <p:transition spd="slow" advTm="17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1030" descr="69d5077ca9801c12[1]"/>
          <p:cNvPicPr>
            <a:picLocks noChangeAspect="1" noChangeArrowheads="1"/>
          </p:cNvPicPr>
          <p:nvPr/>
        </p:nvPicPr>
        <p:blipFill>
          <a:blip r:embed="rId3" cstate="print">
            <a:lum bright="3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u="sng">
                <a:solidFill>
                  <a:srgbClr val="000099"/>
                </a:solidFill>
                <a:effectLst/>
                <a:ea typeface="標楷體" pitchFamily="65" charset="-120"/>
              </a:rPr>
              <a:t>貳</a:t>
            </a:r>
            <a:r>
              <a:rPr lang="zh-TW" altLang="en-US" b="1" u="sng">
                <a:solidFill>
                  <a:srgbClr val="000099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>
                <a:solidFill>
                  <a:srgbClr val="000099"/>
                </a:solidFill>
                <a:effectLst/>
                <a:ea typeface="標楷體" pitchFamily="65" charset="-120"/>
              </a:rPr>
              <a:t>養身的方法</a:t>
            </a:r>
            <a:r>
              <a:rPr lang="zh-TW" altLang="en-US" b="1" u="sng">
                <a:solidFill>
                  <a:srgbClr val="000099"/>
                </a:solidFill>
                <a:effectLst/>
                <a:ea typeface="標楷體" pitchFamily="65" charset="-120"/>
              </a:rPr>
              <a:t>（三）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12875"/>
            <a:ext cx="9612313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68725" indent="-3768725" fontAlgn="base">
              <a:spcBef>
                <a:spcPct val="0"/>
              </a:spcBef>
              <a:spcAft>
                <a:spcPct val="0"/>
              </a:spcAft>
            </a:pPr>
            <a:endParaRPr lang="zh-TW" altLang="en-US" sz="5400" b="1" dirty="0" smtClean="0">
              <a:solidFill>
                <a:srgbClr val="EAEAEA"/>
              </a:solidFill>
              <a:latin typeface="標楷體" pitchFamily="65" charset="-120"/>
              <a:ea typeface="標楷體" pitchFamily="65" charset="-120"/>
            </a:endParaRPr>
          </a:p>
          <a:p>
            <a:pPr marL="3768725" indent="-376872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三、養心：</a:t>
            </a:r>
            <a:r>
              <a:rPr lang="zh-TW" altLang="en-US" sz="5400" b="1" dirty="0" smtClean="0">
                <a:solidFill>
                  <a:srgbClr val="000099"/>
                </a:solidFill>
                <a:ea typeface="標楷體" pitchFamily="65" charset="-120"/>
              </a:rPr>
              <a:t>充實的心靈改革，才有快樂的人生。</a:t>
            </a:r>
            <a:r>
              <a:rPr lang="zh-TW" altLang="en-US" sz="5400" dirty="0" smtClean="0">
                <a:solidFill>
                  <a:srgbClr val="000099"/>
                </a:solidFill>
              </a:rPr>
              <a:t> </a:t>
            </a:r>
            <a:endParaRPr lang="zh-TW" altLang="en-US" sz="54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768725" indent="-376872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6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要領：</a:t>
            </a:r>
          </a:p>
          <a:p>
            <a:pPr marL="3768725" indent="-376872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6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慈悲 善良 正直</a:t>
            </a:r>
          </a:p>
          <a:p>
            <a:pPr marL="3768725" indent="-376872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00146948"/>
      </p:ext>
    </p:extLst>
  </p:cSld>
  <p:clrMapOvr>
    <a:masterClrMapping/>
  </p:clrMapOvr>
  <p:transition spd="slow" advTm="13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叁</a:t>
            </a:r>
            <a:r>
              <a:rPr lang="zh-TW" altLang="en-US" b="1" u="sng" dirty="0">
                <a:solidFill>
                  <a:srgbClr val="000099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健身的方法</a:t>
            </a:r>
            <a:r>
              <a:rPr lang="zh-TW" altLang="en-US" b="1" u="sng" dirty="0" smtClean="0">
                <a:solidFill>
                  <a:srgbClr val="000099"/>
                </a:solidFill>
                <a:effectLst/>
                <a:ea typeface="標楷體" pitchFamily="65" charset="-120"/>
              </a:rPr>
              <a:t>（一）</a:t>
            </a:r>
            <a:endParaRPr lang="zh-TW" altLang="en-US" b="1" u="sng" dirty="0">
              <a:solidFill>
                <a:srgbClr val="000099"/>
              </a:solidFill>
              <a:effectLst/>
              <a:ea typeface="標楷體" pitchFamily="65" charset="-120"/>
            </a:endParaRPr>
          </a:p>
        </p:txBody>
      </p:sp>
      <p:sp>
        <p:nvSpPr>
          <p:cNvPr id="66567" name="Text Box 1031"/>
          <p:cNvSpPr txBox="1">
            <a:spLocks noChangeArrowheads="1"/>
          </p:cNvSpPr>
          <p:nvPr/>
        </p:nvSpPr>
        <p:spPr bwMode="auto">
          <a:xfrm>
            <a:off x="1042988" y="3074988"/>
            <a:ext cx="7489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EAEAEA"/>
              </a:solidFill>
            </a:endParaRPr>
          </a:p>
        </p:txBody>
      </p:sp>
      <p:sp>
        <p:nvSpPr>
          <p:cNvPr id="66568" name="Rectangle 1032"/>
          <p:cNvSpPr>
            <a:spLocks noChangeArrowheads="1"/>
          </p:cNvSpPr>
          <p:nvPr/>
        </p:nvSpPr>
        <p:spPr bwMode="auto">
          <a:xfrm>
            <a:off x="1187450" y="1484313"/>
            <a:ext cx="688975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正確的練法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不糊塗的猛練或瞎鍊。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四肢百駭虛實要分明。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不油化，不做作。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力與美協調的藝術化。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誠心誠意，認真不懈。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511904"/>
      </p:ext>
    </p:extLst>
  </p:cSld>
  <p:clrMapOvr>
    <a:masterClrMapping/>
  </p:clrMapOvr>
  <p:transition spd="slow" advTm="15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6911975" cy="1052513"/>
          </a:xfrm>
        </p:spPr>
        <p:txBody>
          <a:bodyPr/>
          <a:lstStyle/>
          <a:p>
            <a:r>
              <a:rPr lang="zh-TW" altLang="en-US" sz="54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叁</a:t>
            </a:r>
            <a:r>
              <a:rPr lang="zh-TW" altLang="en-US" sz="5400" b="1" u="sng" dirty="0">
                <a:solidFill>
                  <a:srgbClr val="000099"/>
                </a:solidFill>
                <a:effectLst/>
                <a:ea typeface="新細明體" charset="-120"/>
              </a:rPr>
              <a:t>、</a:t>
            </a:r>
            <a:r>
              <a:rPr lang="zh-TW" altLang="en-US" sz="54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健身的方法</a:t>
            </a:r>
            <a:r>
              <a:rPr lang="zh-TW" altLang="en-US" b="1" u="sng" dirty="0" smtClean="0">
                <a:solidFill>
                  <a:srgbClr val="000099"/>
                </a:solidFill>
                <a:effectLst/>
                <a:ea typeface="標楷體" pitchFamily="65" charset="-120"/>
              </a:rPr>
              <a:t>（二）</a:t>
            </a:r>
            <a:endParaRPr lang="zh-TW" altLang="en-US" b="1" u="sng" dirty="0">
              <a:solidFill>
                <a:srgbClr val="000099"/>
              </a:solidFill>
              <a:effectLst/>
              <a:ea typeface="標楷體" pitchFamily="65" charset="-12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1412875"/>
            <a:ext cx="8767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EAEAEA"/>
              </a:solidFill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590675"/>
            <a:ext cx="88931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344613" indent="-13446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smtClean="0">
                <a:solidFill>
                  <a:srgbClr val="000099"/>
                </a:solidFill>
                <a:ea typeface="標楷體" pitchFamily="65" charset="-120"/>
              </a:rPr>
              <a:t>二、運動時的三階段調息</a:t>
            </a:r>
          </a:p>
          <a:p>
            <a:pPr marL="1344613" indent="-1344613" fontAlgn="base">
              <a:spcBef>
                <a:spcPct val="0"/>
              </a:spcBef>
              <a:spcAft>
                <a:spcPct val="0"/>
              </a:spcAft>
            </a:pPr>
            <a:endParaRPr lang="zh-TW" altLang="en-US" b="1" smtClean="0">
              <a:solidFill>
                <a:srgbClr val="000099"/>
              </a:solidFill>
              <a:ea typeface="標楷體" pitchFamily="65" charset="-120"/>
            </a:endParaRPr>
          </a:p>
          <a:p>
            <a:pPr marL="1344613" indent="-13446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smtClean="0">
                <a:solidFill>
                  <a:srgbClr val="EAEAEA"/>
                </a:solidFill>
                <a:ea typeface="標楷體" pitchFamily="65" charset="-120"/>
              </a:rPr>
              <a:t>     </a:t>
            </a:r>
            <a:r>
              <a:rPr lang="en-US" altLang="zh-TW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鍛練前的調息</a:t>
            </a:r>
          </a:p>
          <a:p>
            <a:pPr marL="1344613" indent="-13446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    2.</a:t>
            </a:r>
            <a:r>
              <a:rPr lang="zh-TW" altLang="en-US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鍛練中的調息</a:t>
            </a:r>
          </a:p>
          <a:p>
            <a:pPr marL="1344613" indent="-1344613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400" b="1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鍛練後的調息</a:t>
            </a:r>
          </a:p>
        </p:txBody>
      </p:sp>
    </p:spTree>
    <p:extLst>
      <p:ext uri="{BB962C8B-B14F-4D97-AF65-F5344CB8AC3E}">
        <p14:creationId xmlns:p14="http://schemas.microsoft.com/office/powerpoint/2010/main" val="3246178602"/>
      </p:ext>
    </p:extLst>
  </p:cSld>
  <p:clrMapOvr>
    <a:masterClrMapping/>
  </p:clrMapOvr>
  <p:transition spd="slow" advTm="19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zh-TW" altLang="en-US" sz="6000" b="1" u="sng" dirty="0">
                <a:solidFill>
                  <a:srgbClr val="0000FF"/>
                </a:solidFill>
                <a:effectLst/>
                <a:ea typeface="標楷體" pitchFamily="65" charset="-120"/>
              </a:rPr>
              <a:t>叁</a:t>
            </a:r>
            <a:r>
              <a:rPr lang="zh-TW" altLang="en-US" b="1" u="sng" dirty="0">
                <a:solidFill>
                  <a:srgbClr val="0000FF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 dirty="0">
                <a:solidFill>
                  <a:srgbClr val="0000FF"/>
                </a:solidFill>
                <a:effectLst/>
                <a:ea typeface="標楷體" pitchFamily="65" charset="-120"/>
              </a:rPr>
              <a:t>健身的方法</a:t>
            </a:r>
            <a:r>
              <a:rPr lang="zh-TW" altLang="en-US" b="1" u="sng" dirty="0" smtClean="0">
                <a:solidFill>
                  <a:srgbClr val="0000FF"/>
                </a:solidFill>
                <a:effectLst/>
                <a:ea typeface="標楷體" pitchFamily="65" charset="-120"/>
              </a:rPr>
              <a:t>（三）</a:t>
            </a:r>
            <a:endParaRPr lang="zh-TW" altLang="en-US" b="1" u="sng" dirty="0">
              <a:solidFill>
                <a:srgbClr val="0000FF"/>
              </a:solidFill>
              <a:effectLst/>
              <a:ea typeface="標楷體" pitchFamily="65" charset="-120"/>
            </a:endParaRPr>
          </a:p>
        </p:txBody>
      </p:sp>
      <p:sp>
        <p:nvSpPr>
          <p:cNvPr id="70663" name="Text Box 1031"/>
          <p:cNvSpPr txBox="1">
            <a:spLocks noChangeArrowheads="1"/>
          </p:cNvSpPr>
          <p:nvPr/>
        </p:nvSpPr>
        <p:spPr bwMode="auto">
          <a:xfrm>
            <a:off x="395288" y="908050"/>
            <a:ext cx="8748712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鍛練前調息：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事先暖身運動。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六口清氣練法。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方向、場地、位置之選擇。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基楚</a:t>
            </a:r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（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樁法</a:t>
            </a:r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）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訓練。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「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身</a:t>
            </a:r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、氣、心」的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調息。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4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講求「定、靜、安、慮、得</a:t>
            </a:r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729878120"/>
      </p:ext>
    </p:extLst>
  </p:cSld>
  <p:clrMapOvr>
    <a:masterClrMapping/>
  </p:clrMapOvr>
  <p:transition spd="slow" advTm="16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037東澳灣"/>
          <p:cNvPicPr>
            <a:picLocks noChangeAspect="1" noChangeArrowheads="1"/>
          </p:cNvPicPr>
          <p:nvPr/>
        </p:nvPicPr>
        <p:blipFill>
          <a:blip r:embed="rId2" cstate="print">
            <a:lum bright="48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zh-TW" altLang="en-US" sz="60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叁</a:t>
            </a:r>
            <a:r>
              <a:rPr lang="zh-TW" altLang="en-US" b="1" u="sng" dirty="0">
                <a:solidFill>
                  <a:srgbClr val="000099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 dirty="0">
                <a:solidFill>
                  <a:srgbClr val="000099"/>
                </a:solidFill>
                <a:effectLst/>
                <a:ea typeface="標楷體" pitchFamily="65" charset="-120"/>
              </a:rPr>
              <a:t>健身的方法</a:t>
            </a:r>
            <a:r>
              <a:rPr lang="zh-TW" altLang="en-US" b="1" u="sng" dirty="0" smtClean="0">
                <a:solidFill>
                  <a:srgbClr val="000099"/>
                </a:solidFill>
                <a:effectLst/>
                <a:ea typeface="標楷體" pitchFamily="65" charset="-120"/>
              </a:rPr>
              <a:t>（四）</a:t>
            </a:r>
            <a:endParaRPr lang="zh-TW" altLang="en-US" b="1" u="sng" dirty="0">
              <a:solidFill>
                <a:srgbClr val="000099"/>
              </a:solidFill>
              <a:effectLst/>
              <a:ea typeface="標楷體" pitchFamily="65" charset="-12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鍛練中調息：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切忌「好高騖遠」的心態。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舌抵上顎（吞嚥津液）。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自然提肛。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動作與呼吸配合。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8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身體要放鬆柔和。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800" b="1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388222"/>
      </p:ext>
    </p:extLst>
  </p:cSld>
  <p:clrMapOvr>
    <a:masterClrMapping/>
  </p:clrMapOvr>
  <p:transition spd="slow" advTm="16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r>
              <a:rPr lang="zh-TW" altLang="en-US" sz="6000" b="1" u="sng">
                <a:solidFill>
                  <a:srgbClr val="0000FF"/>
                </a:solidFill>
                <a:effectLst/>
                <a:ea typeface="標楷體" pitchFamily="65" charset="-120"/>
              </a:rPr>
              <a:t>肆</a:t>
            </a:r>
            <a:r>
              <a:rPr lang="zh-TW" altLang="en-US" b="1" u="sng">
                <a:solidFill>
                  <a:srgbClr val="0000FF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>
                <a:solidFill>
                  <a:srgbClr val="0000FF"/>
                </a:solidFill>
                <a:effectLst/>
                <a:ea typeface="標楷體" pitchFamily="65" charset="-120"/>
              </a:rPr>
              <a:t>防身的方法</a:t>
            </a:r>
            <a:r>
              <a:rPr lang="zh-TW" altLang="en-US" b="1" u="sng">
                <a:solidFill>
                  <a:srgbClr val="0000FF"/>
                </a:solidFill>
                <a:effectLst/>
                <a:ea typeface="標楷體" pitchFamily="65" charset="-120"/>
              </a:rPr>
              <a:t>（一）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60475" indent="-12604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3986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6192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986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19780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35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892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4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06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一、以柔克剛：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400" b="1" smtClea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能穿石，</a:t>
            </a: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</a:t>
            </a: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能拔樹。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5400" b="1" smtClean="0">
                <a:solidFill>
                  <a:srgbClr val="EAEAEA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硬</a:t>
            </a: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碰與順</a:t>
            </a: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化</a:t>
            </a: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二、去除不必要冗招，</a:t>
            </a: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分秒必爭</a:t>
            </a:r>
            <a:r>
              <a:rPr lang="zh-TW" altLang="en-US" sz="54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5400" b="1" smtClean="0">
              <a:solidFill>
                <a:srgbClr val="3333FF"/>
              </a:solidFill>
              <a:latin typeface="Verdan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1378499"/>
      </p:ext>
    </p:extLst>
  </p:cSld>
  <p:clrMapOvr>
    <a:masterClrMapping/>
  </p:clrMapOvr>
  <p:transition spd="slow" advTm="14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u="sng" dirty="0">
                <a:solidFill>
                  <a:srgbClr val="3333FF"/>
                </a:solidFill>
                <a:effectLst/>
                <a:ea typeface="標楷體" pitchFamily="65" charset="-120"/>
              </a:rPr>
              <a:t>肆</a:t>
            </a:r>
            <a:r>
              <a:rPr lang="zh-TW" altLang="en-US" b="1" u="sng" dirty="0">
                <a:solidFill>
                  <a:srgbClr val="3333FF"/>
                </a:solidFill>
                <a:effectLst/>
                <a:ea typeface="新細明體" charset="-120"/>
              </a:rPr>
              <a:t>、</a:t>
            </a:r>
            <a:r>
              <a:rPr lang="zh-TW" altLang="en-US" sz="6000" b="1" u="sng" dirty="0">
                <a:solidFill>
                  <a:srgbClr val="3333FF"/>
                </a:solidFill>
                <a:effectLst/>
                <a:ea typeface="標楷體" pitchFamily="65" charset="-120"/>
              </a:rPr>
              <a:t>防身的方法</a:t>
            </a:r>
            <a:r>
              <a:rPr lang="zh-TW" altLang="en-US" b="1" u="sng" dirty="0">
                <a:solidFill>
                  <a:srgbClr val="0000FF"/>
                </a:solidFill>
                <a:effectLst/>
                <a:ea typeface="標楷體" pitchFamily="65" charset="-120"/>
              </a:rPr>
              <a:t>（二）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60475" indent="-12604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3986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6192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986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19780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35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892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4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06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三、講求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實用</a:t>
            </a:r>
            <a:r>
              <a:rPr lang="zh-TW" altLang="en-US" sz="5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，徹悟各招各式的來龍去脈，才可招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招無虛發</a:t>
            </a:r>
            <a:r>
              <a:rPr lang="zh-TW" altLang="en-US" sz="5400" b="1" dirty="0" smtClean="0">
                <a:solidFill>
                  <a:srgbClr val="000000"/>
                </a:solidFill>
                <a:latin typeface="Verdana" pitchFamily="34" charset="0"/>
                <a:ea typeface="標楷體" pitchFamily="65" charset="-120"/>
              </a:rPr>
              <a:t>。</a:t>
            </a:r>
            <a:endParaRPr lang="zh-TW" altLang="en-US" sz="5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5400" b="1" dirty="0" smtClean="0">
                <a:solidFill>
                  <a:srgbClr val="000000"/>
                </a:solidFill>
                <a:latin typeface="Verdana" pitchFamily="34" charset="0"/>
                <a:ea typeface="標楷體" pitchFamily="65" charset="-120"/>
              </a:rPr>
              <a:t>、</a:t>
            </a:r>
            <a:r>
              <a:rPr lang="zh-TW" altLang="en-US" sz="5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四兩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撥</a:t>
            </a:r>
            <a:r>
              <a:rPr lang="zh-TW" altLang="en-US" sz="5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千斤</a:t>
            </a:r>
            <a:r>
              <a:rPr lang="zh-TW" altLang="en-US" sz="5400" b="1" dirty="0" smtClean="0">
                <a:solidFill>
                  <a:srgbClr val="000000"/>
                </a:solidFill>
                <a:latin typeface="Verdana" pitchFamily="34" charset="0"/>
                <a:ea typeface="標楷體" pitchFamily="65" charset="-120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 smtClean="0">
                <a:solidFill>
                  <a:srgbClr val="EAEAEA"/>
                </a:solidFill>
                <a:latin typeface="Verdana" pitchFamily="34" charset="0"/>
                <a:ea typeface="標楷體" pitchFamily="65" charset="-120"/>
              </a:rPr>
              <a:t>    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圓</a:t>
            </a:r>
            <a:r>
              <a:rPr lang="zh-TW" altLang="en-US" sz="6000" b="1" dirty="0" smtClean="0">
                <a:solidFill>
                  <a:srgbClr val="000000"/>
                </a:solidFill>
                <a:latin typeface="Verdana" pitchFamily="34" charset="0"/>
                <a:ea typeface="標楷體" pitchFamily="65" charset="-120"/>
              </a:rPr>
              <a:t>、</a:t>
            </a:r>
            <a:r>
              <a:rPr lang="zh-TW" altLang="en-US" sz="6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柔</a:t>
            </a:r>
            <a:r>
              <a:rPr lang="zh-TW" altLang="en-US" sz="6000" b="1" dirty="0" smtClean="0">
                <a:solidFill>
                  <a:srgbClr val="000000"/>
                </a:solidFill>
                <a:latin typeface="Verdana" pitchFamily="34" charset="0"/>
                <a:ea typeface="標楷體" pitchFamily="65" charset="-120"/>
              </a:rPr>
              <a:t>、</a:t>
            </a:r>
            <a:r>
              <a:rPr lang="zh-TW" altLang="en-US" sz="6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靜</a:t>
            </a:r>
            <a:endParaRPr lang="zh-TW" altLang="en-US" sz="6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6000" b="1" dirty="0" smtClean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0439659"/>
      </p:ext>
    </p:extLst>
  </p:cSld>
  <p:clrMapOvr>
    <a:masterClrMapping/>
  </p:clrMapOvr>
  <p:transition spd="slow" advTm="14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柔身操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式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</a:t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講師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鍾明海</a:t>
            </a:r>
            <a:br>
              <a:rPr lang="zh-TW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95800"/>
          </a:xfrm>
        </p:spPr>
        <p:txBody>
          <a:bodyPr/>
          <a:lstStyle/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又稱暖身運動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__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由下而上有系統的關節柔身操。</a:t>
            </a: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動作時，請配合吸呼，一息一呼吸，每項動作至少重複做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次，每次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3~4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息，呼吸依細、勻、慢、長、鬆、沉、密的要領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柔身操</a:t>
            </a:r>
            <a:r>
              <a:rPr lang="en-US" altLang="zh-TW" dirty="0" smtClean="0"/>
              <a:t>--1</a:t>
            </a:r>
            <a:endParaRPr lang="zh-TW" altLang="en-US" dirty="0"/>
          </a:p>
        </p:txBody>
      </p:sp>
      <p:pic>
        <p:nvPicPr>
          <p:cNvPr id="1026" name="Picture 2" descr="D:\太極相片\102\102.06.23農田水利會教練場\IMG_167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3" t="47300" r="3023" b="-6628"/>
          <a:stretch/>
        </p:blipFill>
        <p:spPr bwMode="auto">
          <a:xfrm>
            <a:off x="-252536" y="1844824"/>
            <a:ext cx="9291364" cy="4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超過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歲會遇到甚麼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TW" sz="9600" dirty="0" smtClean="0"/>
          </a:p>
          <a:p>
            <a:pPr algn="ctr"/>
            <a:r>
              <a:rPr lang="zh-TW" altLang="en-US" sz="9600" dirty="0" smtClean="0"/>
              <a:t>危險</a:t>
            </a:r>
            <a:r>
              <a:rPr lang="en-US" altLang="zh-TW" sz="9600" dirty="0" smtClean="0"/>
              <a:t>?</a:t>
            </a:r>
            <a:endParaRPr lang="zh-TW" altLang="en-US" sz="9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650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柔身操</a:t>
            </a:r>
            <a:r>
              <a:rPr lang="en-US" altLang="zh-TW" dirty="0" smtClean="0"/>
              <a:t>--2</a:t>
            </a:r>
            <a:endParaRPr lang="zh-TW" altLang="en-US" dirty="0"/>
          </a:p>
        </p:txBody>
      </p:sp>
      <p:pic>
        <p:nvPicPr>
          <p:cNvPr id="2050" name="Picture 2" descr="D:\太極相片\太極相片檔\教學\農田水利會\98.03.01社區假日太極班\DSCF3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340768"/>
            <a:ext cx="8291264" cy="62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93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反擒拿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--1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49580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 marL="0" indent="0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起勢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掤、捋、擠、按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閃身</a:t>
            </a: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上下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防禦第一招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起勢</a:t>
            </a:r>
          </a:p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左右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---</a:t>
            </a: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雲手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手外雲手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左右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手內雲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手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左右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連續動作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內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手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連續動作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順時鐘雲手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n"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60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擒拿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--2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採、挒、肘、靠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上步履</a:t>
            </a:r>
          </a:p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四法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抓手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後抱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5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緩和運動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伸展、拉筋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鍛鍊後調息：</a:t>
            </a: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再次放鬆，使「身、心、 氣」達到平靜。</a:t>
            </a: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揉合各部位、鳴天鼓、鳴天鐘、扣齒。</a:t>
            </a: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再加「值」的磨練：「氣與勁」剩餘價值的應用。</a:t>
            </a:r>
          </a:p>
          <a:p>
            <a:pPr>
              <a:spcBef>
                <a:spcPct val="0"/>
              </a:spcBef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運動後的禁忌：忌「喝冷水、洗冷水、吹冷風、多語、立即坐、臥」。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自我安全意識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1600200"/>
            <a:ext cx="9433048" cy="4495800"/>
          </a:xfrm>
        </p:spPr>
        <p:txBody>
          <a:bodyPr/>
          <a:lstStyle/>
          <a:p>
            <a:r>
              <a:rPr lang="zh-TW" altLang="en-US" dirty="0" smtClean="0"/>
              <a:t>處理</a:t>
            </a:r>
            <a:r>
              <a:rPr lang="zh-TW" altLang="en-US" dirty="0"/>
              <a:t>狀況時：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應自我評估有無能力</a:t>
            </a:r>
            <a:r>
              <a:rPr lang="zh-TW" altLang="en-US" dirty="0" smtClean="0"/>
              <a:t>處理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裝孬或曲意配合。</a:t>
            </a:r>
            <a:endParaRPr lang="zh-TW" altLang="en-US" dirty="0"/>
          </a:p>
          <a:p>
            <a:r>
              <a:rPr lang="en-US" altLang="zh-TW" dirty="0"/>
              <a:t>2.</a:t>
            </a:r>
            <a:r>
              <a:rPr lang="zh-TW" altLang="en-US" dirty="0"/>
              <a:t>請求鄰近警衛或</a:t>
            </a:r>
            <a:r>
              <a:rPr lang="zh-TW" altLang="en-US" dirty="0" smtClean="0"/>
              <a:t>熱心同事、民眾</a:t>
            </a:r>
            <a:r>
              <a:rPr lang="zh-TW" altLang="en-US" dirty="0"/>
              <a:t>支援。</a:t>
            </a:r>
          </a:p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引導至有監控</a:t>
            </a:r>
            <a:r>
              <a:rPr lang="zh-TW" altLang="en-US" dirty="0"/>
              <a:t>及監</a:t>
            </a:r>
            <a:r>
              <a:rPr lang="zh-TW" altLang="en-US" dirty="0" smtClean="0"/>
              <a:t>錄地區。</a:t>
            </a:r>
            <a:endParaRPr lang="zh-TW" altLang="en-US" dirty="0"/>
          </a:p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利用</a:t>
            </a:r>
            <a:r>
              <a:rPr lang="zh-TW" altLang="en-US" dirty="0" smtClean="0">
                <a:solidFill>
                  <a:srgbClr val="FF0000"/>
                </a:solidFill>
              </a:rPr>
              <a:t>情境語言</a:t>
            </a:r>
            <a:r>
              <a:rPr lang="zh-TW" altLang="en-US" dirty="0" smtClean="0"/>
              <a:t>持續安撫誘導對方思緒。</a:t>
            </a:r>
            <a:endParaRPr lang="zh-TW" altLang="en-US" dirty="0"/>
          </a:p>
          <a:p>
            <a:r>
              <a:rPr lang="en-US" altLang="zh-TW" dirty="0"/>
              <a:t>5.</a:t>
            </a:r>
            <a:r>
              <a:rPr lang="zh-TW" altLang="en-US" dirty="0"/>
              <a:t>視狀況處置（無能力處理時應立即請求警方支援立即離開現場；有能力處理時應秉持「一面處理、一面回報」原則，</a:t>
            </a:r>
            <a:r>
              <a:rPr lang="zh-TW" altLang="en-US" dirty="0" smtClean="0"/>
              <a:t>立即隔離、帶離處置）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0630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感謝您很有耐心的看完，敬請指教。</a:t>
            </a:r>
          </a:p>
        </p:txBody>
      </p:sp>
      <p:pic>
        <p:nvPicPr>
          <p:cNvPr id="65539" name="Picture 4" descr="DSCF5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27161" r="25586"/>
          <a:stretch>
            <a:fillRect/>
          </a:stretch>
        </p:blipFill>
        <p:spPr bwMode="auto">
          <a:xfrm>
            <a:off x="0" y="2133600"/>
            <a:ext cx="4316413" cy="436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5" descr="2507820265_5282fcf9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4932362" cy="330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009112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9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8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狀況</a:t>
            </a:r>
            <a:r>
              <a:rPr lang="en-US" altLang="zh-TW" dirty="0" smtClean="0"/>
              <a:t>1---</a:t>
            </a:r>
            <a:r>
              <a:rPr lang="zh-TW" altLang="en-US" dirty="0" smtClean="0"/>
              <a:t>車禍千萬之</a:t>
            </a:r>
            <a:r>
              <a:rPr lang="zh-TW" altLang="en-US" dirty="0"/>
              <a:t>一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2276872"/>
            <a:ext cx="4861118" cy="323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超速</a:t>
            </a:r>
            <a:endParaRPr lang="en-US" altLang="zh-TW" dirty="0" smtClean="0"/>
          </a:p>
          <a:p>
            <a:r>
              <a:rPr lang="zh-TW" altLang="en-US" dirty="0" smtClean="0"/>
              <a:t>雙載</a:t>
            </a:r>
            <a:endParaRPr lang="en-US" altLang="zh-TW" dirty="0" smtClean="0"/>
          </a:p>
          <a:p>
            <a:r>
              <a:rPr lang="zh-TW" altLang="en-US" dirty="0" smtClean="0"/>
              <a:t>新手</a:t>
            </a:r>
            <a:endParaRPr lang="en-US" altLang="zh-TW" dirty="0" smtClean="0"/>
          </a:p>
          <a:p>
            <a:r>
              <a:rPr lang="zh-TW" altLang="en-US" dirty="0"/>
              <a:t>大車旁應</a:t>
            </a:r>
            <a:r>
              <a:rPr lang="zh-TW" altLang="en-US" dirty="0" smtClean="0"/>
              <a:t>注意事項</a:t>
            </a:r>
            <a:endParaRPr lang="en-US" altLang="zh-TW" dirty="0" smtClean="0"/>
          </a:p>
          <a:p>
            <a:r>
              <a:rPr lang="zh-TW" altLang="en-US" dirty="0"/>
              <a:t>計程車旁應注意事項</a:t>
            </a:r>
          </a:p>
        </p:txBody>
      </p:sp>
    </p:spTree>
    <p:extLst>
      <p:ext uri="{BB962C8B-B14F-4D97-AF65-F5344CB8AC3E}">
        <p14:creationId xmlns:p14="http://schemas.microsoft.com/office/powerpoint/2010/main" val="364004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sz="4800" dirty="0" smtClean="0">
                <a:solidFill>
                  <a:srgbClr val="FFFFFF"/>
                </a:solidFill>
                <a:effectLst/>
                <a:hlinkClick r:id="rId2" action="ppaction://hlinkfile"/>
              </a:rPr>
              <a:t>狀況</a:t>
            </a:r>
            <a:r>
              <a:rPr lang="en-US" altLang="zh-TW" sz="4800" dirty="0" smtClean="0">
                <a:solidFill>
                  <a:srgbClr val="FFFFFF"/>
                </a:solidFill>
                <a:effectLst/>
                <a:hlinkClick r:id="rId2" action="ppaction://hlinkfile"/>
              </a:rPr>
              <a:t>2---</a:t>
            </a:r>
            <a:r>
              <a:rPr lang="zh-TW" altLang="en-US" sz="4800" dirty="0" smtClean="0">
                <a:solidFill>
                  <a:srgbClr val="FFFFFF"/>
                </a:solidFill>
                <a:effectLst/>
                <a:hlinkClick r:id="rId2" action="ppaction://hlinkfile"/>
              </a:rPr>
              <a:t>施工現場</a:t>
            </a:r>
            <a:r>
              <a:rPr lang="zh-TW" altLang="en-US" sz="4800" dirty="0">
                <a:solidFill>
                  <a:srgbClr val="FFFFFF"/>
                </a:solidFill>
                <a:effectLst/>
              </a:rPr>
              <a:t/>
            </a:r>
            <a:br>
              <a:rPr lang="zh-TW" altLang="en-US" sz="4800" dirty="0">
                <a:solidFill>
                  <a:srgbClr val="FFFFFF"/>
                </a:solidFill>
                <a:effectLst/>
              </a:rPr>
            </a:b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139179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十三勢、二十四在、五字訣">
  <a:themeElements>
    <a:clrScheme name="十三勢、二十四在、五字訣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十三勢、二十四在、五字訣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十三勢、二十四在、五字訣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十三勢、二十四在、五字訣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2424</Words>
  <Application>Microsoft Office PowerPoint</Application>
  <PresentationFormat>如螢幕大小 (4:3)</PresentationFormat>
  <Paragraphs>252</Paragraphs>
  <Slides>45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11</vt:i4>
      </vt:variant>
      <vt:variant>
        <vt:lpstr>投影片標題</vt:lpstr>
      </vt:variant>
      <vt:variant>
        <vt:i4>45</vt:i4>
      </vt:variant>
    </vt:vector>
  </HeadingPairs>
  <TitlesOfParts>
    <vt:vector size="56" baseType="lpstr">
      <vt:lpstr>Mountain Top</vt:lpstr>
      <vt:lpstr>2_十三勢、二十四在、五字訣</vt:lpstr>
      <vt:lpstr>3_十三勢、二十四在、五字訣</vt:lpstr>
      <vt:lpstr>4_十三勢、二十四在、五字訣</vt:lpstr>
      <vt:lpstr>6_十三勢、二十四在、五字訣</vt:lpstr>
      <vt:lpstr>7_十三勢、二十四在、五字訣</vt:lpstr>
      <vt:lpstr>8_十三勢、二十四在、五字訣</vt:lpstr>
      <vt:lpstr>9_十三勢、二十四在、五字訣</vt:lpstr>
      <vt:lpstr>13_十三勢、二十四在、五字訣</vt:lpstr>
      <vt:lpstr>14_十三勢、二十四在、五字訣</vt:lpstr>
      <vt:lpstr>1_Mountain Top</vt:lpstr>
      <vt:lpstr>健行科技大學-通識課程革新計劃- 講題: 太極拳養生功效 與 防身術技能 講師:鍾明海老師</vt:lpstr>
      <vt:lpstr>講師鍾明海簡介： </vt:lpstr>
      <vt:lpstr>上課方式</vt:lpstr>
      <vt:lpstr>超過18歲會遇到甚麼</vt:lpstr>
      <vt:lpstr>PowerPoint 簡報</vt:lpstr>
      <vt:lpstr>PowerPoint 簡報</vt:lpstr>
      <vt:lpstr>PowerPoint 簡報</vt:lpstr>
      <vt:lpstr>狀況1---車禍千萬之一</vt:lpstr>
      <vt:lpstr>狀況2---施工現場 </vt:lpstr>
      <vt:lpstr>PowerPoint 簡報</vt:lpstr>
      <vt:lpstr>PowerPoint 簡報</vt:lpstr>
      <vt:lpstr>狀況4--- 遠距離:一蹲二舉手(投擲狀) 近距離:弱點—狗鼻子</vt:lpstr>
      <vt:lpstr>狀況----5 室內</vt:lpstr>
      <vt:lpstr>狀況6---</vt:lpstr>
      <vt:lpstr>PowerPoint 簡報</vt:lpstr>
      <vt:lpstr>狀況7---</vt:lpstr>
      <vt:lpstr>為了安全我們當需要有保護自己的方法(護法)</vt:lpstr>
      <vt:lpstr>2.強壯自己 自己幫助自己最重要 自救救人(心靈上、身體上):  1.哲學家的智慧 (心靈上休養) 《老子》第五十章曰：「蓋聞善攝生者，陸行不遇兕虎，入陣不被甲兵，兕無所投其角，虎無所措其爪，兵無所容其刃，夫何故？以其無死地。」 《老子》第六十九章曰：「吾不敢為主而為客，不敢進寸而退尺。」是謂行無行，攘無臂，扔無敵，執無兵。禍莫大於輕敵，輕敵幾喪吾寶。故抗兵相加，哀者勝矣。 《老子》第六十七章曰： 「我有三寶，持而保之：一曰慈，二曰儉，三曰不敢為天下先。」 《老子》第三十一章「兵者不祥之器，非君子之器，不得已而用之，恬淡爲上。勝而不美，而美之者是樂殺人。夫樂殺人者，則不可以得志於天下矣。吉事尚左，凶事尚右。偏將軍居左，上將軍居右，言以喪禮處之。殺人之衆，以哀悲泣之。戰勝，以喪禮處之。 2.泰山的身體(身體上訓練) </vt:lpstr>
      <vt:lpstr>孔子的弟子圖</vt:lpstr>
      <vt:lpstr>PowerPoint 簡報</vt:lpstr>
      <vt:lpstr>健康重要?</vt:lpstr>
      <vt:lpstr>PowerPoint 簡報</vt:lpstr>
      <vt:lpstr>體操、健身操、舞蹈與武術的差別</vt:lpstr>
      <vt:lpstr>張三丰祖師之太極拳經 </vt:lpstr>
      <vt:lpstr>太極運動，全球最夯的復健處方--1</vt:lpstr>
      <vt:lpstr>太極運動，全球最夯的復健處方--2</vt:lpstr>
      <vt:lpstr>台大醫院復建部主治醫師藍青的研究報告--1</vt:lpstr>
      <vt:lpstr>六大功效 </vt:lpstr>
      <vt:lpstr>貳、養身的方法（一）</vt:lpstr>
      <vt:lpstr>貳、養身的方法（二）</vt:lpstr>
      <vt:lpstr>貳、養身的方法（三）</vt:lpstr>
      <vt:lpstr>叁、健身的方法（一）</vt:lpstr>
      <vt:lpstr>叁、健身的方法（二）</vt:lpstr>
      <vt:lpstr>叁、健身的方法（三）</vt:lpstr>
      <vt:lpstr>叁、健身的方法（四）</vt:lpstr>
      <vt:lpstr>肆、防身的方法（一）</vt:lpstr>
      <vt:lpstr>肆、防身的方法（二）</vt:lpstr>
      <vt:lpstr>柔身操34式-- 講師:鍾明海 </vt:lpstr>
      <vt:lpstr>柔身操--1</vt:lpstr>
      <vt:lpstr>柔身操--2</vt:lpstr>
      <vt:lpstr>反擒拿--1</vt:lpstr>
      <vt:lpstr>反擒拿--2</vt:lpstr>
      <vt:lpstr>緩和運動</vt:lpstr>
      <vt:lpstr>總結:自我安全意識</vt:lpstr>
      <vt:lpstr>感謝您很有耐心的看完，敬請指教。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鍾明海</dc:creator>
  <cp:lastModifiedBy>鍾明海</cp:lastModifiedBy>
  <cp:revision>109</cp:revision>
  <cp:lastPrinted>2015-10-27T04:50:40Z</cp:lastPrinted>
  <dcterms:created xsi:type="dcterms:W3CDTF">2013-07-05T06:22:03Z</dcterms:created>
  <dcterms:modified xsi:type="dcterms:W3CDTF">2015-10-27T05:07:18Z</dcterms:modified>
</cp:coreProperties>
</file>