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預設章節" id="{8F973807-4797-4B39-8680-4779F0578E3E}">
          <p14:sldIdLst>
            <p14:sldId id="256"/>
            <p14:sldId id="257"/>
          </p14:sldIdLst>
        </p14:section>
        <p14:section name="未命名的章節" id="{37761FE8-97C4-49D0-A69E-00B66A84AABF}">
          <p14:sldIdLst>
            <p14:sldId id="261"/>
            <p14:sldId id="258"/>
            <p14:sldId id="259"/>
            <p14:sldId id="260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52AA75-60C8-4866-A024-D456AFF2EDAF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217943-7304-4D54-B338-AEB1F52486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848872" cy="1152128"/>
          </a:xfrm>
        </p:spPr>
        <p:txBody>
          <a:bodyPr/>
          <a:lstStyle/>
          <a:p>
            <a:pPr algn="ctr"/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1022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歷史人物分析首映會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3789040"/>
            <a:ext cx="7772400" cy="1512168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健行科技大學通識教育中心</a:t>
            </a: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邵承芬老師</a:t>
            </a: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66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3200" dirty="0" smtClean="0"/>
              <a:t>台灣</a:t>
            </a:r>
            <a:r>
              <a:rPr lang="zh-TW" altLang="zh-TW" sz="3200" dirty="0"/>
              <a:t>四百年移民史</a:t>
            </a:r>
            <a:r>
              <a:rPr lang="zh-TW" altLang="zh-TW" sz="3200" dirty="0" smtClean="0"/>
              <a:t>中</a:t>
            </a:r>
            <a:endParaRPr lang="en-US" altLang="zh-TW" sz="3200" dirty="0" smtClean="0"/>
          </a:p>
          <a:p>
            <a:pPr lvl="1"/>
            <a:r>
              <a:rPr lang="zh-TW" altLang="zh-TW" sz="2800" dirty="0" smtClean="0"/>
              <a:t>歷史</a:t>
            </a:r>
            <a:r>
              <a:rPr lang="en-US" altLang="zh-TW" sz="2800" dirty="0"/>
              <a:t>/</a:t>
            </a:r>
            <a:r>
              <a:rPr lang="zh-TW" altLang="zh-TW" sz="2800" dirty="0"/>
              <a:t>經濟</a:t>
            </a:r>
            <a:r>
              <a:rPr lang="en-US" altLang="zh-TW" sz="2800" dirty="0"/>
              <a:t>/</a:t>
            </a:r>
            <a:r>
              <a:rPr lang="zh-TW" altLang="zh-TW" sz="2800" dirty="0"/>
              <a:t>社會</a:t>
            </a:r>
            <a:r>
              <a:rPr lang="en-US" altLang="zh-TW" sz="2800" dirty="0"/>
              <a:t>/</a:t>
            </a:r>
            <a:r>
              <a:rPr lang="zh-TW" altLang="zh-TW" sz="2800" dirty="0"/>
              <a:t>文化等發展影響深遠的</a:t>
            </a:r>
            <a:r>
              <a:rPr lang="zh-TW" altLang="zh-TW" sz="2800" dirty="0" smtClean="0"/>
              <a:t>重要人物</a:t>
            </a:r>
            <a:endParaRPr lang="en-US" altLang="zh-TW" sz="2800" dirty="0" smtClean="0"/>
          </a:p>
          <a:p>
            <a:r>
              <a:rPr lang="zh-TW" altLang="zh-TW" sz="3200" dirty="0" smtClean="0"/>
              <a:t>這些</a:t>
            </a:r>
            <a:r>
              <a:rPr lang="zh-TW" altLang="zh-TW" sz="3200" dirty="0"/>
              <a:t>跨越族群的人物</a:t>
            </a:r>
            <a:r>
              <a:rPr lang="zh-TW" altLang="zh-TW" sz="3200" dirty="0" smtClean="0"/>
              <a:t>史實</a:t>
            </a:r>
            <a:endParaRPr lang="en-US" altLang="zh-TW" sz="3200" dirty="0" smtClean="0"/>
          </a:p>
          <a:p>
            <a:pPr lvl="1"/>
            <a:r>
              <a:rPr lang="zh-TW" altLang="zh-TW" sz="2800" dirty="0" smtClean="0"/>
              <a:t>造就</a:t>
            </a:r>
            <a:r>
              <a:rPr lang="zh-TW" altLang="zh-TW" sz="2800" dirty="0"/>
              <a:t>了多元文化的</a:t>
            </a:r>
            <a:r>
              <a:rPr lang="zh-TW" altLang="zh-TW" sz="2800" dirty="0" smtClean="0"/>
              <a:t>台灣</a:t>
            </a:r>
            <a:endParaRPr lang="en-US" altLang="zh-TW" sz="2800" dirty="0" smtClean="0"/>
          </a:p>
          <a:p>
            <a:r>
              <a:rPr lang="zh-TW" altLang="zh-TW" sz="3200" dirty="0" smtClean="0"/>
              <a:t>從</a:t>
            </a:r>
            <a:r>
              <a:rPr lang="zh-TW" altLang="zh-TW" sz="3200" dirty="0"/>
              <a:t>訪談祖父母輩、地方耆老、史蹟</a:t>
            </a:r>
            <a:r>
              <a:rPr lang="en-US" altLang="zh-TW" sz="3200" dirty="0"/>
              <a:t>…</a:t>
            </a:r>
            <a:r>
              <a:rPr lang="zh-TW" altLang="zh-TW" sz="3200" dirty="0"/>
              <a:t>對歷史事件</a:t>
            </a:r>
            <a:r>
              <a:rPr lang="en-US" altLang="zh-TW" sz="3200" dirty="0"/>
              <a:t>/</a:t>
            </a:r>
            <a:r>
              <a:rPr lang="zh-TW" altLang="zh-TW" sz="3200" dirty="0"/>
              <a:t>其他</a:t>
            </a:r>
            <a:r>
              <a:rPr lang="zh-TW" altLang="zh-TW" sz="3200" dirty="0" smtClean="0"/>
              <a:t>族群</a:t>
            </a:r>
            <a:endParaRPr lang="en-US" altLang="zh-TW" sz="3200" dirty="0" smtClean="0"/>
          </a:p>
          <a:p>
            <a:pPr lvl="1"/>
            <a:r>
              <a:rPr lang="zh-TW" altLang="zh-TW" sz="2800" dirty="0" smtClean="0"/>
              <a:t>交互理解</a:t>
            </a:r>
            <a:endParaRPr lang="en-US" altLang="zh-TW" sz="2800" dirty="0" smtClean="0"/>
          </a:p>
          <a:p>
            <a:pPr lvl="1"/>
            <a:r>
              <a:rPr lang="zh-TW" altLang="zh-TW" sz="2800" dirty="0" smtClean="0"/>
              <a:t>多元認同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課程目標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8801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/>
              <a:t>1022</a:t>
            </a:r>
            <a:r>
              <a:rPr lang="zh-TW" altLang="en-US" sz="3200" dirty="0" smtClean="0"/>
              <a:t>教育部公民核心課程課群計畫案</a:t>
            </a:r>
            <a:endParaRPr lang="en-US" altLang="zh-TW" sz="3200" dirty="0" smtClean="0"/>
          </a:p>
          <a:p>
            <a:r>
              <a:rPr lang="zh-TW" altLang="en-US" sz="3200" dirty="0" smtClean="0"/>
              <a:t>四個課群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閔宇經老師→移民社會的認同：過去現在與未來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藍清水</a:t>
            </a:r>
            <a:r>
              <a:rPr lang="zh-TW" altLang="en-US" sz="2800" dirty="0" smtClean="0"/>
              <a:t>老師→移民社會與多元認同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吳美玲</a:t>
            </a:r>
            <a:r>
              <a:rPr lang="zh-TW" altLang="en-US" sz="2800" dirty="0" smtClean="0"/>
              <a:t>老師→性別與社會</a:t>
            </a:r>
            <a:endParaRPr lang="en-US" altLang="zh-TW" sz="2800" dirty="0" smtClean="0"/>
          </a:p>
          <a:p>
            <a:r>
              <a:rPr lang="zh-TW" altLang="en-US" sz="3200" dirty="0" smtClean="0"/>
              <a:t>共同經營</a:t>
            </a:r>
            <a:endParaRPr lang="en-US" altLang="zh-TW" sz="3200" dirty="0" smtClean="0"/>
          </a:p>
          <a:p>
            <a:r>
              <a:rPr lang="zh-TW" altLang="en-US" sz="3200" dirty="0" smtClean="0"/>
              <a:t>課群聯盟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課程性質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6474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協同教學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校外協同教學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雙班協同→課群師資</a:t>
            </a:r>
            <a:endParaRPr lang="en-US" altLang="zh-TW" sz="2800" dirty="0" smtClean="0"/>
          </a:p>
          <a:p>
            <a:r>
              <a:rPr lang="zh-TW" altLang="en-US" sz="3200" dirty="0" smtClean="0"/>
              <a:t>雙</a:t>
            </a:r>
            <a:r>
              <a:rPr lang="en-US" altLang="zh-TW" sz="3200" dirty="0" smtClean="0"/>
              <a:t>TA</a:t>
            </a:r>
            <a:r>
              <a:rPr lang="zh-TW" altLang="en-US" sz="3200" dirty="0" smtClean="0"/>
              <a:t>輔助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課後討論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課堂互動</a:t>
            </a:r>
            <a:endParaRPr lang="en-US" altLang="zh-TW" sz="2800" dirty="0" smtClean="0"/>
          </a:p>
          <a:p>
            <a:r>
              <a:rPr lang="zh-TW" altLang="en-US" sz="3200" dirty="0" smtClean="0"/>
              <a:t>班級競賽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個別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四班聯賽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經營特色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593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以人物貫穿整學期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老師→歷史人物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同學→親朋</a:t>
            </a:r>
            <a:r>
              <a:rPr lang="zh-TW" altLang="en-US" sz="2800" dirty="0" smtClean="0"/>
              <a:t>故舊→祖父母或外祖父母</a:t>
            </a:r>
            <a:endParaRPr lang="en-US" altLang="zh-TW" sz="2800" dirty="0" smtClean="0"/>
          </a:p>
          <a:p>
            <a:r>
              <a:rPr lang="zh-TW" altLang="en-US" sz="3200" dirty="0" smtClean="0"/>
              <a:t>呈現方式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訪談稿→期中→</a:t>
            </a:r>
            <a:r>
              <a:rPr lang="en-US" altLang="zh-TW" sz="2800" dirty="0" smtClean="0"/>
              <a:t>WORD</a:t>
            </a:r>
          </a:p>
          <a:p>
            <a:pPr lvl="1"/>
            <a:r>
              <a:rPr lang="zh-TW" altLang="en-US" sz="2800" dirty="0"/>
              <a:t>微</a:t>
            </a:r>
            <a:r>
              <a:rPr lang="zh-TW" altLang="en-US" sz="2800" dirty="0" smtClean="0"/>
              <a:t>電影→期末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課程主軸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3118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咖啡圓桌論壇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小組腦力激盪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互相觀摩學習</a:t>
            </a:r>
            <a:endParaRPr lang="en-US" altLang="zh-TW" sz="2800" dirty="0" smtClean="0"/>
          </a:p>
          <a:p>
            <a:r>
              <a:rPr lang="zh-TW" altLang="en-US" sz="3200" dirty="0" smtClean="0"/>
              <a:t>課後討論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分由</a:t>
            </a:r>
            <a:r>
              <a:rPr lang="en-US" altLang="zh-TW" sz="2800" dirty="0" smtClean="0"/>
              <a:t>TA</a:t>
            </a:r>
            <a:r>
              <a:rPr lang="zh-TW" altLang="en-US" sz="2800" dirty="0" smtClean="0"/>
              <a:t>帶領</a:t>
            </a:r>
            <a:endParaRPr lang="en-US" altLang="zh-TW" sz="2800" dirty="0" smtClean="0"/>
          </a:p>
          <a:p>
            <a:r>
              <a:rPr lang="zh-TW" altLang="en-US" sz="3200" dirty="0" smtClean="0"/>
              <a:t>課後導讀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聘請額外師資帶領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經營模式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92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從對自我的了解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關懷家人</a:t>
            </a:r>
            <a:endParaRPr lang="en-US" altLang="zh-TW" sz="2800" dirty="0" smtClean="0"/>
          </a:p>
          <a:p>
            <a:r>
              <a:rPr lang="zh-TW" altLang="en-US" sz="3200" dirty="0"/>
              <a:t>從對家庭的</a:t>
            </a:r>
            <a:r>
              <a:rPr lang="zh-TW" altLang="en-US" sz="3200" dirty="0" smtClean="0"/>
              <a:t>了解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關懷他人</a:t>
            </a:r>
            <a:endParaRPr lang="en-US" altLang="zh-TW" sz="2800" dirty="0" smtClean="0"/>
          </a:p>
          <a:p>
            <a:r>
              <a:rPr lang="zh-TW" altLang="en-US" sz="3200" dirty="0" smtClean="0"/>
              <a:t>從對歷史的了解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關懷社會與國家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預期學習效能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1372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期中家庭訪談佔</a:t>
            </a:r>
            <a:r>
              <a:rPr lang="en-US" altLang="zh-TW" sz="3200" dirty="0" smtClean="0"/>
              <a:t>20%</a:t>
            </a:r>
          </a:p>
          <a:p>
            <a:pPr lvl="1"/>
            <a:r>
              <a:rPr lang="zh-TW" altLang="en-US" sz="2800" dirty="0" smtClean="0"/>
              <a:t>以個人為單位</a:t>
            </a:r>
            <a:endParaRPr lang="en-US" altLang="zh-TW" sz="2800" dirty="0" smtClean="0"/>
          </a:p>
          <a:p>
            <a:r>
              <a:rPr lang="zh-TW" altLang="en-US" sz="3200" dirty="0" smtClean="0"/>
              <a:t>期末成果展</a:t>
            </a:r>
            <a:r>
              <a:rPr lang="zh-TW" altLang="en-US" sz="3200" dirty="0" smtClean="0"/>
              <a:t>佔</a:t>
            </a:r>
            <a:r>
              <a:rPr lang="en-US" altLang="zh-TW" sz="3200" dirty="0" smtClean="0"/>
              <a:t>30</a:t>
            </a:r>
            <a:r>
              <a:rPr lang="en-US" altLang="zh-TW" sz="3200" dirty="0" smtClean="0"/>
              <a:t>%</a:t>
            </a:r>
          </a:p>
          <a:p>
            <a:pPr lvl="1"/>
            <a:r>
              <a:rPr lang="zh-TW" altLang="en-US" sz="2800" dirty="0" smtClean="0"/>
              <a:t>以小組為單位</a:t>
            </a:r>
            <a:endParaRPr lang="en-US" altLang="zh-TW" sz="2800" dirty="0" smtClean="0"/>
          </a:p>
          <a:p>
            <a:r>
              <a:rPr lang="zh-TW" altLang="en-US" sz="3200" dirty="0" smtClean="0"/>
              <a:t>課後讀書</a:t>
            </a:r>
            <a:r>
              <a:rPr lang="zh-TW" altLang="en-US" sz="3200" dirty="0" smtClean="0"/>
              <a:t>會</a:t>
            </a:r>
            <a:r>
              <a:rPr lang="zh-TW" altLang="en-US" sz="3200" dirty="0" smtClean="0"/>
              <a:t>成績佔</a:t>
            </a:r>
            <a:r>
              <a:rPr lang="en-US" altLang="zh-TW" sz="3200" dirty="0" smtClean="0"/>
              <a:t>20</a:t>
            </a:r>
            <a:r>
              <a:rPr lang="en-US" altLang="zh-TW" sz="3200" dirty="0" smtClean="0"/>
              <a:t>%</a:t>
            </a:r>
          </a:p>
          <a:p>
            <a:pPr lvl="1"/>
            <a:r>
              <a:rPr lang="zh-TW" altLang="en-US" sz="2800" dirty="0" smtClean="0"/>
              <a:t>以個人為單位</a:t>
            </a:r>
            <a:endParaRPr lang="en-US" altLang="zh-TW" sz="2800" dirty="0"/>
          </a:p>
          <a:p>
            <a:r>
              <a:rPr lang="zh-TW" altLang="en-US" sz="3200" dirty="0" smtClean="0"/>
              <a:t>課堂經營</a:t>
            </a:r>
            <a:r>
              <a:rPr lang="zh-TW" altLang="en-US" sz="3200" dirty="0" smtClean="0"/>
              <a:t>佔</a:t>
            </a:r>
            <a:r>
              <a:rPr lang="en-US" altLang="zh-TW" sz="3200" dirty="0" smtClean="0"/>
              <a:t>30</a:t>
            </a:r>
            <a:r>
              <a:rPr lang="en-US" altLang="zh-TW" sz="3200" dirty="0" smtClean="0"/>
              <a:t>%</a:t>
            </a:r>
          </a:p>
          <a:p>
            <a:endParaRPr lang="en-US" altLang="zh-TW" sz="3200" dirty="0"/>
          </a:p>
          <a:p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成績評量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5335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除了知識的累積外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團隊合作→職場的必要訓練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自我的探索→自知方可知</a:t>
            </a:r>
            <a:r>
              <a:rPr lang="zh-TW" altLang="en-US" sz="2800" dirty="0" smtClean="0"/>
              <a:t>人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加強知識的廣度與深度→修一門課有四門課的效能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能見度→未來在計畫案的成果報告時是各大專院校共同競爭</a:t>
            </a:r>
            <a:endParaRPr lang="en-US" altLang="zh-TW" sz="2800" dirty="0" smtClean="0"/>
          </a:p>
          <a:p>
            <a:pPr lvl="1"/>
            <a:r>
              <a:rPr lang="zh-TW" altLang="en-US" sz="2800" dirty="0"/>
              <a:t>自我的肯定</a:t>
            </a:r>
            <a:r>
              <a:rPr lang="zh-TW" altLang="en-US" sz="2800" dirty="0" smtClean="0"/>
              <a:t>→激發自己</a:t>
            </a:r>
            <a:r>
              <a:rPr lang="zh-TW" altLang="en-US" sz="2800" smtClean="0"/>
              <a:t>的潛能</a:t>
            </a:r>
            <a:r>
              <a:rPr lang="zh-TW" altLang="en-US" sz="2800"/>
              <a:t>；有為者亦若是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課程的附加價值</a:t>
            </a:r>
          </a:p>
        </p:txBody>
      </p:sp>
    </p:spTree>
    <p:extLst>
      <p:ext uri="{BB962C8B-B14F-4D97-AF65-F5344CB8AC3E}">
        <p14:creationId xmlns:p14="http://schemas.microsoft.com/office/powerpoint/2010/main" xmlns="" val="15098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492</TotalTime>
  <Words>332</Words>
  <Application>Microsoft Office PowerPoint</Application>
  <PresentationFormat>如螢幕大小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匯合</vt:lpstr>
      <vt:lpstr>1022歷史人物分析首映會</vt:lpstr>
      <vt:lpstr>課程目標</vt:lpstr>
      <vt:lpstr>課程性質</vt:lpstr>
      <vt:lpstr>經營特色</vt:lpstr>
      <vt:lpstr>課程主軸</vt:lpstr>
      <vt:lpstr>經營模式</vt:lpstr>
      <vt:lpstr>預期學習效能</vt:lpstr>
      <vt:lpstr>成績評量</vt:lpstr>
      <vt:lpstr>課程的附加價值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1022歷史人物分析</dc:title>
  <dc:creator>USER</dc:creator>
  <cp:lastModifiedBy>ZiyouXP</cp:lastModifiedBy>
  <cp:revision>12</cp:revision>
  <dcterms:created xsi:type="dcterms:W3CDTF">2014-02-06T08:34:28Z</dcterms:created>
  <dcterms:modified xsi:type="dcterms:W3CDTF">2014-02-10T03:35:49Z</dcterms:modified>
</cp:coreProperties>
</file>