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1" r:id="rId2"/>
    <p:sldId id="257" r:id="rId3"/>
    <p:sldId id="258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7" r:id="rId12"/>
    <p:sldId id="288" r:id="rId13"/>
    <p:sldId id="289" r:id="rId14"/>
    <p:sldId id="274" r:id="rId15"/>
    <p:sldId id="282" r:id="rId16"/>
    <p:sldId id="283" r:id="rId17"/>
    <p:sldId id="284" r:id="rId18"/>
    <p:sldId id="285" r:id="rId19"/>
    <p:sldId id="286" r:id="rId20"/>
    <p:sldId id="290" r:id="rId21"/>
    <p:sldId id="291" r:id="rId22"/>
    <p:sldId id="292" r:id="rId23"/>
    <p:sldId id="293" r:id="rId24"/>
    <p:sldId id="294" r:id="rId25"/>
    <p:sldId id="266" r:id="rId26"/>
    <p:sldId id="264" r:id="rId27"/>
    <p:sldId id="259" r:id="rId2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94726-D8E8-40C7-A003-BA8185BAE8F3}" type="datetimeFigureOut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498F-A6CE-4005-BC74-C9C0A7D2CE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85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71550"/>
            <a:ext cx="7772400" cy="75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457449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8811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emplateswise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457200" y="34334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Title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457200" y="1337518"/>
            <a:ext cx="8229600" cy="33944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>
                <a:solidFill>
                  <a:schemeClr val="bg1"/>
                </a:solidFill>
              </a:rPr>
              <a:t>Lorem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ipsum</a:t>
            </a:r>
            <a:r>
              <a:rPr lang="en-US" dirty="0" smtClean="0">
                <a:solidFill>
                  <a:schemeClr val="bg1"/>
                </a:solidFill>
              </a:rPr>
              <a:t> dolor sit </a:t>
            </a:r>
            <a:r>
              <a:rPr lang="en-US" dirty="0" err="1" smtClean="0">
                <a:solidFill>
                  <a:schemeClr val="bg1"/>
                </a:solidFill>
              </a:rPr>
              <a:t>amet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consectetur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adipisicing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elit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sed</a:t>
            </a:r>
            <a:r>
              <a:rPr lang="en-US" dirty="0" smtClean="0">
                <a:solidFill>
                  <a:schemeClr val="bg1"/>
                </a:solidFill>
              </a:rPr>
              <a:t> do </a:t>
            </a:r>
            <a:r>
              <a:rPr lang="en-US" dirty="0" err="1" smtClean="0">
                <a:solidFill>
                  <a:schemeClr val="bg1"/>
                </a:solidFill>
              </a:rPr>
              <a:t>eiusmod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tempor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incididunt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labore</a:t>
            </a:r>
            <a:r>
              <a:rPr lang="en-US" dirty="0" smtClean="0">
                <a:solidFill>
                  <a:schemeClr val="bg1"/>
                </a:solidFill>
              </a:rPr>
              <a:t> et </a:t>
            </a:r>
            <a:r>
              <a:rPr lang="en-US" dirty="0" err="1" smtClean="0">
                <a:solidFill>
                  <a:schemeClr val="bg1"/>
                </a:solidFill>
              </a:rPr>
              <a:t>dolore</a:t>
            </a:r>
            <a:r>
              <a:rPr lang="en-US" dirty="0" smtClean="0">
                <a:solidFill>
                  <a:schemeClr val="bg1"/>
                </a:solidFill>
              </a:rPr>
              <a:t> magna </a:t>
            </a:r>
            <a:r>
              <a:rPr lang="en-US" dirty="0" err="1" smtClean="0">
                <a:solidFill>
                  <a:schemeClr val="bg1"/>
                </a:solidFill>
              </a:rPr>
              <a:t>aliqua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6855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2483768" y="343346"/>
            <a:ext cx="6203032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2483768" y="1337518"/>
            <a:ext cx="6203032" cy="3394472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01257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457200" y="343346"/>
            <a:ext cx="8229600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457200" y="1337518"/>
            <a:ext cx="8229600" cy="339447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3737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7B1B4-0D61-4BE2-845E-9FDAC709E281}" type="datetime1">
              <a:rPr lang="zh-TW" altLang="en-US" smtClean="0"/>
              <a:t>2014/11/6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8CF27-04E2-4C1A-AEF7-87A1272AA86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198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hyperlink" Target="http://sites.powercam.cc/board.php?courseID=265&amp;f=doc&amp;folderID=2268&amp;cid=12397" TargetMode="Externa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powercam.cc/board.php?courseID=265&amp;f=doc&amp;folderID=2268&amp;cid=12397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倚天屠龍記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文本解讀</a:t>
            </a:r>
            <a:endParaRPr lang="fr-CA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3579862"/>
            <a:ext cx="3096344" cy="936104"/>
          </a:xfrm>
        </p:spPr>
        <p:txBody>
          <a:bodyPr>
            <a:noAutofit/>
          </a:bodyPr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健行科技大學邵承芬</a:t>
            </a:r>
            <a:endParaRPr lang="en-US" altLang="zh-TW" sz="20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fld id="{15C737B0-ACB8-4D10-B982-B520CD930107}" type="datetime1">
              <a:rPr lang="zh-TW" altLang="en-US" sz="200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2014/11/6</a:t>
            </a:fld>
            <a:endParaRPr lang="fr-CA" sz="20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3598"/>
            <a:ext cx="143902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63638"/>
            <a:ext cx="18288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9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崑崙派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－何太沖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班淑嫻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－正兩儀劍法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675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太極生兩儀；兩儀化四象；四象生八卦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74" y="142536"/>
            <a:ext cx="6096851" cy="48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八卦方位圖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31590"/>
            <a:ext cx="3715389" cy="3744416"/>
          </a:xfrm>
        </p:spPr>
      </p:pic>
    </p:spTree>
    <p:extLst>
      <p:ext uri="{BB962C8B-B14F-4D97-AF65-F5344CB8AC3E}">
        <p14:creationId xmlns:p14="http://schemas.microsoft.com/office/powerpoint/2010/main" val="33262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八卦配五行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03598"/>
            <a:ext cx="5156009" cy="3816424"/>
          </a:xfrm>
        </p:spPr>
      </p:pic>
    </p:spTree>
    <p:extLst>
      <p:ext uri="{BB962C8B-B14F-4D97-AF65-F5344CB8AC3E}">
        <p14:creationId xmlns:p14="http://schemas.microsoft.com/office/powerpoint/2010/main" val="13828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張無忌家世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父→張翠山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母→殷翠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翠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義父→金毛獅王謝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遜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師祖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→武當派張三豐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外公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→明教白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眉鷹王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殷天正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邪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混和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外省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本省；藍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1131590"/>
            <a:ext cx="2476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3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第二十章 與子共穴相扶持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張無忌與小昭進入光明頂秘室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陽頂天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夫人遺骨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乾坤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挪移心法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21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第二十章 與子共穴相扶持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修習乾坤大挪移的心態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遇到難明之處，以之和醫理一加印證，往往便即豁然貫通。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共有一十九句未能照練。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知足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082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第二十章 與子共穴相扶持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宋遠橋請殷天正率眾離開。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殷天正哈哈一笑，說道：「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雖已自樹門戶，但明教有難，豈能置身事外？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今日有死而已。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682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第二十章 與子共穴相扶持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-4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俞蓮舟對明教的敬重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眾教徒一齊掙扎爬起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各人盤膝而坐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跟著楊逍念明教的經文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憐我世人，憂患實多！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俞蓮舟心想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不念自己身死，卻在憐憫眾人多憂多患，那實在是大仁大勇的胸襟啊。</a:t>
            </a:r>
          </a:p>
        </p:txBody>
      </p:sp>
    </p:spTree>
    <p:extLst>
      <p:ext uri="{BB962C8B-B14F-4D97-AF65-F5344CB8AC3E}">
        <p14:creationId xmlns:p14="http://schemas.microsoft.com/office/powerpoint/2010/main" val="5854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第二十章 與子共穴相扶持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-5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張無忌對圓音的一番開示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圓音冷笑道：張翠山自甘下流，受魔教妖女迷惑，便遭好色之報。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圓音的一隻右眼被殷素素在西子湖畔用暗器打瞎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大師是出家人，四大皆空，何必對舊事如此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念念不忘？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7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決戰光明頂</a:t>
            </a:r>
            <a:endParaRPr lang="fr-CA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9" y="1275606"/>
            <a:ext cx="9036496" cy="3816424"/>
          </a:xfrm>
        </p:spPr>
      </p:pic>
    </p:spTree>
    <p:extLst>
      <p:ext uri="{BB962C8B-B14F-4D97-AF65-F5344CB8AC3E}">
        <p14:creationId xmlns:p14="http://schemas.microsoft.com/office/powerpoint/2010/main" val="13189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第二十一章 排難解紛當六強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崆峒派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醫治宗維俠練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七傷拳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所受的內傷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實則先傷己，再傷敵。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接續唐文亮的斷骨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領教常敬之的一拳斷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77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第二十一章 排難解紛當六強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少林派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空性大師的龍爪手。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三十六招。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拿雲式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搶珠式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捕風式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捉影式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撫琴式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鼓瑟式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批亢式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抱殘式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守缺式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後發先至。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15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第二十一章 排難解紛當六強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-3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華山派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鮮於通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害死胡青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羊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金蠶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蠱毒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原來這「金蠶蠱毒」乃天下毒物之最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武林中人說及時無不切齒痛恨。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69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第二十一章 排難解紛當六強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-4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47614"/>
            <a:ext cx="6203032" cy="3384376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華山派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崑崙派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高矮兩老者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何太沖及班淑嫻夫婦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反兩儀刀法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正兩儀劍法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刀劍合璧，兩儀化四象，四象生八卦，陰陽相調，水火相濟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張無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忌啊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張無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忌，你也未免太過小覻了天下英雄。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驕者必敗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這四個字，從今以後可得好好記在心中。焉知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世上沒有比乾坤大挪移更厲害的功夫，沒有比九陽神功更渾厚的內勁。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52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第二十一章 排難解紛當六強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-4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47614"/>
            <a:ext cx="6203032" cy="3384376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華山派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崑崙派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高矮兩老者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何太沖及班淑嫻夫婦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反兩儀刀法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正兩儀劍法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刀劍合璧，兩儀化四象，四象生八卦，陰陽相調，水火相濟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張無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忌啊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張無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忌，你也未免太過小覻了天下英雄。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驕者必敗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這四個字，從今以後可得好好記在心中。焉知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世上沒有比乾坤大挪移更厲害的功夫，沒有比九陽神功更渾厚的內勁。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54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974" y="1347614"/>
            <a:ext cx="6432550" cy="340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金庸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(1924-)</a:t>
            </a:r>
            <a:endParaRPr lang="fr-CA" sz="3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269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906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Title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err="1" smtClean="0"/>
              <a:t>Lorem</a:t>
            </a:r>
            <a:r>
              <a:rPr lang="fr-CA" dirty="0" smtClean="0"/>
              <a:t> </a:t>
            </a:r>
            <a:r>
              <a:rPr lang="fr-CA" dirty="0" err="1" smtClean="0"/>
              <a:t>ipsum</a:t>
            </a:r>
            <a:r>
              <a:rPr lang="fr-CA" dirty="0" smtClean="0"/>
              <a:t> </a:t>
            </a:r>
            <a:r>
              <a:rPr lang="fr-CA" dirty="0" err="1" smtClean="0"/>
              <a:t>dolor</a:t>
            </a:r>
            <a:r>
              <a:rPr lang="fr-CA" dirty="0" smtClean="0"/>
              <a:t> </a:t>
            </a:r>
            <a:r>
              <a:rPr lang="fr-CA" dirty="0" err="1" smtClean="0"/>
              <a:t>sit</a:t>
            </a:r>
            <a:r>
              <a:rPr lang="fr-CA" dirty="0" smtClean="0"/>
              <a:t> </a:t>
            </a:r>
            <a:r>
              <a:rPr lang="fr-CA" dirty="0" err="1" smtClean="0"/>
              <a:t>amet</a:t>
            </a:r>
            <a:r>
              <a:rPr lang="fr-CA" dirty="0" smtClean="0"/>
              <a:t>, </a:t>
            </a:r>
            <a:r>
              <a:rPr lang="fr-CA" dirty="0" err="1" smtClean="0"/>
              <a:t>consectetuer</a:t>
            </a:r>
            <a:r>
              <a:rPr lang="fr-CA" dirty="0" smtClean="0"/>
              <a:t> </a:t>
            </a:r>
            <a:r>
              <a:rPr lang="fr-CA" dirty="0" err="1" smtClean="0"/>
              <a:t>adipiscing</a:t>
            </a:r>
            <a:r>
              <a:rPr lang="fr-CA" dirty="0" smtClean="0"/>
              <a:t> </a:t>
            </a:r>
            <a:r>
              <a:rPr lang="fr-CA" dirty="0" err="1" smtClean="0"/>
              <a:t>elit</a:t>
            </a:r>
            <a:r>
              <a:rPr lang="fr-CA" dirty="0" smtClean="0"/>
              <a:t>. </a:t>
            </a:r>
            <a:r>
              <a:rPr lang="fr-CA" dirty="0" err="1" smtClean="0"/>
              <a:t>Vivamus</a:t>
            </a:r>
            <a:r>
              <a:rPr lang="fr-CA" dirty="0" smtClean="0"/>
              <a:t> et magna. </a:t>
            </a:r>
            <a:r>
              <a:rPr lang="fr-CA" dirty="0" err="1" smtClean="0"/>
              <a:t>Fusce</a:t>
            </a:r>
            <a:r>
              <a:rPr lang="fr-CA" dirty="0" smtClean="0"/>
              <a:t> </a:t>
            </a:r>
            <a:r>
              <a:rPr lang="fr-CA" dirty="0" err="1" smtClean="0"/>
              <a:t>sed</a:t>
            </a:r>
            <a:r>
              <a:rPr lang="fr-CA" dirty="0" smtClean="0"/>
              <a:t> </a:t>
            </a:r>
            <a:r>
              <a:rPr lang="fr-CA" dirty="0" err="1" smtClean="0"/>
              <a:t>sem</a:t>
            </a:r>
            <a:r>
              <a:rPr lang="fr-CA" dirty="0" smtClean="0"/>
              <a:t> </a:t>
            </a:r>
            <a:r>
              <a:rPr lang="fr-CA" dirty="0" err="1" smtClean="0"/>
              <a:t>sed</a:t>
            </a:r>
            <a:r>
              <a:rPr lang="fr-CA" dirty="0" smtClean="0"/>
              <a:t> magna </a:t>
            </a:r>
            <a:r>
              <a:rPr lang="fr-CA" dirty="0" err="1" smtClean="0"/>
              <a:t>suscipit</a:t>
            </a:r>
            <a:r>
              <a:rPr lang="fr-CA" dirty="0" smtClean="0"/>
              <a:t> </a:t>
            </a:r>
            <a:r>
              <a:rPr lang="fr-CA" dirty="0" err="1" smtClean="0"/>
              <a:t>egestas</a:t>
            </a:r>
            <a:r>
              <a:rPr lang="fr-CA" dirty="0" smtClean="0"/>
              <a:t>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8417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金庸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(1924-)</a:t>
            </a:r>
            <a:b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fr-CA" sz="3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206" y="1486785"/>
            <a:ext cx="2325040" cy="25188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03065"/>
            <a:ext cx="2362530" cy="24804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笑臉 7"/>
          <p:cNvSpPr/>
          <p:nvPr/>
        </p:nvSpPr>
        <p:spPr>
          <a:xfrm>
            <a:off x="4644008" y="2931790"/>
            <a:ext cx="360040" cy="288032"/>
          </a:xfrm>
          <a:prstGeom prst="smileyFac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62175"/>
            <a:ext cx="4572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848" y="2835647"/>
            <a:ext cx="4572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3995936" y="4227934"/>
            <a:ext cx="2016224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射雕三部曲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明教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－教主→陽頂天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－光明左右使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－四大護教法王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－五行旗使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－五散人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b="13333"/>
          <a:stretch/>
        </p:blipFill>
        <p:spPr bwMode="auto">
          <a:xfrm>
            <a:off x="4085456" y="1851670"/>
            <a:ext cx="4572000" cy="242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6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少林派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－空字輩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聞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性）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－圓字輩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真、音、心、業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 algn="l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4"/>
          <a:stretch/>
        </p:blipFill>
        <p:spPr bwMode="auto">
          <a:xfrm>
            <a:off x="3347864" y="2972147"/>
            <a:ext cx="1705128" cy="19678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5989"/>
            <a:ext cx="28575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武當派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張三豐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－武當七俠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宋遠橋；俞蓮舟；俞岱巖</a:t>
            </a:r>
            <a:r>
              <a:rPr lang="en-US" altLang="zh-TW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癱瘓</a:t>
            </a:r>
            <a:r>
              <a:rPr lang="en-US" altLang="zh-TW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；張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松溪；張翠山</a:t>
            </a:r>
            <a:r>
              <a:rPr lang="en-US" altLang="zh-TW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已故</a:t>
            </a:r>
            <a:r>
              <a:rPr lang="en-US" altLang="zh-TW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；殷梨亭；莫聲  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谷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－第三代→宋青書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68191"/>
            <a:ext cx="3048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9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峨嵋派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－滅絕師太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－丁敏君；周芷若；靜玄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03598"/>
            <a:ext cx="2702818" cy="324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0825"/>
            <a:ext cx="2122623" cy="158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31790"/>
            <a:ext cx="2448272" cy="189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1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華山派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－鮮於通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高矮二老者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－虎爪手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/72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路鷹蛇生死搏</a:t>
            </a:r>
            <a:endParaRPr lang="en-US" altLang="zh-TW" sz="28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－金蠶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蠱毒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苗疆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－反兩儀刀法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6" t="11944" b="13056"/>
          <a:stretch/>
        </p:blipFill>
        <p:spPr bwMode="auto">
          <a:xfrm>
            <a:off x="5019674" y="2211710"/>
            <a:ext cx="4052317" cy="257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6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崆峒派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－崆峒五老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－宗維俠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七傷拳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－唐文亮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－常敬之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一拳斷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68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8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816</Words>
  <Application>Microsoft Office PowerPoint</Application>
  <PresentationFormat>如螢幕大小 (16:9)</PresentationFormat>
  <Paragraphs>111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183</vt:lpstr>
      <vt:lpstr>《倚天屠龍記》文本解讀</vt:lpstr>
      <vt:lpstr>決戰光明頂</vt:lpstr>
      <vt:lpstr>作者金庸(1924-) </vt:lpstr>
      <vt:lpstr>文本中的角色</vt:lpstr>
      <vt:lpstr>文本中的角色</vt:lpstr>
      <vt:lpstr>文本中的角色</vt:lpstr>
      <vt:lpstr>文本中的角色</vt:lpstr>
      <vt:lpstr>文本中的角色</vt:lpstr>
      <vt:lpstr>文本中的角色</vt:lpstr>
      <vt:lpstr>文本中的角色</vt:lpstr>
      <vt:lpstr>太極生兩儀；兩儀化四象；四象生八卦</vt:lpstr>
      <vt:lpstr>八卦方位圖</vt:lpstr>
      <vt:lpstr>八卦配五行</vt:lpstr>
      <vt:lpstr>張無忌家世</vt:lpstr>
      <vt:lpstr>第二十章 與子共穴相扶持-1</vt:lpstr>
      <vt:lpstr>第二十章 與子共穴相扶持-2</vt:lpstr>
      <vt:lpstr>第二十章 與子共穴相扶持-3</vt:lpstr>
      <vt:lpstr>第二十章 與子共穴相扶持-4</vt:lpstr>
      <vt:lpstr>第二十章 與子共穴相扶持-5</vt:lpstr>
      <vt:lpstr>第二十一章 排難解紛當六強-1</vt:lpstr>
      <vt:lpstr>第二十一章 排難解紛當六強-2</vt:lpstr>
      <vt:lpstr>第二十一章 排難解紛當六強-3</vt:lpstr>
      <vt:lpstr>第二十一章 排難解紛當六強-4</vt:lpstr>
      <vt:lpstr>第二十一章 排難解紛當六強-4</vt:lpstr>
      <vt:lpstr>作者金庸(1924-)</vt:lpstr>
      <vt:lpstr>PowerPoint 簡報</vt:lpstr>
      <vt:lpstr>Title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2</cp:revision>
  <dcterms:created xsi:type="dcterms:W3CDTF">2014-11-06T14:46:52Z</dcterms:created>
  <dcterms:modified xsi:type="dcterms:W3CDTF">2014-11-06T17:06:22Z</dcterms:modified>
</cp:coreProperties>
</file>