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55" r:id="rId3"/>
    <p:sldId id="308" r:id="rId4"/>
    <p:sldId id="307" r:id="rId5"/>
    <p:sldId id="309" r:id="rId6"/>
    <p:sldId id="407" r:id="rId7"/>
    <p:sldId id="408" r:id="rId8"/>
    <p:sldId id="353" r:id="rId9"/>
    <p:sldId id="315" r:id="rId10"/>
    <p:sldId id="323" r:id="rId11"/>
    <p:sldId id="324" r:id="rId12"/>
    <p:sldId id="316" r:id="rId13"/>
    <p:sldId id="325" r:id="rId14"/>
    <p:sldId id="326" r:id="rId15"/>
    <p:sldId id="327" r:id="rId16"/>
    <p:sldId id="328" r:id="rId17"/>
    <p:sldId id="396" r:id="rId18"/>
    <p:sldId id="317" r:id="rId19"/>
    <p:sldId id="329" r:id="rId20"/>
    <p:sldId id="330" r:id="rId21"/>
    <p:sldId id="403" r:id="rId22"/>
    <p:sldId id="331" r:id="rId23"/>
    <p:sldId id="318" r:id="rId24"/>
    <p:sldId id="332" r:id="rId25"/>
    <p:sldId id="333" r:id="rId26"/>
    <p:sldId id="334" r:id="rId27"/>
    <p:sldId id="335" r:id="rId28"/>
    <p:sldId id="320" r:id="rId29"/>
    <p:sldId id="341" r:id="rId30"/>
    <p:sldId id="342" r:id="rId31"/>
    <p:sldId id="343" r:id="rId32"/>
    <p:sldId id="388" r:id="rId33"/>
    <p:sldId id="392" r:id="rId34"/>
    <p:sldId id="393" r:id="rId35"/>
    <p:sldId id="319" r:id="rId36"/>
    <p:sldId id="346" r:id="rId37"/>
    <p:sldId id="374" r:id="rId38"/>
    <p:sldId id="347" r:id="rId39"/>
    <p:sldId id="354" r:id="rId40"/>
    <p:sldId id="349" r:id="rId41"/>
    <p:sldId id="375" r:id="rId42"/>
    <p:sldId id="350" r:id="rId43"/>
    <p:sldId id="405" r:id="rId44"/>
  </p:sldIdLst>
  <p:sldSz cx="9144000" cy="6858000" type="screen4x3"/>
  <p:notesSz cx="6858000" cy="994568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2520" autoAdjust="0"/>
  </p:normalViewPr>
  <p:slideViewPr>
    <p:cSldViewPr>
      <p:cViewPr varScale="1">
        <p:scale>
          <a:sx n="75" d="100"/>
          <a:sy n="75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E6B855-548E-474F-90E5-ACAA8B35B763}" type="datetimeFigureOut">
              <a:rPr lang="zh-TW" altLang="en-US"/>
              <a:pPr>
                <a:defRPr/>
              </a:pPr>
              <a:t>2015/10/16</a:t>
            </a:fld>
            <a:endParaRPr lang="en-US" altLang="zh-TW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2526B4-DA77-4B0E-B86A-21EC840C63A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9CA5563-ECE3-472A-B4A8-BD3126B09E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EF9F9-4B6A-4CE0-AAE9-3D56B83F78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B8EFE-C79D-4E4B-91C9-547CDBD0B3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D0B9C-87D6-4230-ABA3-6494FDD160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108EB-E838-4AE7-9693-B0AF13431E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771E6-2B24-4436-80F0-294A6E3009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F17C-D202-438A-B182-BDD19AB594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AEC2-EEC1-4A5B-8C87-8489DED488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121DB-DB57-484F-9105-4062C80A49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55783-FED2-4F32-997B-A06514A8E8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1A5A8-C5CF-4B1D-B78C-7418D64B73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FBAEB-6731-441F-B489-81DA38C790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E2C59991-23A1-48F5-AD6D-3B1A47C299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63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kumimoji="0" lang="zh-TW" altLang="en-US" b="1" smtClean="0">
                <a:ea typeface="標楷體" pitchFamily="65" charset="-120"/>
              </a:rPr>
              <a:t>一、家</a:t>
            </a:r>
            <a:r>
              <a:rPr lang="zh-TW" altLang="en-US" b="1" smtClean="0">
                <a:ea typeface="標楷體" pitchFamily="65" charset="-120"/>
              </a:rPr>
              <a:t>庭支持服務</a:t>
            </a:r>
            <a:r>
              <a:rPr lang="zh-TW" altLang="en-US" sz="2800" b="1" smtClean="0">
                <a:ea typeface="標楷體" pitchFamily="65" charset="-120"/>
              </a:rPr>
              <a:t>─</a:t>
            </a:r>
            <a:r>
              <a:rPr lang="zh-TW" altLang="en-US" sz="2800" smtClean="0">
                <a:ea typeface="標楷體" pitchFamily="65" charset="-120"/>
              </a:rPr>
              <a:t>家庭訪視</a:t>
            </a:r>
          </a:p>
          <a:p>
            <a:pPr algn="l" eaLnBrk="1" hangingPunct="1"/>
            <a:r>
              <a:rPr lang="zh-TW" altLang="en-US" sz="2800" b="1" smtClean="0">
                <a:ea typeface="標楷體" pitchFamily="65" charset="-120"/>
              </a:rPr>
              <a:t>                                     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個別化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家庭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服務計畫</a:t>
            </a:r>
          </a:p>
          <a:p>
            <a:pPr algn="l" eaLnBrk="1" hangingPunct="1"/>
            <a:r>
              <a:rPr kumimoji="0" lang="zh-TW" altLang="en-US" b="1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69635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69636" name="Picture 7" descr="DSC093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675" y="1676400"/>
            <a:ext cx="3552825" cy="2152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69637" name="Picture 8" descr="P12102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962400"/>
            <a:ext cx="4572000" cy="2571750"/>
          </a:xfrm>
          <a:prstGeom prst="rect">
            <a:avLst/>
          </a:prstGeom>
          <a:noFill/>
          <a:ln w="38100">
            <a:solidFill>
              <a:srgbClr val="CCFF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065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ea typeface="標楷體" pitchFamily="65" charset="-120"/>
              </a:rPr>
              <a:t>一、家庭支持服務</a:t>
            </a:r>
            <a:r>
              <a:rPr lang="zh-TW" altLang="en-US" sz="2800" b="1" smtClean="0">
                <a:ea typeface="標楷體" pitchFamily="65" charset="-120"/>
              </a:rPr>
              <a:t>─</a:t>
            </a:r>
            <a:r>
              <a:rPr lang="zh-TW" altLang="en-US" sz="2800" smtClean="0">
                <a:ea typeface="標楷體" pitchFamily="65" charset="-120"/>
              </a:rPr>
              <a:t>親子活動、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親職教育</a:t>
            </a:r>
          </a:p>
          <a:p>
            <a:pPr algn="l" eaLnBrk="1" hangingPunct="1"/>
            <a:r>
              <a:rPr kumimoji="0" lang="zh-TW" altLang="en-US" b="1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70659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70660" name="Picture 8" descr="親子活動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36718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7" descr="DSCN024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828800"/>
            <a:ext cx="3200400" cy="19478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0662" name="Picture 9" descr="親子活動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886200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68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ea typeface="標楷體" pitchFamily="65" charset="-120"/>
              </a:rPr>
              <a:t>二、醫療復健服務</a:t>
            </a:r>
          </a:p>
          <a:p>
            <a:pPr algn="l"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陪同就診</a:t>
            </a:r>
          </a:p>
          <a:p>
            <a:pPr algn="l"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衛教加強</a:t>
            </a:r>
          </a:p>
          <a:p>
            <a:pPr algn="l"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口腔健康</a:t>
            </a:r>
          </a:p>
          <a:p>
            <a:pPr algn="l"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復健 </a:t>
            </a:r>
          </a:p>
        </p:txBody>
      </p:sp>
      <p:sp>
        <p:nvSpPr>
          <p:cNvPr id="71683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70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ea typeface="標楷體" pitchFamily="65" charset="-120"/>
              </a:rPr>
              <a:t>二、醫療復健服務</a:t>
            </a:r>
            <a:r>
              <a:rPr lang="zh-TW" altLang="en-US" sz="2800" b="1" smtClean="0">
                <a:ea typeface="標楷體" pitchFamily="65" charset="-120"/>
              </a:rPr>
              <a:t>─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陪同就診</a:t>
            </a:r>
          </a:p>
          <a:p>
            <a:pPr algn="l" eaLnBrk="1" hangingPunct="1"/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2707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72708" name="Picture 7" descr="陪同就醫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8120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3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ea typeface="標楷體" pitchFamily="65" charset="-120"/>
              </a:rPr>
              <a:t>二、醫療復健服務</a:t>
            </a:r>
            <a:r>
              <a:rPr lang="zh-TW" altLang="en-US" sz="2800" b="1" smtClean="0">
                <a:ea typeface="標楷體" pitchFamily="65" charset="-120"/>
              </a:rPr>
              <a:t>─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衛教加強</a:t>
            </a:r>
          </a:p>
          <a:p>
            <a:pPr algn="l" eaLnBrk="1" hangingPunct="1"/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3731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73732" name="Picture 6" descr="登革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057400"/>
            <a:ext cx="67056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475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ea typeface="標楷體" pitchFamily="65" charset="-120"/>
              </a:rPr>
              <a:t>二、醫療復健服務</a:t>
            </a:r>
            <a:r>
              <a:rPr lang="zh-TW" altLang="en-US" sz="2800" b="1" smtClean="0">
                <a:ea typeface="標楷體" pitchFamily="65" charset="-120"/>
              </a:rPr>
              <a:t>─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口腔健康</a:t>
            </a:r>
          </a:p>
          <a:p>
            <a:pPr algn="l" eaLnBrk="1" hangingPunct="1"/>
            <a:r>
              <a:rPr lang="zh-TW" altLang="en-US" smtClean="0"/>
              <a:t> </a:t>
            </a:r>
          </a:p>
        </p:txBody>
      </p:sp>
      <p:sp>
        <p:nvSpPr>
          <p:cNvPr id="74755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74756" name="Picture 6" descr="P11302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09800"/>
            <a:ext cx="6442075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77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kumimoji="0" lang="zh-TW" altLang="en-US" b="1" smtClean="0">
                <a:ea typeface="標楷體" pitchFamily="65" charset="-120"/>
              </a:rPr>
              <a:t>二、醫</a:t>
            </a:r>
            <a:r>
              <a:rPr lang="zh-TW" altLang="en-US" b="1" smtClean="0">
                <a:ea typeface="標楷體" pitchFamily="65" charset="-120"/>
              </a:rPr>
              <a:t>療復健服務</a:t>
            </a:r>
            <a:r>
              <a:rPr lang="zh-TW" altLang="en-US" smtClean="0"/>
              <a:t> </a:t>
            </a:r>
          </a:p>
        </p:txBody>
      </p: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75780" name="Picture 7" descr="附件支持服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81200"/>
            <a:ext cx="6626225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680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kumimoji="0" lang="zh-TW" altLang="en-US" b="1" smtClean="0">
                <a:ea typeface="標楷體" pitchFamily="65" charset="-120"/>
              </a:rPr>
              <a:t>二、醫</a:t>
            </a:r>
            <a:r>
              <a:rPr lang="zh-TW" altLang="en-US" b="1" smtClean="0">
                <a:ea typeface="標楷體" pitchFamily="65" charset="-120"/>
              </a:rPr>
              <a:t>療復健服務</a:t>
            </a:r>
            <a:r>
              <a:rPr lang="zh-TW" altLang="en-US" smtClean="0"/>
              <a:t> </a:t>
            </a:r>
          </a:p>
        </p:txBody>
      </p:sp>
      <p:sp>
        <p:nvSpPr>
          <p:cNvPr id="76803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76804" name="Picture 5" descr="連結院外復健資源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81200"/>
            <a:ext cx="670560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782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ea typeface="標楷體" pitchFamily="65" charset="-120"/>
              </a:rPr>
              <a:t>三、社區交流活動</a:t>
            </a:r>
          </a:p>
          <a:p>
            <a:pPr algn="l"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社區適應</a:t>
            </a:r>
          </a:p>
          <a:p>
            <a:pPr algn="l"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社區融合</a:t>
            </a:r>
          </a:p>
          <a:p>
            <a:pPr algn="l"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交流參訪</a:t>
            </a:r>
            <a:r>
              <a:rPr lang="zh-TW" altLang="en-US" smtClean="0"/>
              <a:t> </a:t>
            </a:r>
          </a:p>
        </p:txBody>
      </p:sp>
      <p:sp>
        <p:nvSpPr>
          <p:cNvPr id="77827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885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ea typeface="標楷體" pitchFamily="65" charset="-120"/>
              </a:rPr>
              <a:t>三、社區交流活動</a:t>
            </a:r>
            <a:r>
              <a:rPr lang="zh-TW" altLang="en-US" sz="2800" b="1" smtClean="0">
                <a:ea typeface="標楷體" pitchFamily="65" charset="-120"/>
              </a:rPr>
              <a:t>─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社區適應</a:t>
            </a:r>
          </a:p>
          <a:p>
            <a:pPr algn="l" eaLnBrk="1" hangingPunct="1"/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78852" name="Picture 7" descr="社區適應1充權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0350" y="1755775"/>
            <a:ext cx="32670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8" descr="社區適應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4300" y="1755775"/>
            <a:ext cx="3382963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9" descr="逛夜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7325" y="4048125"/>
            <a:ext cx="33401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10" descr="吃牛排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0650" y="3975100"/>
            <a:ext cx="3449638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1447800"/>
            <a:ext cx="7086600" cy="4876800"/>
          </a:xfrm>
        </p:spPr>
        <p:txBody>
          <a:bodyPr/>
          <a:lstStyle/>
          <a:p>
            <a:pPr algn="l" eaLnBrk="1" hangingPunct="1"/>
            <a:r>
              <a:rPr lang="zh-TW" altLang="en-US" smtClean="0">
                <a:ea typeface="標楷體" pitchFamily="65" charset="-120"/>
              </a:rPr>
              <a:t>桃園教養院為一服務身心發展障礙者的機構，秉持著基督信仰從事服務身心障礙者的工作，我們認為身心障礙者的生命亦為上天所賦予，是我們社會中不可或缺的一員，不因身心發展之差異而有所差別。</a:t>
            </a:r>
          </a:p>
        </p:txBody>
      </p:sp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成 立 宗 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98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ea typeface="標楷體" pitchFamily="65" charset="-120"/>
              </a:rPr>
              <a:t>三、社區交流活動</a:t>
            </a:r>
            <a:r>
              <a:rPr lang="zh-TW" altLang="en-US" sz="2800" b="1" smtClean="0">
                <a:ea typeface="標楷體" pitchFamily="65" charset="-120"/>
              </a:rPr>
              <a:t>─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社區融合</a:t>
            </a:r>
          </a:p>
          <a:p>
            <a:pPr algn="l" eaLnBrk="1" hangingPunct="1"/>
            <a:r>
              <a:rPr lang="zh-TW" altLang="en-US" smtClean="0"/>
              <a:t> </a:t>
            </a:r>
          </a:p>
        </p:txBody>
      </p:sp>
      <p:sp>
        <p:nvSpPr>
          <p:cNvPr id="79875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79876" name="Picture 5" descr="包粽子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33432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6" descr="社區融合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828800"/>
            <a:ext cx="381000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7" descr="社區融合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343400"/>
            <a:ext cx="38481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0898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三、社區交流活動</a:t>
            </a:r>
            <a:r>
              <a:rPr lang="zh-TW" altLang="en-US" sz="2800" b="1" smtClean="0">
                <a:ea typeface="標楷體" pitchFamily="65" charset="-120"/>
              </a:rPr>
              <a:t>─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交流參訪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80899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80900" name="Picture 8" descr="日本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81200"/>
            <a:ext cx="6626225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2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ea typeface="標楷體" pitchFamily="65" charset="-120"/>
              </a:rPr>
              <a:t>三、社區交流活動</a:t>
            </a:r>
            <a:r>
              <a:rPr lang="zh-TW" altLang="en-US" sz="2800" b="1" smtClean="0">
                <a:ea typeface="標楷體" pitchFamily="65" charset="-120"/>
              </a:rPr>
              <a:t>─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交流參訪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81923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81924" name="Picture 7" descr="交流參訪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4150" y="2057400"/>
            <a:ext cx="33956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8" descr="交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133600"/>
            <a:ext cx="40338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94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ea typeface="標楷體" pitchFamily="65" charset="-120"/>
              </a:rPr>
              <a:t>四、居家生活支持</a:t>
            </a:r>
          </a:p>
          <a:p>
            <a:pPr algn="l"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家事操作</a:t>
            </a:r>
          </a:p>
          <a:p>
            <a:pPr algn="l"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潔牙訓練</a:t>
            </a:r>
          </a:p>
          <a:p>
            <a:pPr algn="l"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用餐禮儀</a:t>
            </a:r>
          </a:p>
          <a:p>
            <a:pPr algn="l"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溫馨家居 </a:t>
            </a:r>
          </a:p>
        </p:txBody>
      </p:sp>
      <p:sp>
        <p:nvSpPr>
          <p:cNvPr id="82947" name="Text Box 7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397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ea typeface="標楷體" pitchFamily="65" charset="-120"/>
              </a:rPr>
              <a:t>四、居家生活支持</a:t>
            </a:r>
            <a:r>
              <a:rPr lang="zh-TW" altLang="en-US" sz="2800" b="1" smtClean="0">
                <a:ea typeface="標楷體" pitchFamily="65" charset="-120"/>
              </a:rPr>
              <a:t>─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家事操作</a:t>
            </a:r>
          </a:p>
          <a:p>
            <a:pPr algn="l" eaLnBrk="1" hangingPunct="1"/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3971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83972" name="Picture 6" descr="家事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0350" y="1755775"/>
            <a:ext cx="38100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7" descr="家事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6700" y="1731963"/>
            <a:ext cx="37179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8" descr="家事操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0350" y="4041775"/>
            <a:ext cx="37909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5" name="Picture 9" descr="家事操作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041775"/>
            <a:ext cx="38227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499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ea typeface="標楷體" pitchFamily="65" charset="-120"/>
              </a:rPr>
              <a:t>四、居家生活支持</a:t>
            </a:r>
            <a:r>
              <a:rPr lang="zh-TW" altLang="en-US" sz="2800" b="1" smtClean="0">
                <a:ea typeface="標楷體" pitchFamily="65" charset="-120"/>
              </a:rPr>
              <a:t>─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潔牙訓練</a:t>
            </a:r>
          </a:p>
        </p:txBody>
      </p:sp>
      <p:sp>
        <p:nvSpPr>
          <p:cNvPr id="84995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84996" name="Picture 8" descr="潔牙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8275" y="1905000"/>
            <a:ext cx="33337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7" descr="傑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7038" y="1905000"/>
            <a:ext cx="34671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601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ea typeface="標楷體" pitchFamily="65" charset="-120"/>
              </a:rPr>
              <a:t>四、居家生活支持</a:t>
            </a:r>
            <a:r>
              <a:rPr lang="zh-TW" altLang="en-US" sz="2800" b="1" smtClean="0">
                <a:ea typeface="標楷體" pitchFamily="65" charset="-120"/>
              </a:rPr>
              <a:t>─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用餐禮儀</a:t>
            </a:r>
          </a:p>
          <a:p>
            <a:pPr algn="l" eaLnBrk="1" hangingPunct="1"/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6019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86020" name="Picture 8" descr="用餐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09800"/>
            <a:ext cx="3505200" cy="1831975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86021" name="Picture 10" descr="用餐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187575"/>
            <a:ext cx="3505200" cy="1878013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86022" name="Picture 7" descr="ｏｋ６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114800"/>
            <a:ext cx="4294188" cy="2416175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70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ea typeface="標楷體" pitchFamily="65" charset="-120"/>
              </a:rPr>
              <a:t>四、居家生活支持</a:t>
            </a:r>
            <a:r>
              <a:rPr lang="zh-TW" altLang="en-US" sz="2800" b="1" smtClean="0">
                <a:ea typeface="標楷體" pitchFamily="65" charset="-120"/>
              </a:rPr>
              <a:t>─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溫馨家居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87043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87044" name="Picture 9" descr="１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828800"/>
            <a:ext cx="3581400" cy="21510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7045" name="Picture 11" descr="P11202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038600"/>
            <a:ext cx="3581400" cy="25098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7046" name="Picture 9" descr="P12807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828800"/>
            <a:ext cx="3733800" cy="21431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7047" name="Picture 10" descr="P12807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038600"/>
            <a:ext cx="3733800" cy="2514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806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ea typeface="標楷體" pitchFamily="65" charset="-120"/>
              </a:rPr>
              <a:t>五、休閒生活支持</a:t>
            </a:r>
          </a:p>
          <a:p>
            <a:pPr algn="l"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戶外、室內休閒活動</a:t>
            </a:r>
          </a:p>
          <a:p>
            <a:pPr algn="l"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團康活動</a:t>
            </a:r>
          </a:p>
          <a:p>
            <a:pPr algn="l"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體適能 </a:t>
            </a:r>
          </a:p>
          <a:p>
            <a:pPr algn="l"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每月慶生會</a:t>
            </a:r>
          </a:p>
          <a:p>
            <a:pPr algn="l"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節慶活動</a:t>
            </a: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909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kumimoji="0" lang="zh-TW" altLang="en-US" b="1" smtClean="0">
                <a:ea typeface="標楷體" pitchFamily="65" charset="-120"/>
              </a:rPr>
              <a:t>五、</a:t>
            </a:r>
            <a:r>
              <a:rPr lang="zh-TW" altLang="en-US" b="1" smtClean="0">
                <a:ea typeface="標楷體" pitchFamily="65" charset="-120"/>
              </a:rPr>
              <a:t>休閒生活支持</a:t>
            </a:r>
            <a:r>
              <a:rPr lang="zh-TW" altLang="en-US" sz="2800" b="1" smtClean="0">
                <a:ea typeface="標楷體" pitchFamily="65" charset="-120"/>
              </a:rPr>
              <a:t>─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戶外、室內休閒活動</a:t>
            </a:r>
          </a:p>
          <a:p>
            <a:pPr algn="l" eaLnBrk="1" hangingPunct="1"/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9091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21507" name="Picture 4" descr="戶外活動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81200"/>
            <a:ext cx="3149600" cy="2071688"/>
          </a:xfrm>
          <a:prstGeom prst="rect">
            <a:avLst/>
          </a:prstGeom>
          <a:noFill/>
          <a:ln w="28575" cap="sq">
            <a:solidFill>
              <a:schemeClr val="bg1"/>
            </a:solidFill>
            <a:miter lim="800000"/>
            <a:headEnd/>
            <a:tailEnd/>
          </a:ln>
          <a:effectLst>
            <a:outerShdw dist="508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21508" name="Picture 6" descr="社區融合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944688"/>
            <a:ext cx="3440113" cy="2063750"/>
          </a:xfrm>
          <a:prstGeom prst="rect">
            <a:avLst/>
          </a:prstGeom>
          <a:noFill/>
          <a:ln w="28575" cap="sq">
            <a:solidFill>
              <a:schemeClr val="bg1"/>
            </a:solidFill>
            <a:miter lim="800000"/>
            <a:headEnd/>
            <a:tailEnd/>
          </a:ln>
          <a:effectLst>
            <a:outerShdw dist="508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9094" name="Picture 7" descr="文康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7850" y="4065588"/>
            <a:ext cx="3357563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文康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114800"/>
            <a:ext cx="3429000" cy="2349500"/>
          </a:xfrm>
          <a:prstGeom prst="rect">
            <a:avLst/>
          </a:prstGeom>
          <a:noFill/>
          <a:ln w="28575" cap="sq">
            <a:solidFill>
              <a:schemeClr val="bg1"/>
            </a:solidFill>
            <a:miter lim="800000"/>
            <a:headEnd/>
            <a:tailEnd/>
          </a:ln>
          <a:effectLst>
            <a:outerShdw dist="508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1447800" y="1066800"/>
            <a:ext cx="2622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/>
              <a:t>●</a:t>
            </a:r>
            <a:r>
              <a:rPr lang="zh-TW" altLang="en-US" sz="3200" b="1">
                <a:ea typeface="標楷體" pitchFamily="65" charset="-120"/>
              </a:rPr>
              <a:t>組織編制圖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17413" name="Picture 30" descr="組織架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143000"/>
            <a:ext cx="5410200" cy="53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011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ea typeface="標楷體" pitchFamily="65" charset="-120"/>
              </a:rPr>
              <a:t>五、休閒生活支持</a:t>
            </a:r>
            <a:r>
              <a:rPr lang="zh-TW" altLang="en-US" sz="2800" b="1" smtClean="0">
                <a:ea typeface="標楷體" pitchFamily="65" charset="-120"/>
              </a:rPr>
              <a:t>─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團康活動</a:t>
            </a:r>
          </a:p>
          <a:p>
            <a:pPr algn="l" eaLnBrk="1" hangingPunct="1"/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0115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90116" name="Picture 8" descr="地板滾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981200"/>
            <a:ext cx="3505200" cy="222885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90117" name="Picture 9" descr="室內團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905000"/>
            <a:ext cx="3333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10" descr="踩汽球比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419600"/>
            <a:ext cx="3562350" cy="196215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113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ea typeface="標楷體" pitchFamily="65" charset="-120"/>
              </a:rPr>
              <a:t>五、休閒生活支持─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體適能 </a:t>
            </a:r>
          </a:p>
        </p:txBody>
      </p:sp>
      <p:sp>
        <p:nvSpPr>
          <p:cNvPr id="91139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91140" name="Picture 5" descr="體適能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775" y="1908175"/>
            <a:ext cx="27368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7" descr="體適能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25" y="3895725"/>
            <a:ext cx="28098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8" descr="體適能活動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981200"/>
            <a:ext cx="39195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ea typeface="標楷體" pitchFamily="65" charset="-120"/>
              </a:rPr>
              <a:t>五、休閒生活支持─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體適能 </a:t>
            </a:r>
          </a:p>
        </p:txBody>
      </p:sp>
      <p:sp>
        <p:nvSpPr>
          <p:cNvPr id="92163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92164" name="Picture 9" descr="戶外體健設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05000"/>
            <a:ext cx="670560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五、休閒生活支持─</a:t>
            </a:r>
            <a:r>
              <a:rPr lang="zh-TW" altLang="en-US" smtClean="0">
                <a:ea typeface="標楷體" pitchFamily="65" charset="-120"/>
              </a:rPr>
              <a:t>每月慶生會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93187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93188" name="Picture 6" descr="生日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05000"/>
            <a:ext cx="32670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7" descr="生日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05000"/>
            <a:ext cx="4141788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1219200"/>
            <a:ext cx="7467600" cy="502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五、休閒生活支持─</a:t>
            </a:r>
            <a:r>
              <a:rPr lang="zh-TW" altLang="en-US" smtClean="0">
                <a:ea typeface="標楷體" pitchFamily="65" charset="-120"/>
              </a:rPr>
              <a:t>節慶活動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94211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94212" name="Picture 7" descr="萬聖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34575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8" descr="尾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981200"/>
            <a:ext cx="388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523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ea typeface="標楷體" pitchFamily="65" charset="-120"/>
              </a:rPr>
              <a:t>六、作業技能陶冶</a:t>
            </a:r>
            <a:r>
              <a:rPr lang="en-US" altLang="zh-TW" b="1" smtClean="0">
                <a:ea typeface="標楷體" pitchFamily="65" charset="-120"/>
              </a:rPr>
              <a:t>/</a:t>
            </a:r>
            <a:r>
              <a:rPr lang="zh-TW" altLang="en-US" b="1" smtClean="0">
                <a:ea typeface="標楷體" pitchFamily="65" charset="-120"/>
              </a:rPr>
              <a:t>生活陶冶</a:t>
            </a:r>
          </a:p>
          <a:p>
            <a:pPr algn="l"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清潔</a:t>
            </a:r>
          </a:p>
          <a:p>
            <a:pPr algn="l"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代工</a:t>
            </a:r>
          </a:p>
          <a:p>
            <a:pPr algn="l"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烹飪</a:t>
            </a:r>
          </a:p>
          <a:p>
            <a:pPr algn="l"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寢具製作</a:t>
            </a:r>
          </a:p>
          <a:p>
            <a:pPr algn="l"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園藝 </a:t>
            </a:r>
          </a:p>
          <a:p>
            <a:pPr algn="l"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生活教育</a:t>
            </a:r>
          </a:p>
          <a:p>
            <a:pPr algn="l"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長青</a:t>
            </a:r>
          </a:p>
        </p:txBody>
      </p:sp>
      <p:sp>
        <p:nvSpPr>
          <p:cNvPr id="95235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625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en-US" altLang="zh-TW" smtClean="0"/>
              <a:t>●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清潔</a:t>
            </a:r>
          </a:p>
          <a:p>
            <a:pPr algn="l" eaLnBrk="1" hangingPunct="1"/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6259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96260" name="圖片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905000"/>
            <a:ext cx="32766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14" descr="清潔班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9812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15" descr="清潔班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038600"/>
            <a:ext cx="3200400" cy="20843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en-US" altLang="zh-TW" smtClean="0"/>
              <a:t>●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代工</a:t>
            </a:r>
          </a:p>
          <a:p>
            <a:pPr algn="l" eaLnBrk="1" hangingPunct="1"/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  </a:t>
            </a:r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97284" name="Picture 5" descr="DSC038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191000"/>
            <a:ext cx="3505200" cy="2049463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97285" name="Picture 6" descr="DSC038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191000"/>
            <a:ext cx="3459163" cy="206375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97286" name="Picture 7" descr="DSC038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057400"/>
            <a:ext cx="3505200" cy="2058988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97287" name="Picture 8" descr="DSC038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057400"/>
            <a:ext cx="3505200" cy="2090738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830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en-US" altLang="zh-TW" smtClean="0"/>
              <a:t>●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烹飪</a:t>
            </a:r>
          </a:p>
          <a:p>
            <a:pPr algn="l" eaLnBrk="1" hangingPunct="1"/>
            <a:endParaRPr lang="zh-TW" altLang="en-US" sz="2400" smtClean="0"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8307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98308" name="Picture 9" descr="烹飪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05000"/>
            <a:ext cx="6705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en-US" altLang="zh-TW" smtClean="0"/>
              <a:t>●</a:t>
            </a:r>
            <a:r>
              <a:rPr lang="zh-TW" altLang="en-US" sz="2800" b="1" smtClean="0">
                <a:ea typeface="標楷體" pitchFamily="65" charset="-120"/>
              </a:rPr>
              <a:t>寢具製作</a:t>
            </a:r>
            <a:endParaRPr lang="zh-TW" altLang="en-US" sz="2800" b="1" smtClean="0"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 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9331" name="Text Box 5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99332" name="Picture 6" descr="DSC016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114800"/>
            <a:ext cx="3200400" cy="189230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99333" name="Picture 7" descr="P10119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073275"/>
            <a:ext cx="3200400" cy="1938338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99334" name="Picture 10" descr="10177502_615253595229053_5395125598132168658_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057400"/>
            <a:ext cx="40386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1295400"/>
            <a:ext cx="7086600" cy="4876800"/>
          </a:xfrm>
        </p:spPr>
        <p:txBody>
          <a:bodyPr/>
          <a:lstStyle/>
          <a:p>
            <a:pPr algn="l" eaLnBrk="1" hangingPunct="1"/>
            <a:r>
              <a:rPr lang="en-US" altLang="zh-TW" sz="4400" smtClean="0"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3500" b="1" smtClean="0">
                <a:latin typeface="標楷體" pitchFamily="65" charset="-120"/>
                <a:ea typeface="標楷體" pitchFamily="65" charset="-120"/>
              </a:rPr>
              <a:t>設置沿革</a:t>
            </a:r>
          </a:p>
          <a:p>
            <a:pPr algn="l" eaLnBrk="1" hangingPunct="1"/>
            <a:r>
              <a:rPr kumimoji="0" lang="zh-TW" altLang="en-US" smtClean="0"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民國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98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日經社會局立案</a:t>
            </a:r>
          </a:p>
          <a:p>
            <a:pPr algn="l"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通過，總收容數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48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人。</a:t>
            </a:r>
          </a:p>
          <a:p>
            <a:pPr algn="l"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二、民國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日正式收案。</a:t>
            </a:r>
          </a:p>
          <a:p>
            <a:pPr algn="l"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三、民國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日完成擴充業務規</a:t>
            </a:r>
          </a:p>
          <a:p>
            <a:pPr algn="l"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模及變更服務對象，增加收托人</a:t>
            </a:r>
          </a:p>
          <a:p>
            <a:pPr algn="l"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數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77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人，故總收托人數為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125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人並</a:t>
            </a:r>
          </a:p>
          <a:p>
            <a:pPr algn="l"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增列失智症為服務對象。</a:t>
            </a:r>
          </a:p>
          <a:p>
            <a:pPr algn="l" eaLnBrk="1" hangingPunct="1"/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34" name="AutoShape 3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35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en-US" altLang="zh-TW" smtClean="0"/>
              <a:t>●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園藝</a:t>
            </a:r>
          </a:p>
          <a:p>
            <a:pPr algn="l" eaLnBrk="1" hangingPunct="1">
              <a:spcBef>
                <a:spcPct val="50000"/>
              </a:spcBef>
            </a:pPr>
            <a:endParaRPr lang="zh-TW" altLang="en-US" sz="2400" smtClean="0">
              <a:ea typeface="標楷體" pitchFamily="65" charset="-120"/>
            </a:endParaRPr>
          </a:p>
          <a:p>
            <a:pPr algn="l" eaLnBrk="1" hangingPunct="1"/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0355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100356" name="Picture 14" descr="園藝班1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0"/>
            <a:ext cx="21542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16" descr="園藝班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905000"/>
            <a:ext cx="28860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7" descr="園藝班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6375" y="1938338"/>
            <a:ext cx="2438400" cy="1947862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28684" name="Picture 18" descr="園藝班 澆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962400"/>
            <a:ext cx="2438400" cy="1897063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en-US" altLang="zh-TW" smtClean="0"/>
              <a:t>●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生活教育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algn="l" eaLnBrk="1" hangingPunct="1"/>
            <a:endParaRPr lang="zh-TW" altLang="en-US" sz="2400" smtClean="0">
              <a:ea typeface="標楷體" pitchFamily="65" charset="-120"/>
            </a:endParaRPr>
          </a:p>
        </p:txBody>
      </p:sp>
      <p:sp>
        <p:nvSpPr>
          <p:cNvPr id="101379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101380" name="圖片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090988"/>
            <a:ext cx="32734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14" descr="生活訓練班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0" y="1987550"/>
            <a:ext cx="326707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15" descr="生活訓練班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6175" y="1981200"/>
            <a:ext cx="342582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3" name="圖片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2525" y="4084638"/>
            <a:ext cx="3413125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0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en-US" altLang="zh-TW" smtClean="0"/>
              <a:t>●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長青</a:t>
            </a:r>
          </a:p>
          <a:p>
            <a:pPr algn="l" eaLnBrk="1" hangingPunct="1"/>
            <a:endParaRPr lang="zh-TW" altLang="en-US" sz="2400" smtClean="0"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endParaRPr lang="zh-TW" altLang="en-US" sz="2800" smtClean="0"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03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pic>
        <p:nvPicPr>
          <p:cNvPr id="102404" name="Picture 14" descr="長青班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28800"/>
            <a:ext cx="32273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12" descr="9242_529938390427241_1869837476_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752600"/>
            <a:ext cx="35274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667000" y="1524000"/>
            <a:ext cx="4038600" cy="1447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zh-TW" altLang="en-US" sz="6600" b="1" smtClean="0">
                <a:latin typeface="標楷體" pitchFamily="65" charset="-120"/>
                <a:ea typeface="標楷體" pitchFamily="65" charset="-120"/>
              </a:rPr>
              <a:t>簡報結束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zh-TW" altLang="en-US" sz="6600" b="1" smtClean="0">
                <a:latin typeface="標楷體" pitchFamily="65" charset="-120"/>
                <a:ea typeface="標楷體" pitchFamily="65" charset="-120"/>
              </a:rPr>
              <a:t>謝謝聆聽</a:t>
            </a:r>
          </a:p>
        </p:txBody>
      </p:sp>
      <p:pic>
        <p:nvPicPr>
          <p:cNvPr id="103426" name="Picture 10" descr="oie_30122044OMhB1AZF (1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971800"/>
            <a:ext cx="41529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5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en-US" altLang="zh-TW" smtClean="0"/>
              <a:t>●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服務對象</a:t>
            </a:r>
          </a:p>
          <a:p>
            <a:pPr algn="l" eaLnBrk="1" hangingPunct="1"/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一、年滿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歲領有中度以上身心障礙手冊或證明的智</a:t>
            </a:r>
          </a:p>
          <a:p>
            <a:pPr algn="l" eaLnBrk="1" hangingPunct="1"/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    能障礙者及多重障礙者。</a:t>
            </a:r>
          </a:p>
          <a:p>
            <a:pPr algn="l" eaLnBrk="1" hangingPunct="1"/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二、政府評估需專案收容者。</a:t>
            </a:r>
          </a:p>
          <a:p>
            <a:pPr algn="l" eaLnBrk="1" hangingPunct="1"/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三、失智症者。</a:t>
            </a:r>
          </a:p>
          <a:p>
            <a:pPr algn="l" eaLnBrk="1" hangingPunct="1"/>
            <a:endParaRPr lang="zh-TW" altLang="en-US" sz="2400" smtClean="0"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en-US" altLang="zh-TW" smtClean="0"/>
              <a:t>●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服務對象人數</a:t>
            </a:r>
          </a:p>
          <a:p>
            <a:pPr algn="l" eaLnBrk="1" hangingPunct="1"/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一、可服務人數：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125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人。</a:t>
            </a:r>
          </a:p>
          <a:p>
            <a:pPr algn="l" eaLnBrk="1" hangingPunct="1"/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二、目前服務人數：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79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人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6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5547" name="Text Box 5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graphicFrame>
        <p:nvGraphicFramePr>
          <p:cNvPr id="65545" name="Object 9"/>
          <p:cNvGraphicFramePr>
            <a:graphicFrameLocks noChangeAspect="1"/>
          </p:cNvGraphicFramePr>
          <p:nvPr/>
        </p:nvGraphicFramePr>
        <p:xfrm>
          <a:off x="1506538" y="1600200"/>
          <a:ext cx="7300912" cy="4787900"/>
        </p:xfrm>
        <a:graphic>
          <a:graphicData uri="http://schemas.openxmlformats.org/presentationml/2006/ole">
            <p:oleObj spid="_x0000_s65545" name="圖表" r:id="rId3" imgW="3295719" imgH="216225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0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571" name="Text Box 5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  <p:graphicFrame>
        <p:nvGraphicFramePr>
          <p:cNvPr id="66569" name="Object 9"/>
          <p:cNvGraphicFramePr>
            <a:graphicFrameLocks noChangeAspect="1"/>
          </p:cNvGraphicFramePr>
          <p:nvPr/>
        </p:nvGraphicFramePr>
        <p:xfrm>
          <a:off x="1801813" y="1693863"/>
          <a:ext cx="7059612" cy="4975225"/>
        </p:xfrm>
        <a:graphic>
          <a:graphicData uri="http://schemas.openxmlformats.org/presentationml/2006/ole">
            <p:oleObj spid="_x0000_s66569" name="圖表" r:id="rId3" imgW="7038940" imgH="496244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58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en-US" altLang="zh-TW" smtClean="0"/>
              <a:t>●</a:t>
            </a:r>
            <a:r>
              <a:rPr lang="zh-TW" altLang="en-US" b="1" smtClean="0">
                <a:ea typeface="標楷體" pitchFamily="65" charset="-120"/>
              </a:rPr>
              <a:t>服務項目</a:t>
            </a:r>
          </a:p>
          <a:p>
            <a:pPr algn="l"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一、家庭支持服務</a:t>
            </a:r>
          </a:p>
          <a:p>
            <a:pPr algn="l"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二、醫療復健服務</a:t>
            </a:r>
          </a:p>
          <a:p>
            <a:pPr algn="l"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三、社區交流活動</a:t>
            </a:r>
          </a:p>
          <a:p>
            <a:pPr algn="l"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四、居家生活支持</a:t>
            </a:r>
          </a:p>
          <a:p>
            <a:pPr algn="l"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五、休閒生活支持</a:t>
            </a:r>
          </a:p>
          <a:p>
            <a:pPr algn="l"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六、作業技能陶冶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生活陶冶</a:t>
            </a:r>
          </a:p>
        </p:txBody>
      </p:sp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AutoShape 2"/>
          <p:cNvSpPr>
            <a:spLocks noChangeArrowheads="1"/>
          </p:cNvSpPr>
          <p:nvPr/>
        </p:nvSpPr>
        <p:spPr bwMode="auto">
          <a:xfrm>
            <a:off x="192088" y="1371600"/>
            <a:ext cx="1143000" cy="4724400"/>
          </a:xfrm>
          <a:prstGeom prst="roundRect">
            <a:avLst>
              <a:gd name="adj" fmla="val 16667"/>
            </a:avLst>
          </a:prstGeom>
          <a:solidFill>
            <a:srgbClr val="CCFF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86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43000"/>
            <a:ext cx="7467600" cy="5029200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ea typeface="標楷體" pitchFamily="65" charset="-120"/>
              </a:rPr>
              <a:t>一、家庭支持服務</a:t>
            </a:r>
          </a:p>
          <a:p>
            <a:pPr algn="l" eaLnBrk="1" hangingPunct="1"/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家庭訪視</a:t>
            </a:r>
          </a:p>
          <a:p>
            <a:pPr algn="l" eaLnBrk="1" hangingPunct="1"/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個別化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家庭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服務計畫</a:t>
            </a:r>
          </a:p>
          <a:p>
            <a:pPr algn="l" eaLnBrk="1" hangingPunct="1"/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親子活動、親職教育</a:t>
            </a:r>
          </a:p>
          <a:p>
            <a:pPr algn="l" eaLnBrk="1" hangingPunct="1"/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8611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100">
                <a:latin typeface="標楷體" pitchFamily="65" charset="-120"/>
                <a:ea typeface="標楷體" pitchFamily="65" charset="-120"/>
              </a:rPr>
              <a:t>機 構 簡 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7904</TotalTime>
  <Words>912</Words>
  <Application>Microsoft Office PowerPoint</Application>
  <PresentationFormat>如螢幕大小 (4:3)</PresentationFormat>
  <Paragraphs>137</Paragraphs>
  <Slides>43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3</vt:i4>
      </vt:variant>
      <vt:variant>
        <vt:lpstr>簡報設計範本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8" baseType="lpstr">
      <vt:lpstr>Arial</vt:lpstr>
      <vt:lpstr>新細明體</vt:lpstr>
      <vt:lpstr>標楷體</vt:lpstr>
      <vt:lpstr>預設簡報設計</vt:lpstr>
      <vt:lpstr>圖表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test2</dc:creator>
  <cp:lastModifiedBy>桃園教養院</cp:lastModifiedBy>
  <cp:revision>144</cp:revision>
  <cp:lastPrinted>1601-01-01T00:00:00Z</cp:lastPrinted>
  <dcterms:created xsi:type="dcterms:W3CDTF">1601-01-01T00:00:00Z</dcterms:created>
  <dcterms:modified xsi:type="dcterms:W3CDTF">2015-10-16T05:09:35Z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