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337" r:id="rId3"/>
    <p:sldId id="353" r:id="rId4"/>
    <p:sldId id="381" r:id="rId5"/>
    <p:sldId id="383" r:id="rId6"/>
    <p:sldId id="329" r:id="rId7"/>
    <p:sldId id="384" r:id="rId8"/>
    <p:sldId id="385" r:id="rId9"/>
    <p:sldId id="386" r:id="rId10"/>
    <p:sldId id="359" r:id="rId11"/>
    <p:sldId id="387" r:id="rId12"/>
    <p:sldId id="388" r:id="rId13"/>
    <p:sldId id="389" r:id="rId14"/>
    <p:sldId id="370" r:id="rId15"/>
    <p:sldId id="391" r:id="rId16"/>
    <p:sldId id="390" r:id="rId17"/>
    <p:sldId id="354" r:id="rId18"/>
    <p:sldId id="393" r:id="rId19"/>
    <p:sldId id="394" r:id="rId20"/>
    <p:sldId id="395" r:id="rId21"/>
    <p:sldId id="396" r:id="rId22"/>
    <p:sldId id="397" r:id="rId23"/>
    <p:sldId id="398" r:id="rId24"/>
    <p:sldId id="399" r:id="rId25"/>
  </p:sldIdLst>
  <p:sldSz cx="9144000" cy="6858000" type="screen4x3"/>
  <p:notesSz cx="6858000" cy="91440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004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0D830-D7C5-46E9-89AA-804AB7B712A4}" type="datetimeFigureOut">
              <a:rPr lang="zh-TW" altLang="en-US" smtClean="0"/>
              <a:t>2015/11/24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3AF1A7-6ED3-4BE9-8CAC-A503FB47AA4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794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F1A7-6ED3-4BE9-8CAC-A503FB47AA4D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902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F1A7-6ED3-4BE9-8CAC-A503FB47AA4D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902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F1A7-6ED3-4BE9-8CAC-A503FB47AA4D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9025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F1A7-6ED3-4BE9-8CAC-A503FB47AA4D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902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F1A7-6ED3-4BE9-8CAC-A503FB47AA4D}" type="slidenum">
              <a:rPr lang="zh-TW" altLang="en-US" smtClean="0"/>
              <a:t>20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9025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3AF1A7-6ED3-4BE9-8CAC-A503FB47AA4D}" type="slidenum">
              <a:rPr lang="zh-TW" altLang="en-US" smtClean="0"/>
              <a:t>21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902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85DB9-86A0-4EE4-8CBE-0999639E5AB5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C171E-E475-4B66-BAA5-BF23266EE0E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C1082-BF95-4031-B0CB-2E6433062A79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31846-21EC-430F-9843-D6772841FEBD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BF7AF-C9A8-48CF-A752-9F8BF68891D6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1D626-82AB-4B89-96EF-3E48B758B46E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D7BBA-A39E-4B24-B6A8-1B489135DEC9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E0901-745D-46F0-8BDF-727A75F00F9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704015-61DB-4B07-B788-1F841F117BB8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158A3-3D6F-46C0-972C-90F473342DE3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88411-8A4A-46FA-99D3-BA053D38B740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54C83-ACAA-4AD6-8420-41D8F7068A46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6AD40-16AD-4B91-A0F8-649BC43474D3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7A73B-5253-4E70-8469-9EE76000C17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2F71C9-E219-44E8-BEBB-7071181B31B6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A1850-159D-4521-93D4-819BF5E664B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69F185-27DD-4741-827E-FF85FE392D17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D9005-87E7-4FD1-9E61-18A05EFAB21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47587-10B5-44AC-B696-40E0A6F4F4EA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9AB62-3F04-471D-805B-03EE26C42F9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D9F50-9912-4488-9BA3-6ABEAADBFB45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9BE59-231E-4BA3-9212-EC57F41A641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45FB95A-4315-4297-99D0-32BCBA2F18FB}" type="datetimeFigureOut">
              <a:rPr lang="zh-TW" altLang="en-US"/>
              <a:pPr>
                <a:defRPr/>
              </a:pPr>
              <a:t>2015/11/24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22B0F3A-D0EE-4E47-BEFA-95B413CD0414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圓角矩形 5"/>
          <p:cNvSpPr/>
          <p:nvPr/>
        </p:nvSpPr>
        <p:spPr>
          <a:xfrm>
            <a:off x="6372200" y="5301208"/>
            <a:ext cx="2595330" cy="865921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dirty="0" smtClean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66FF"/>
                </a:solidFill>
              </a:rPr>
              <a:t>健行書房</a:t>
            </a:r>
            <a:r>
              <a:rPr kumimoji="0" lang="zh-TW" altLang="en-US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66FF"/>
                </a:solidFill>
              </a:rPr>
              <a:t>導讀人：</a:t>
            </a:r>
            <a:endParaRPr kumimoji="0" lang="en-US" altLang="zh-TW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66FF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zh-TW" dirty="0">
              <a:ln>
                <a:solidFill>
                  <a:schemeClr val="tx2">
                    <a:lumMod val="75000"/>
                  </a:schemeClr>
                </a:solidFill>
              </a:ln>
              <a:solidFill>
                <a:srgbClr val="0066FF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dirty="0">
                <a:ln>
                  <a:solidFill>
                    <a:schemeClr val="tx2">
                      <a:lumMod val="75000"/>
                    </a:schemeClr>
                  </a:solidFill>
                </a:ln>
                <a:solidFill>
                  <a:srgbClr val="0066FF"/>
                </a:solidFill>
              </a:rPr>
              <a:t>通識教育中心  郭淑玲</a:t>
            </a:r>
          </a:p>
        </p:txBody>
      </p:sp>
      <p:sp>
        <p:nvSpPr>
          <p:cNvPr id="7" name="圓角矩形 6"/>
          <p:cNvSpPr/>
          <p:nvPr/>
        </p:nvSpPr>
        <p:spPr>
          <a:xfrm>
            <a:off x="1259631" y="260648"/>
            <a:ext cx="6048673" cy="864096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32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1041</a:t>
            </a:r>
            <a:r>
              <a:rPr kumimoji="0" lang="zh-TW" altLang="en-US" sz="32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健行書房</a:t>
            </a:r>
            <a:r>
              <a:rPr kumimoji="0" lang="zh-TW" altLang="en-US" sz="3200" dirty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讀書會</a:t>
            </a:r>
          </a:p>
        </p:txBody>
      </p:sp>
      <p:sp>
        <p:nvSpPr>
          <p:cNvPr id="2052" name="文字方塊 8"/>
          <p:cNvSpPr txBox="1">
            <a:spLocks noChangeArrowheads="1"/>
          </p:cNvSpPr>
          <p:nvPr/>
        </p:nvSpPr>
        <p:spPr bwMode="auto">
          <a:xfrm>
            <a:off x="6612601" y="6322083"/>
            <a:ext cx="23404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en-US" altLang="zh-TW" sz="800" dirty="0">
                <a:latin typeface="Calibri" pitchFamily="34" charset="0"/>
              </a:rPr>
              <a:t>http://www.kingstone.com.tw/book/book_page.asp?kmcode=2018551672278&amp;lid=search&amp;actid=wise6</a:t>
            </a:r>
            <a:endParaRPr kumimoji="0" lang="zh-TW" altLang="en-US" sz="800" dirty="0">
              <a:latin typeface="Calibri" pitchFamily="34" charset="0"/>
            </a:endParaRPr>
          </a:p>
        </p:txBody>
      </p:sp>
      <p:pic>
        <p:nvPicPr>
          <p:cNvPr id="1026" name="Picture 2" descr="請問侯文詠：一場與內在對話的旅程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518743"/>
            <a:ext cx="3679019" cy="5255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興趣是自己跑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出來，還是需要靠自己努力發覺？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如何得知我的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興趣到底有沒有發展成專業的前途？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如果生活像個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抽屜，整理一個抽屜最需要的不是耐心，而是決心，我開始省視自己，甚麼事非要不可的？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吃飯、睡覺     讀書、考試     看電影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興趣可以當飯吃？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cxnSp>
        <p:nvCxnSpPr>
          <p:cNvPr id="5" name="直線單箭頭接點 4"/>
          <p:cNvCxnSpPr/>
          <p:nvPr/>
        </p:nvCxnSpPr>
        <p:spPr>
          <a:xfrm>
            <a:off x="3131840" y="5589240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5868144" y="5564345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628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聆聽你內心的召喚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那時每年三百多部的電影，記錄下電影的基本資料及自己的觀影心得，藉此打開我的視野、豐富思考、強化我的敘事能力，我因而具備一個作家的基礎和條件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J.K.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羅琳在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用學位與英國文學中的抉擇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興趣可以當飯吃？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928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關於興趣有沒有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前途，根據我的經驗，事實是：你根本不可能知道。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因為看不到，所以恐懼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猶豫，有關前途的聲音會變得巨大、嘈雜，因而更難聽見內心那個隱晦、模糊的召喚。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電影      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想當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導演      發表作品、參加文學獎      成為作家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興趣可以當飯吃？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cxnSp>
        <p:nvCxnSpPr>
          <p:cNvPr id="3" name="直線單箭頭接點 2"/>
          <p:cNvCxnSpPr/>
          <p:nvPr/>
        </p:nvCxnSpPr>
        <p:spPr>
          <a:xfrm>
            <a:off x="2543102" y="4293096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4932040" y="4310430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字方塊 7"/>
          <p:cNvSpPr txBox="1"/>
          <p:nvPr/>
        </p:nvSpPr>
        <p:spPr>
          <a:xfrm>
            <a:off x="4932040" y="388072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/>
              <a:t>被阻止</a:t>
            </a:r>
            <a:endParaRPr lang="zh-TW" altLang="en-US" b="1" dirty="0"/>
          </a:p>
        </p:txBody>
      </p:sp>
      <p:cxnSp>
        <p:nvCxnSpPr>
          <p:cNvPr id="12" name="直線單箭頭接點 11"/>
          <p:cNvCxnSpPr/>
          <p:nvPr/>
        </p:nvCxnSpPr>
        <p:spPr>
          <a:xfrm>
            <a:off x="2526671" y="4725144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10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相信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自己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外野手接球的練習與經驗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歡喜自在地走下去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體驗過程本身的快樂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興趣本身很少是不經過轉化、改變的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在呼應內在召喚的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過程，如果不是遇到挫折，就不會有這些磨合與轉化，也就不會有適應，當然也就沒有後來的成果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挫折其實是現實所能帶給我們最好的禮物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，我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們要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嘗試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打開心胸，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欣然接受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才是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興趣可以當飯吃？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79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挑戰困難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時，如果一再失敗，你會堅持下去嗎？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當你完全不確定最後結果到底會是成功還是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失敗，你怎麼知道該堅持？還是放棄才好？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那條叫雷德厚森的短褲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15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讓我們停下來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的，是對困難的想像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作者自己練習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21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公里半程馬拉松的經驗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珍惜關鍵的最後幾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公里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原本非放棄不可的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痛苦，感覺不可能，無可超越的事情，當你終於完成時，從終點回望，你又發現，原來困難並沒有那麼不可超越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失敗了，你有兩種選擇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決定不玩了 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接受結果，分析原因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加以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改善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想要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成功，堅持，當然是唯一選擇</a:t>
            </a:r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那條叫雷德厚森的短褲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21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村上春樹的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短篇小說</a:t>
            </a:r>
            <a:r>
              <a:rPr lang="en-US" altLang="zh-TW" dirty="0" smtClean="0">
                <a:latin typeface="新細明體"/>
              </a:rPr>
              <a:t>《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雷德厚森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一個日本太太單獨到德國旅遊，為老公專程去買</a:t>
            </a:r>
            <a:r>
              <a:rPr lang="zh-TW" altLang="en-US" dirty="0" smtClean="0">
                <a:latin typeface="新細明體"/>
                <a:ea typeface="新細明體"/>
              </a:rPr>
              <a:t>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雷德厚森</a:t>
            </a:r>
            <a:r>
              <a:rPr lang="zh-TW" altLang="en-US" dirty="0" smtClean="0">
                <a:latin typeface="新細明體"/>
                <a:ea typeface="新細明體"/>
              </a:rPr>
              <a:t>」</a:t>
            </a:r>
            <a:r>
              <a:rPr lang="en-US" altLang="zh-TW" dirty="0" smtClean="0">
                <a:latin typeface="新細明體"/>
                <a:ea typeface="新細明體"/>
              </a:rPr>
              <a:t>……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另一種可能的生活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只要生命繼續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下去，事後你總會發現，比成功或失敗的結果更重要的，或許是那種對自己人生的心安理得，沒有遺憾的感覺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75280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那條叫雷德厚森的短褲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21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切換心情的開關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鄉下人到城市數樓層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搭父親的機車摔倒了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en-US" altLang="zh-TW" dirty="0">
                <a:latin typeface="新細明體"/>
              </a:rPr>
              <a:t>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情緒</a:t>
            </a:r>
            <a:r>
              <a:rPr lang="en-US" altLang="zh-TW" dirty="0">
                <a:latin typeface="新細明體"/>
              </a:rPr>
              <a:t>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對應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不是</a:t>
            </a:r>
            <a:r>
              <a:rPr lang="en-US" altLang="zh-TW" dirty="0" smtClean="0">
                <a:latin typeface="新細明體"/>
                <a:ea typeface="新細明體"/>
              </a:rPr>
              <a:t>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發生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</a:t>
            </a:r>
            <a:r>
              <a:rPr lang="en-US" altLang="zh-TW" dirty="0">
                <a:latin typeface="新細明體"/>
              </a:rPr>
              <a:t>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，而是對於此事的</a:t>
            </a:r>
            <a:r>
              <a:rPr lang="en-US" altLang="zh-TW" dirty="0">
                <a:latin typeface="新細明體"/>
              </a:rPr>
              <a:t>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看法</a:t>
            </a:r>
            <a:r>
              <a:rPr lang="en-US" altLang="zh-TW" dirty="0">
                <a:latin typeface="新細明體"/>
              </a:rPr>
              <a:t>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3">
              <a:buNone/>
            </a:pPr>
            <a:endParaRPr lang="zh-TW" altLang="en-US" sz="3200" dirty="0" smtClean="0"/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你怎麼度過低潮時刻？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458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噁心與浪漫的口水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日本綜藝競賽節目比誰最噁心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偶像劇中男女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主角在螢光幕前濕吻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主體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一念之間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，它可以是你的命運主宰，只要認知改變了，情緒就跟著改變了，除非我們願意，否則沒有甚麼真的能傷害我們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分手失戀傷心欲絕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時，與其浪費更多時間怨懟對方，為何不利用往後的歲月中，看見真正的問題，汲取教訓，好好善待自己？變成一個對自己更好的人，懂得感恩，也願意為別人付出</a:t>
            </a:r>
            <a:endParaRPr lang="zh-TW" altLang="en-US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你怎麼度過低潮時刻？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040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多一點別人，少一點自己</a:t>
            </a:r>
            <a:endParaRPr lang="en-US" altLang="zh-TW" sz="32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育幼院小女孩的故事</a:t>
            </a:r>
            <a:r>
              <a:rPr lang="en-US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感到痛苦與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煩惱，常是繞著自我為中心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在關的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頭，因為看不見其他的可能，只能繞著得不到、失去的一切，試圖挽回，放大傷害，惡性循環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在開的這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頭，我們可以用自己的力量關懷別人、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幫助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別人，看見別人快樂時，我們也看見自己的價值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你怎麼度過低潮時刻？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857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有問題的請舉手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每場演講完，</a:t>
            </a:r>
            <a:r>
              <a:rPr lang="en-US" altLang="zh-TW" dirty="0" smtClean="0"/>
              <a:t>…</a:t>
            </a:r>
            <a:r>
              <a:rPr lang="zh-TW" altLang="en-US" dirty="0" smtClean="0"/>
              <a:t>有問題的請舉手</a:t>
            </a:r>
            <a:r>
              <a:rPr lang="en-US" altLang="zh-TW" dirty="0" smtClean="0"/>
              <a:t>……</a:t>
            </a:r>
          </a:p>
          <a:p>
            <a:r>
              <a:rPr lang="zh-TW" altLang="en-US" dirty="0" smtClean="0"/>
              <a:t>你可以說：我有一個朋友</a:t>
            </a:r>
            <a:r>
              <a:rPr lang="en-US" altLang="zh-TW" dirty="0" smtClean="0"/>
              <a:t>……</a:t>
            </a:r>
          </a:p>
          <a:p>
            <a:r>
              <a:rPr lang="zh-TW" altLang="en-US" dirty="0" smtClean="0"/>
              <a:t>有一次，應邀到高中演講，突然浮現一個想法</a:t>
            </a:r>
            <a:r>
              <a:rPr lang="en-US" altLang="zh-TW" dirty="0" smtClean="0"/>
              <a:t>……</a:t>
            </a:r>
          </a:p>
          <a:p>
            <a:pPr lvl="1"/>
            <a:r>
              <a:rPr lang="zh-TW" altLang="en-US" dirty="0" smtClean="0"/>
              <a:t>你真的不後悔你的選擇嗎？</a:t>
            </a:r>
            <a:endParaRPr lang="en-US" altLang="zh-TW" dirty="0" smtClean="0"/>
          </a:p>
          <a:p>
            <a:pPr lvl="1"/>
            <a:r>
              <a:rPr lang="zh-TW" altLang="en-US" dirty="0"/>
              <a:t>考試成績真的那麼重要</a:t>
            </a:r>
            <a:r>
              <a:rPr lang="zh-TW" altLang="en-US" dirty="0" smtClean="0"/>
              <a:t>嗎？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你被好朋友背叛過嗎？</a:t>
            </a:r>
            <a:r>
              <a:rPr lang="zh-TW" altLang="en-US" dirty="0"/>
              <a:t>該</a:t>
            </a:r>
            <a:r>
              <a:rPr lang="zh-TW" altLang="en-US" dirty="0" smtClean="0"/>
              <a:t>怎麼辦？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……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8806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我就是忍不住會緊張，怎麼辦？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焦慮是虛幻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主持廣播節目的經驗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擔心觀眾會聽出我的不專業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從觀眾的角度來提問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作者的兒子準備表演鋼琴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好好練習，是唯一的真實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教練教導騎單車爬坡的經驗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專注腳底下的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路，好好練習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793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我就是忍不住會緊張，怎麼辦？</a:t>
            </a:r>
            <a:endParaRPr lang="zh-TW" altLang="en-US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過程比結果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重要，因為過程是掌握在我們手裡，而結果卻決定於別人做了甚麼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結果   計畫   每日    此時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此刻的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練習 ，原本無法掌握的事，也變成能夠掌握了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一次一次預演自己的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不期待且接受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所有可能的結果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5" name="直線單箭頭接點 4"/>
          <p:cNvCxnSpPr/>
          <p:nvPr/>
        </p:nvCxnSpPr>
        <p:spPr>
          <a:xfrm>
            <a:off x="1691680" y="2942301"/>
            <a:ext cx="5760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/>
          <p:nvPr/>
        </p:nvCxnSpPr>
        <p:spPr>
          <a:xfrm>
            <a:off x="4572000" y="2956467"/>
            <a:ext cx="5760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3131840" y="2942301"/>
            <a:ext cx="57606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005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花時間閱讀課外書，對我們未來的格局有用嗎？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以三國演義空城計為例，高中同學有人回應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諸葛亮真聰明，計謀有創意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2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此事時舉世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皆知，就算知道又如何？計謀用過後也不能再使用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在謀略的背後，甚麼思維是諸葛亮一而再、再而三地使用的？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格局來自真心的渴望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20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跳脫慣性的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思考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光有觀念或思維是不夠的，必須透過自己不斷地練習，這樣的觀念和思維，才能成為你自己的一部分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讓思維和自己發生關係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以你覺得對自己格局有用的思維，去檢查自己，包括習慣、處事方法或決定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如髮型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格局來自真心的渴望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66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推動跳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脫慣性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的力量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怕微積分被當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遇到蟑螂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…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讀書為了通過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考試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被動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，到了醫院，讀書是為了病人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主動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lvl="1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渴望    想改變    尋找不同思維   發現   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457200" lvl="1" indent="0">
              <a:buNone/>
            </a:pP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展開學習與行動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格局來自真心的渴望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  <p:cxnSp>
        <p:nvCxnSpPr>
          <p:cNvPr id="3" name="直線單箭頭接點 2"/>
          <p:cNvCxnSpPr/>
          <p:nvPr/>
        </p:nvCxnSpPr>
        <p:spPr>
          <a:xfrm>
            <a:off x="2843808" y="4437112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單箭頭接點 6"/>
          <p:cNvCxnSpPr/>
          <p:nvPr/>
        </p:nvCxnSpPr>
        <p:spPr>
          <a:xfrm>
            <a:off x="4582344" y="4437112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單箭頭接點 7"/>
          <p:cNvCxnSpPr/>
          <p:nvPr/>
        </p:nvCxnSpPr>
        <p:spPr>
          <a:xfrm>
            <a:off x="7380312" y="4434076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單箭頭接點 8"/>
          <p:cNvCxnSpPr/>
          <p:nvPr/>
        </p:nvCxnSpPr>
        <p:spPr>
          <a:xfrm>
            <a:off x="1403648" y="4869160"/>
            <a:ext cx="50405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32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有問題的請舉手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從小我就是個有很多問題的小孩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比賽吹牛</a:t>
            </a:r>
            <a:r>
              <a:rPr lang="en-US" altLang="zh-TW" dirty="0" smtClean="0"/>
              <a:t>…</a:t>
            </a:r>
          </a:p>
          <a:p>
            <a:pPr lvl="1"/>
            <a:r>
              <a:rPr lang="zh-TW" altLang="en-US" dirty="0"/>
              <a:t>到廟裡</a:t>
            </a:r>
            <a:r>
              <a:rPr lang="zh-TW" altLang="en-US" dirty="0" smtClean="0"/>
              <a:t>抽籤</a:t>
            </a:r>
            <a:r>
              <a:rPr lang="en-US" altLang="zh-TW" dirty="0" smtClean="0"/>
              <a:t>…</a:t>
            </a:r>
          </a:p>
          <a:p>
            <a:pPr lvl="1"/>
            <a:r>
              <a:rPr lang="zh-TW" altLang="en-US" dirty="0" smtClean="0"/>
              <a:t>當實習醫師時</a:t>
            </a:r>
            <a:r>
              <a:rPr lang="en-US" altLang="zh-TW" dirty="0" smtClean="0"/>
              <a:t>…</a:t>
            </a:r>
          </a:p>
          <a:p>
            <a:r>
              <a:rPr lang="zh-TW" altLang="en-US" dirty="0" smtClean="0"/>
              <a:t>兩場座談會，回答一百多提問題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真有能力回答這些包羅萬象的問題？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我的答案對解決讀者問題有幫助嗎？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114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有問題的請舉手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答案是一種</a:t>
            </a:r>
            <a:r>
              <a:rPr lang="zh-TW" altLang="en-US" dirty="0" smtClean="0"/>
              <a:t>有機體，它會隨著時間、經驗的累積，不斷成長、變動的。</a:t>
            </a:r>
            <a:endParaRPr lang="en-US" altLang="zh-TW" dirty="0" smtClean="0"/>
          </a:p>
          <a:p>
            <a:r>
              <a:rPr lang="zh-TW" altLang="en-US" dirty="0" smtClean="0"/>
              <a:t>或許一個作家應該帶著問題和讀者一起思索，不斷追求更好的答案，而不是提供答案</a:t>
            </a:r>
            <a:r>
              <a:rPr lang="en-US" altLang="zh-TW" dirty="0" smtClean="0"/>
              <a:t>……</a:t>
            </a:r>
          </a:p>
          <a:p>
            <a:pPr lvl="1"/>
            <a:r>
              <a:rPr lang="zh-TW" altLang="en-US" dirty="0" smtClean="0"/>
              <a:t>人之大患在好為人師</a:t>
            </a:r>
            <a:endParaRPr lang="en-US" altLang="zh-TW" dirty="0" smtClean="0"/>
          </a:p>
          <a:p>
            <a:pPr lvl="1"/>
            <a:r>
              <a:rPr lang="zh-TW" altLang="en-US" dirty="0"/>
              <a:t>手機螢幕上像河流般流過的</a:t>
            </a:r>
            <a:r>
              <a:rPr lang="zh-TW" altLang="en-US" dirty="0" smtClean="0"/>
              <a:t>問題</a:t>
            </a:r>
            <a:r>
              <a:rPr lang="en-US" altLang="zh-TW" dirty="0" smtClean="0"/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65313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zh-TW" altLang="en-US" dirty="0">
                <a:latin typeface="標楷體" pitchFamily="65" charset="-120"/>
                <a:ea typeface="標楷體" pitchFamily="65" charset="-120"/>
              </a:rPr>
              <a:t>有問題的請舉手</a:t>
            </a:r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儘管你的能力永遠有限，但是重點不是問題能不能被解決，而是你關不關心，在不在乎，只要努力，有些遺憾可以有機會彌補</a:t>
            </a:r>
            <a:r>
              <a:rPr lang="en-US" altLang="zh-TW" dirty="0" smtClean="0"/>
              <a:t>…</a:t>
            </a:r>
          </a:p>
          <a:p>
            <a:r>
              <a:rPr lang="zh-TW" altLang="en-US" dirty="0"/>
              <a:t>我們都是來學習</a:t>
            </a:r>
            <a:r>
              <a:rPr lang="zh-TW" altLang="en-US" dirty="0" smtClean="0"/>
              <a:t>的</a:t>
            </a:r>
            <a:endParaRPr lang="en-US" altLang="zh-TW" dirty="0" smtClean="0"/>
          </a:p>
          <a:p>
            <a:r>
              <a:rPr lang="zh-TW" altLang="en-US" dirty="0"/>
              <a:t>那些我們感到難過、挫折</a:t>
            </a:r>
            <a:r>
              <a:rPr lang="zh-TW" altLang="en-US" dirty="0" smtClean="0"/>
              <a:t>的，正是我們還沒學會怎麼面對的事，生命才能用不同的面貌給我們同樣的功課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49273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sz="3600" dirty="0">
                <a:latin typeface="+mj-ea"/>
                <a:ea typeface="+mj-ea"/>
                <a:cs typeface="Times New Roman" pitchFamily="18" charset="0"/>
              </a:rPr>
              <a:t>朋友的小孩想重</a:t>
            </a:r>
            <a:r>
              <a:rPr lang="zh-TW" altLang="en-US" sz="3600" dirty="0" smtClean="0">
                <a:latin typeface="+mj-ea"/>
                <a:ea typeface="+mj-ea"/>
                <a:cs typeface="Times New Roman" pitchFamily="18" charset="0"/>
              </a:rPr>
              <a:t>考</a:t>
            </a:r>
            <a:r>
              <a:rPr lang="en-US" altLang="zh-TW" sz="3600" dirty="0" smtClean="0">
                <a:latin typeface="+mj-ea"/>
                <a:ea typeface="+mj-ea"/>
                <a:cs typeface="Times New Roman" pitchFamily="18" charset="0"/>
              </a:rPr>
              <a:t>…</a:t>
            </a:r>
          </a:p>
          <a:p>
            <a:pPr lvl="1"/>
            <a:r>
              <a:rPr lang="zh-TW" altLang="en-US" dirty="0" smtClean="0"/>
              <a:t>賺很多錢？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給</a:t>
            </a:r>
            <a:r>
              <a:rPr lang="en-US" altLang="zh-TW" dirty="0" smtClean="0"/>
              <a:t>…</a:t>
            </a:r>
            <a:r>
              <a:rPr lang="zh-TW" altLang="en-US" dirty="0" smtClean="0"/>
              <a:t>交代？</a:t>
            </a:r>
            <a:endParaRPr lang="en-US" altLang="zh-TW" dirty="0" smtClean="0"/>
          </a:p>
          <a:p>
            <a:r>
              <a:rPr lang="zh-TW" altLang="en-US" dirty="0"/>
              <a:t>五歲的小孩要開</a:t>
            </a:r>
            <a:r>
              <a:rPr lang="zh-TW" altLang="en-US" dirty="0" smtClean="0"/>
              <a:t>計程車</a:t>
            </a:r>
            <a:r>
              <a:rPr lang="en-US" altLang="zh-TW" dirty="0">
                <a:latin typeface="+mj-ea"/>
                <a:cs typeface="Times New Roman" pitchFamily="18" charset="0"/>
              </a:rPr>
              <a:t>…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充滿矛盾</a:t>
            </a:r>
            <a:r>
              <a:rPr lang="en-US" altLang="zh-TW" dirty="0" smtClean="0"/>
              <a:t>…</a:t>
            </a:r>
            <a:endParaRPr lang="zh-TW" altLang="en-US" dirty="0" smtClean="0"/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你不是真的很愛錢吧？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19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 smtClean="0"/>
              <a:t>內在價值與外在價值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我的志願是醫師</a:t>
            </a:r>
            <a:r>
              <a:rPr lang="en-US" altLang="zh-TW" dirty="0" smtClean="0"/>
              <a:t>…</a:t>
            </a:r>
          </a:p>
          <a:p>
            <a:pPr lvl="2"/>
            <a:r>
              <a:rPr lang="zh-TW" altLang="en-US" dirty="0"/>
              <a:t>小時候常看的內兒科</a:t>
            </a:r>
            <a:r>
              <a:rPr lang="zh-TW" altLang="en-US" dirty="0" smtClean="0"/>
              <a:t>醫師</a:t>
            </a:r>
            <a:endParaRPr lang="en-US" altLang="zh-TW" dirty="0" smtClean="0"/>
          </a:p>
          <a:p>
            <a:pPr lvl="2"/>
            <a:r>
              <a:rPr lang="zh-TW" altLang="en-US" dirty="0"/>
              <a:t>老師的</a:t>
            </a:r>
            <a:r>
              <a:rPr lang="zh-TW" altLang="en-US" dirty="0" smtClean="0"/>
              <a:t>讚美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癌症病人、修女與自己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我們關心的範圍，造就了我們能力的極限</a:t>
            </a:r>
            <a:endParaRPr lang="en-US" altLang="zh-TW" dirty="0" smtClean="0"/>
          </a:p>
          <a:p>
            <a:pPr lvl="1"/>
            <a:r>
              <a:rPr lang="zh-TW" altLang="en-US" dirty="0"/>
              <a:t>過去填志願時</a:t>
            </a:r>
            <a:r>
              <a:rPr lang="zh-TW" altLang="en-US" dirty="0" smtClean="0"/>
              <a:t>，我考慮的是這工作可以得到甚麼？如何得到這工作？卻很少想過，我的人生為何從事這個工作？為什麼喜歡它？他對我有甚麼意義與價值？</a:t>
            </a:r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你不是真的很愛錢吧？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584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 smtClean="0"/>
              <a:t>呼應內在價值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當你渴望做一件事情，不需要任何理由、也不需要任何報酬，甚至讓你花時間、付錢，你也願意做的事情</a:t>
            </a:r>
            <a:endParaRPr lang="en-US" altLang="zh-TW" dirty="0" smtClean="0"/>
          </a:p>
          <a:p>
            <a:r>
              <a:rPr lang="zh-TW" altLang="en-US" dirty="0" smtClean="0"/>
              <a:t>外在價值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如果做一件事，目的是為了外在的報酬－財富、名氣、權勢，或是為了滿足別人的期望</a:t>
            </a:r>
            <a:endParaRPr lang="en-US" altLang="zh-TW" dirty="0" smtClean="0"/>
          </a:p>
          <a:p>
            <a:r>
              <a:rPr lang="zh-TW" altLang="en-US" dirty="0" smtClean="0"/>
              <a:t>對臨終病人而言，最重要的是：關係與意義</a:t>
            </a:r>
            <a:r>
              <a:rPr lang="en-US" altLang="zh-TW" dirty="0" smtClean="0"/>
              <a:t>(</a:t>
            </a:r>
            <a:r>
              <a:rPr lang="zh-TW" altLang="en-US" dirty="0" smtClean="0"/>
              <a:t>內在價值</a:t>
            </a:r>
            <a:r>
              <a:rPr lang="en-US" altLang="zh-TW" dirty="0" smtClean="0"/>
              <a:t>)</a:t>
            </a:r>
            <a:endParaRPr lang="zh-TW" altLang="en-US" dirty="0" smtClean="0"/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你不是真的很愛錢吧？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51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標題 3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smtClean="0"/>
          </a:p>
        </p:txBody>
      </p:sp>
      <p:sp>
        <p:nvSpPr>
          <p:cNvPr id="4099" name="內容版面配置區 34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493096"/>
          </a:xfrm>
        </p:spPr>
        <p:txBody>
          <a:bodyPr/>
          <a:lstStyle/>
          <a:p>
            <a:r>
              <a:rPr lang="zh-TW" altLang="en-US" dirty="0" smtClean="0"/>
              <a:t>把生命當成目的本身，而不是達成目的的手段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用甚麼價值去衡量你的人生，決定了你將來會變成一個甚麼樣的人</a:t>
            </a:r>
            <a:endParaRPr lang="en-US" altLang="zh-TW" dirty="0" smtClean="0"/>
          </a:p>
          <a:p>
            <a:pPr lvl="1"/>
            <a:r>
              <a:rPr lang="zh-TW" altLang="en-US"/>
              <a:t>財富、名氣、</a:t>
            </a:r>
            <a:r>
              <a:rPr lang="zh-TW" altLang="en-US" smtClean="0"/>
              <a:t>權勢本身不是壞事，重點是你把它當成是目的或手段</a:t>
            </a:r>
            <a:endParaRPr lang="en-US" altLang="zh-TW" dirty="0" smtClean="0"/>
          </a:p>
        </p:txBody>
      </p:sp>
      <p:sp>
        <p:nvSpPr>
          <p:cNvPr id="6" name="標題 3"/>
          <p:cNvSpPr txBox="1">
            <a:spLocks/>
          </p:cNvSpPr>
          <p:nvPr/>
        </p:nvSpPr>
        <p:spPr bwMode="auto">
          <a:xfrm>
            <a:off x="467544" y="260648"/>
            <a:ext cx="8229600" cy="11430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TW" altLang="en-US" sz="4400" dirty="0" smtClean="0">
                <a:latin typeface="Times New Roman" pitchFamily="18" charset="0"/>
                <a:ea typeface="標楷體" pitchFamily="65" charset="-120"/>
                <a:cs typeface="Times New Roman" pitchFamily="18" charset="0"/>
              </a:rPr>
              <a:t>你不是真的很愛錢吧？</a:t>
            </a:r>
            <a:endParaRPr lang="en-US" altLang="zh-TW" sz="4400" dirty="0">
              <a:latin typeface="Times New Roman" pitchFamily="18" charset="0"/>
              <a:ea typeface="標楷體" pitchFamily="65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35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6706</TotalTime>
  <Words>1643</Words>
  <Application>Microsoft Office PowerPoint</Application>
  <PresentationFormat>如螢幕大小 (4:3)</PresentationFormat>
  <Paragraphs>146</Paragraphs>
  <Slides>24</Slides>
  <Notes>6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25" baseType="lpstr">
      <vt:lpstr>Office 佈景主題</vt:lpstr>
      <vt:lpstr>PowerPoint 簡報</vt:lpstr>
      <vt:lpstr>有問題的請舉手</vt:lpstr>
      <vt:lpstr>有問題的請舉手</vt:lpstr>
      <vt:lpstr>有問題的請舉手</vt:lpstr>
      <vt:lpstr>有問題的請舉手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我就是忍不住會緊張，怎麼辦？</vt:lpstr>
      <vt:lpstr>我就是忍不住會緊張，怎麼辦？</vt:lpstr>
      <vt:lpstr>PowerPoint 簡報</vt:lpstr>
      <vt:lpstr>PowerPoint 簡報</vt:lpstr>
      <vt:lpstr>PowerPoint 簡報</vt:lpstr>
    </vt:vector>
  </TitlesOfParts>
  <Company>cyu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lillian</dc:creator>
  <cp:lastModifiedBy>Jasmine</cp:lastModifiedBy>
  <cp:revision>467</cp:revision>
  <dcterms:created xsi:type="dcterms:W3CDTF">2012-02-29T23:57:52Z</dcterms:created>
  <dcterms:modified xsi:type="dcterms:W3CDTF">2015-11-24T00:40:00Z</dcterms:modified>
</cp:coreProperties>
</file>