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62" r:id="rId6"/>
    <p:sldId id="260" r:id="rId7"/>
    <p:sldId id="295" r:id="rId8"/>
    <p:sldId id="266" r:id="rId9"/>
    <p:sldId id="261" r:id="rId10"/>
    <p:sldId id="269" r:id="rId11"/>
    <p:sldId id="270" r:id="rId12"/>
    <p:sldId id="267" r:id="rId13"/>
    <p:sldId id="271" r:id="rId14"/>
    <p:sldId id="272" r:id="rId15"/>
    <p:sldId id="274" r:id="rId16"/>
    <p:sldId id="273" r:id="rId17"/>
    <p:sldId id="277" r:id="rId18"/>
    <p:sldId id="278" r:id="rId19"/>
    <p:sldId id="279" r:id="rId20"/>
    <p:sldId id="268" r:id="rId21"/>
    <p:sldId id="287" r:id="rId22"/>
    <p:sldId id="288" r:id="rId23"/>
    <p:sldId id="289" r:id="rId24"/>
    <p:sldId id="290" r:id="rId25"/>
    <p:sldId id="291" r:id="rId26"/>
    <p:sldId id="293" r:id="rId27"/>
    <p:sldId id="294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470" autoAdjust="0"/>
    <p:restoredTop sz="94660"/>
  </p:normalViewPr>
  <p:slideViewPr>
    <p:cSldViewPr>
      <p:cViewPr varScale="1">
        <p:scale>
          <a:sx n="62" d="100"/>
          <a:sy n="62" d="100"/>
        </p:scale>
        <p:origin x="-148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0746D-E0D7-4975-9283-4F19A7E74C44}" type="datetimeFigureOut">
              <a:rPr lang="fr-FR" altLang="zh-TW"/>
              <a:pPr/>
              <a:t>28/06/2016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98670-AFF4-4A92-B5F5-191BD8BD1A05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36D66-BB7C-4455-B2C3-F5206D9AF5AD}" type="datetimeFigureOut">
              <a:rPr lang="fr-FR" altLang="zh-TW"/>
              <a:pPr/>
              <a:t>28/06/2016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F1F4E-809B-4027-BB4F-FF2616E16799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64DB6-3E71-460A-9B9E-62555EB1889A}" type="datetimeFigureOut">
              <a:rPr lang="fr-FR" altLang="zh-TW"/>
              <a:pPr/>
              <a:t>28/06/2016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13374-39B8-4728-BFDA-03259329FC06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B5FE8F-EB3A-4817-9565-6C420F897E3A}" type="datetimeFigureOut">
              <a:rPr lang="fr-FR" altLang="zh-TW"/>
              <a:pPr/>
              <a:t>28/06/2016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C66D9-0AE0-4F31-809A-02193EC53AF1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DB4273-81B9-4BE5-B6D8-CA1C74B67F55}" type="datetimeFigureOut">
              <a:rPr lang="fr-FR" altLang="zh-TW"/>
              <a:pPr/>
              <a:t>28/06/2016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960FB-2EB1-4CD1-8964-0133E12D3DEF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AE218-D789-4CC3-90D6-D4CD7A4C6AFB}" type="datetimeFigureOut">
              <a:rPr lang="fr-FR" altLang="zh-TW"/>
              <a:pPr/>
              <a:t>28/06/2016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D7757-D402-4464-ADDD-D882CB277274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3F1981-E271-43C5-96F0-65684857179A}" type="datetimeFigureOut">
              <a:rPr lang="fr-FR" altLang="zh-TW"/>
              <a:pPr/>
              <a:t>28/06/2016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55A4-DC89-4F18-8622-F28AE2946879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0955B4-8EA4-47DD-87CB-01C64E606F3B}" type="datetimeFigureOut">
              <a:rPr lang="fr-FR" altLang="zh-TW"/>
              <a:pPr/>
              <a:t>28/06/2016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1406F-6EBC-4674-8CEE-3622A7FAB365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635C52-854B-404E-8F88-8E986346F6A4}" type="datetimeFigureOut">
              <a:rPr lang="fr-FR" altLang="zh-TW"/>
              <a:pPr/>
              <a:t>28/06/2016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1FC85-BE5F-40EA-B01B-5DBD4AC46FC4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F636D1-D4FB-4327-8FF8-6D433F51A848}" type="datetimeFigureOut">
              <a:rPr lang="fr-FR" altLang="zh-TW"/>
              <a:pPr/>
              <a:t>28/06/2016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94CDE-0748-4133-A117-BFD24DA917A7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48F7AB-75C9-478E-9EC1-CD365299B7A5}" type="datetimeFigureOut">
              <a:rPr lang="fr-FR" altLang="zh-TW"/>
              <a:pPr/>
              <a:t>28/06/2016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7FC65-FC28-438A-AC60-417BD52C6E3B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64B23F6-5772-4C51-81BC-A70213F68B75}" type="datetimeFigureOut">
              <a:rPr lang="fr-FR" altLang="zh-TW"/>
              <a:pPr/>
              <a:t>28/06/2016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96B620F-724B-4A71-92E8-9D92FB4A81F2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BRfStkcB-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powercam.cc/class/ge0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104-5</a:t>
            </a:r>
            <a:r>
              <a:rPr lang="zh-TW" altLang="en-US" dirty="0" smtClean="0">
                <a:solidFill>
                  <a:schemeClr val="bg1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台灣</a:t>
            </a:r>
            <a:r>
              <a:rPr lang="zh-TW" altLang="en-US" dirty="0" smtClean="0">
                <a:solidFill>
                  <a:schemeClr val="bg1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文化創意產業的發展</a:t>
            </a:r>
            <a:endParaRPr lang="fr-CA" dirty="0" smtClean="0">
              <a:solidFill>
                <a:schemeClr val="bg1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843808" y="4365104"/>
            <a:ext cx="5757890" cy="1109667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健行科技大學通識教育中心</a:t>
            </a:r>
            <a:endParaRPr lang="en-US" altLang="zh-TW" dirty="0" smtClean="0">
              <a:solidFill>
                <a:schemeClr val="bg1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邵承芬老師</a:t>
            </a:r>
            <a:r>
              <a:rPr lang="en-US" altLang="zh-TW" dirty="0" err="1" smtClean="0">
                <a:solidFill>
                  <a:schemeClr val="bg1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cfshaw</a:t>
            </a:r>
            <a:r>
              <a:rPr lang="en-US" altLang="zh-TW" dirty="0" smtClean="0">
                <a:solidFill>
                  <a:schemeClr val="bg1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/A737</a:t>
            </a:r>
            <a:endParaRPr lang="fr-CA" dirty="0" smtClean="0">
              <a:solidFill>
                <a:schemeClr val="bg1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401857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55396" cy="618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170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" y="0"/>
            <a:ext cx="9139097" cy="684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77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400800" cy="1152128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授課</a:t>
            </a:r>
            <a:r>
              <a:rPr lang="zh-TW" altLang="en-US" b="1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內容</a:t>
            </a:r>
            <a:endParaRPr lang="fr-CA" b="1" dirty="0" smtClean="0">
              <a:solidFill>
                <a:srgbClr val="FF0000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2123728" y="1625390"/>
            <a:ext cx="6840760" cy="5256584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什麼是文化創意產業？</a:t>
            </a:r>
            <a:endParaRPr lang="en-US" altLang="zh-TW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外國文創案例分析</a:t>
            </a:r>
            <a:endParaRPr lang="en-US" altLang="zh-TW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故宮</a:t>
            </a:r>
            <a:r>
              <a:rPr lang="en-US" altLang="zh-TW" dirty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-</a:t>
            </a:r>
            <a:r>
              <a:rPr lang="zh-TW" altLang="en-US" dirty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文創</a:t>
            </a:r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泉源</a:t>
            </a:r>
            <a:r>
              <a:rPr lang="en-US" altLang="zh-TW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創意思考</a:t>
            </a:r>
            <a:endParaRPr lang="en-US" altLang="zh-TW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創意與品牌</a:t>
            </a:r>
            <a:r>
              <a:rPr lang="en-US" altLang="zh-TW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協同教學</a:t>
            </a:r>
            <a:endParaRPr lang="en-US" altLang="zh-TW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創</a:t>
            </a:r>
            <a:r>
              <a:rPr lang="zh-TW" altLang="en-US" dirty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客與</a:t>
            </a:r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智慧財產權</a:t>
            </a:r>
            <a:r>
              <a:rPr lang="en-US" altLang="zh-TW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協同</a:t>
            </a:r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教學</a:t>
            </a:r>
            <a:endParaRPr lang="en-US" altLang="zh-TW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閒置空間活化與地方傳統產業</a:t>
            </a:r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新生</a:t>
            </a:r>
            <a:endParaRPr lang="en-US" altLang="zh-TW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影視文</a:t>
            </a:r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創案例分析</a:t>
            </a:r>
            <a:endParaRPr lang="en-US" altLang="zh-TW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endParaRPr lang="fr-CA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52" y="4005064"/>
            <a:ext cx="581216" cy="7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367" y="1682792"/>
            <a:ext cx="541401" cy="66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32" y="2264512"/>
            <a:ext cx="590136" cy="72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07" y="2816884"/>
            <a:ext cx="566861" cy="69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06" y="3383244"/>
            <a:ext cx="566862" cy="69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07380"/>
            <a:ext cx="566862" cy="69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5214950"/>
            <a:ext cx="580934" cy="76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9374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" y="119063"/>
            <a:ext cx="320675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03423" y="260648"/>
            <a:ext cx="7040577" cy="1143000"/>
          </a:xfrm>
        </p:spPr>
        <p:txBody>
          <a:bodyPr/>
          <a:lstStyle/>
          <a:p>
            <a:r>
              <a:rPr lang="zh-TW" altLang="en-US" sz="5400" dirty="0">
                <a:solidFill>
                  <a:schemeClr val="bg1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什麼是文化創意產業</a:t>
            </a:r>
            <a:endParaRPr lang="fr-CA" sz="5400" dirty="0" smtClean="0">
              <a:solidFill>
                <a:schemeClr val="bg1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142976" y="2132856"/>
            <a:ext cx="6643734" cy="4225072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文化</a:t>
            </a:r>
            <a:r>
              <a:rPr lang="en-US" altLang="zh-TW" sz="40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+</a:t>
            </a:r>
            <a:r>
              <a:rPr lang="zh-TW" altLang="en-US" sz="40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創意</a:t>
            </a:r>
            <a:r>
              <a:rPr lang="en-US" altLang="zh-TW" sz="40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=</a:t>
            </a:r>
            <a:r>
              <a:rPr lang="zh-TW" altLang="en-US" sz="40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產業？</a:t>
            </a:r>
            <a:endParaRPr lang="en-US" altLang="zh-TW" sz="40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pPr lvl="1"/>
            <a:r>
              <a:rPr lang="zh-TW" altLang="en-US" sz="36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文化產業化；產業文化化</a:t>
            </a:r>
            <a:endParaRPr lang="en-US" altLang="zh-TW" sz="36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sz="40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什麼是文化？</a:t>
            </a:r>
            <a:endParaRPr lang="en-US" altLang="zh-TW" sz="40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sz="40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如何產業化？</a:t>
            </a:r>
            <a:endParaRPr lang="en-US" altLang="zh-TW" sz="40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sz="4000" dirty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創意</a:t>
            </a:r>
            <a:r>
              <a:rPr lang="zh-TW" altLang="en-US" sz="40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？源自於何？</a:t>
            </a:r>
            <a:endParaRPr lang="fr-CA" sz="40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831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/>
          <a:lstStyle/>
          <a:p>
            <a:r>
              <a:rPr lang="zh-TW" altLang="en-US" sz="5400" dirty="0">
                <a:solidFill>
                  <a:schemeClr val="bg1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外國文創案例分析</a:t>
            </a:r>
            <a:endParaRPr lang="en-US" altLang="zh-TW" sz="5400" dirty="0">
              <a:solidFill>
                <a:schemeClr val="bg1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142976" y="2492896"/>
            <a:ext cx="6643734" cy="3865032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韓國大長今</a:t>
            </a:r>
            <a:endParaRPr lang="en-US" altLang="zh-TW" sz="40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sz="4000" dirty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美國</a:t>
            </a:r>
            <a:r>
              <a:rPr lang="zh-TW" altLang="en-US" sz="40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迪士尼</a:t>
            </a:r>
            <a:endParaRPr lang="en-US" altLang="zh-TW" sz="40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sz="4000" dirty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日本北海道小樽</a:t>
            </a:r>
            <a:r>
              <a:rPr lang="zh-TW" altLang="en-US" sz="40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倉庫區</a:t>
            </a:r>
            <a:endParaRPr lang="fr-CA" sz="40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3"/>
            <a:ext cx="320675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3721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zh-TW" altLang="en-US" sz="5400" dirty="0">
                <a:solidFill>
                  <a:schemeClr val="bg1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故宮</a:t>
            </a:r>
            <a:r>
              <a:rPr lang="en-US" altLang="zh-TW" sz="5400" dirty="0">
                <a:solidFill>
                  <a:schemeClr val="bg1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-</a:t>
            </a:r>
            <a:r>
              <a:rPr lang="zh-TW" altLang="en-US" sz="5400" dirty="0">
                <a:solidFill>
                  <a:schemeClr val="bg1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文創泉源</a:t>
            </a:r>
            <a:endParaRPr lang="en-US" altLang="zh-TW" sz="5400" dirty="0">
              <a:solidFill>
                <a:schemeClr val="bg1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142976" y="1988840"/>
            <a:ext cx="6643734" cy="4536504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台北故宮與北京故宮</a:t>
            </a:r>
            <a:endParaRPr lang="en-US" altLang="zh-TW" sz="40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pPr lvl="1"/>
            <a:r>
              <a:rPr lang="zh-TW" altLang="en-US" sz="3600" dirty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文創</a:t>
            </a:r>
            <a:r>
              <a:rPr lang="zh-TW" altLang="en-US" sz="36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泉源</a:t>
            </a:r>
            <a:r>
              <a:rPr lang="en-US" altLang="zh-TW" sz="36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/</a:t>
            </a:r>
            <a:r>
              <a:rPr lang="zh-TW" altLang="en-US" sz="36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朕</a:t>
            </a:r>
            <a:r>
              <a:rPr lang="zh-TW" altLang="en-US" sz="3600" dirty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知道</a:t>
            </a:r>
            <a:r>
              <a:rPr lang="zh-TW" altLang="en-US" sz="36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了</a:t>
            </a:r>
            <a:endParaRPr lang="en-US" altLang="zh-TW" sz="36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pPr lvl="1"/>
            <a:r>
              <a:rPr lang="zh-TW" altLang="en-US" sz="36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校外參訪</a:t>
            </a:r>
            <a:r>
              <a:rPr lang="en-US" altLang="zh-TW" sz="36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/</a:t>
            </a:r>
            <a:r>
              <a:rPr lang="zh-TW" altLang="en-US" sz="36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自行前往</a:t>
            </a:r>
            <a:endParaRPr lang="en-US" altLang="zh-TW" sz="36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sz="4000" dirty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故宮</a:t>
            </a:r>
            <a:r>
              <a:rPr lang="zh-TW" altLang="en-US" sz="40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三寶→</a:t>
            </a:r>
            <a:r>
              <a:rPr lang="zh-TW" altLang="en-US" sz="4000" b="1" dirty="0" smtClean="0">
                <a:solidFill>
                  <a:srgbClr val="FF000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至善三寶鍋</a:t>
            </a:r>
            <a:endParaRPr lang="en-US" altLang="zh-TW" sz="4000" b="1" dirty="0" smtClean="0">
              <a:solidFill>
                <a:srgbClr val="FF000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pPr lvl="1"/>
            <a:r>
              <a:rPr lang="zh-TW" altLang="en-US" sz="36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翠玉白菜</a:t>
            </a:r>
            <a:endParaRPr lang="en-US" altLang="zh-TW" sz="36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pPr lvl="1"/>
            <a:r>
              <a:rPr lang="zh-TW" altLang="en-US" sz="3600" dirty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肉形</a:t>
            </a:r>
            <a:r>
              <a:rPr lang="zh-TW" altLang="en-US" sz="36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石</a:t>
            </a:r>
            <a:endParaRPr lang="en-US" altLang="zh-TW" sz="36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pPr lvl="1"/>
            <a:r>
              <a:rPr lang="zh-TW" altLang="en-US" sz="3600" dirty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毛公鼎</a:t>
            </a:r>
            <a:endParaRPr lang="fr-CA" sz="36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720"/>
          <a:stretch/>
        </p:blipFill>
        <p:spPr bwMode="auto">
          <a:xfrm>
            <a:off x="4981394" y="32008"/>
            <a:ext cx="4162606" cy="362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33"/>
            <a:ext cx="320675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9853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zh-TW" altLang="en-US" sz="5400" dirty="0">
                <a:solidFill>
                  <a:schemeClr val="bg1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創意與品牌</a:t>
            </a:r>
            <a:endParaRPr lang="en-US" altLang="zh-TW" sz="5400" dirty="0">
              <a:solidFill>
                <a:schemeClr val="bg1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142976" y="2132856"/>
            <a:ext cx="6643734" cy="4225072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協同教學</a:t>
            </a:r>
            <a:endParaRPr lang="en-US" altLang="zh-TW" sz="40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pPr lvl="1"/>
            <a:r>
              <a:rPr lang="zh-TW" altLang="en-US" sz="36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王坪主任</a:t>
            </a:r>
            <a:endParaRPr lang="en-US" altLang="zh-TW" sz="36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pPr lvl="1"/>
            <a:r>
              <a:rPr lang="zh-TW" altLang="en-US" sz="3600" dirty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通識教育中心</a:t>
            </a:r>
            <a:r>
              <a:rPr lang="zh-TW" altLang="en-US" sz="36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主任</a:t>
            </a:r>
            <a:endParaRPr lang="en-US" altLang="zh-TW" sz="36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pPr lvl="1"/>
            <a:r>
              <a:rPr lang="zh-TW" altLang="en-US" sz="3600" dirty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土木系專任</a:t>
            </a:r>
            <a:r>
              <a:rPr lang="zh-TW" altLang="en-US" sz="36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教師</a:t>
            </a:r>
            <a:endParaRPr lang="en-US" altLang="zh-TW" sz="36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pPr lvl="1"/>
            <a:r>
              <a:rPr lang="zh-TW" altLang="en-US" sz="36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土木＋設計</a:t>
            </a:r>
            <a:endParaRPr lang="en-US" altLang="zh-TW" sz="36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sz="40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品牌的意涵</a:t>
            </a:r>
            <a:endParaRPr lang="fr-CA" sz="40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320675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5115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r>
              <a:rPr lang="zh-TW" altLang="en-US" sz="5400" dirty="0">
                <a:solidFill>
                  <a:schemeClr val="bg1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創客與智慧財產權</a:t>
            </a:r>
            <a:endParaRPr lang="en-US" altLang="zh-TW" sz="5400" dirty="0">
              <a:solidFill>
                <a:schemeClr val="bg1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142976" y="1916832"/>
            <a:ext cx="6643734" cy="4441096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協同教學</a:t>
            </a:r>
            <a:endParaRPr lang="en-US" altLang="zh-TW" sz="40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pPr lvl="1"/>
            <a:r>
              <a:rPr lang="zh-TW" altLang="en-US" sz="36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閔宇經老師</a:t>
            </a:r>
            <a:endParaRPr lang="en-US" altLang="zh-TW" sz="36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pPr lvl="1"/>
            <a:r>
              <a:rPr lang="zh-TW" altLang="en-US" sz="36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本校通識教育中心法政專任</a:t>
            </a:r>
            <a:r>
              <a:rPr lang="zh-TW" altLang="en-US" sz="3600" dirty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教師</a:t>
            </a:r>
            <a:endParaRPr lang="en-US" altLang="zh-TW" sz="36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sz="4000" dirty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創客與智慧財產權</a:t>
            </a:r>
            <a:endParaRPr lang="en-US" altLang="zh-TW" sz="40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pPr lvl="1"/>
            <a:r>
              <a:rPr lang="zh-TW" altLang="en-US" sz="36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什麼是創客</a:t>
            </a:r>
            <a:endParaRPr lang="en-US" altLang="zh-TW" sz="36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pPr lvl="1"/>
            <a:r>
              <a:rPr lang="zh-TW" altLang="en-US" sz="3600" dirty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如何注意智慧財產權</a:t>
            </a:r>
            <a:endParaRPr lang="fr-CA" sz="36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179512" y="2270"/>
            <a:ext cx="2448346" cy="1751707"/>
          </a:xfrm>
          <a:prstGeom prst="cloudCallout">
            <a:avLst>
              <a:gd name="adj1" fmla="val 77922"/>
              <a:gd name="adj2" fmla="val 72546"/>
            </a:avLst>
          </a:prstGeom>
          <a:solidFill>
            <a:srgbClr val="FFFF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TW" altLang="en-US" sz="3200" dirty="0" smtClean="0">
                <a:solidFill>
                  <a:srgbClr val="000000"/>
                </a:solidFill>
                <a:ea typeface="標楷體" pitchFamily="65" charset="-120"/>
              </a:rPr>
              <a:t>單元五</a:t>
            </a:r>
            <a:endParaRPr kumimoji="1" lang="zh-TW" altLang="zh-TW" sz="3200" dirty="0" smtClean="0">
              <a:solidFill>
                <a:srgbClr val="000000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09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552728" cy="1143000"/>
          </a:xfrm>
        </p:spPr>
        <p:txBody>
          <a:bodyPr/>
          <a:lstStyle/>
          <a:p>
            <a:r>
              <a:rPr lang="zh-TW" altLang="en-US" sz="5400" dirty="0" smtClean="0">
                <a:solidFill>
                  <a:schemeClr val="bg1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空間活化與產業新生</a:t>
            </a:r>
            <a:endParaRPr lang="en-US" altLang="zh-TW" sz="5400" dirty="0">
              <a:solidFill>
                <a:schemeClr val="bg1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142976" y="1772816"/>
            <a:ext cx="6643734" cy="4585112"/>
          </a:xfrm>
        </p:spPr>
        <p:txBody>
          <a:bodyPr/>
          <a:lstStyle/>
          <a:p>
            <a:r>
              <a:rPr lang="zh-TW" altLang="en-US" sz="4000" dirty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閒置空間活化</a:t>
            </a:r>
            <a:endParaRPr lang="en-US" altLang="zh-TW" sz="40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pPr lvl="1"/>
            <a:r>
              <a:rPr lang="zh-TW" altLang="en-US" sz="36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什麼是閒置空間</a:t>
            </a:r>
            <a:endParaRPr lang="en-US" altLang="zh-TW" sz="36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pPr lvl="1"/>
            <a:r>
              <a:rPr lang="zh-TW" altLang="en-US" sz="36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文化創意園區</a:t>
            </a:r>
            <a:endParaRPr lang="en-US" altLang="zh-TW" sz="36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sz="4000" dirty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地方傳統產業</a:t>
            </a:r>
            <a:endParaRPr lang="en-US" altLang="zh-TW" sz="40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pPr lvl="1"/>
            <a:r>
              <a:rPr lang="zh-TW" altLang="en-US" sz="36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鶯歌陶瓷</a:t>
            </a:r>
            <a:endParaRPr lang="en-US" altLang="zh-TW" sz="36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pPr lvl="1"/>
            <a:r>
              <a:rPr lang="zh-TW" altLang="en-US" sz="3600" dirty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阿原</a:t>
            </a:r>
            <a:r>
              <a:rPr lang="zh-TW" altLang="en-US" sz="36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肥皂</a:t>
            </a:r>
            <a:endParaRPr lang="en-US" altLang="zh-TW" sz="36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pPr lvl="1"/>
            <a:r>
              <a:rPr lang="zh-TW" altLang="en-US" sz="3600" dirty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如何走出新生命</a:t>
            </a:r>
            <a:endParaRPr lang="fr-CA" sz="36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675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8235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804248" cy="1143000"/>
          </a:xfrm>
        </p:spPr>
        <p:txBody>
          <a:bodyPr/>
          <a:lstStyle/>
          <a:p>
            <a:r>
              <a:rPr lang="zh-TW" altLang="en-US" sz="5400" dirty="0" smtClean="0">
                <a:solidFill>
                  <a:schemeClr val="bg1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影視文</a:t>
            </a:r>
            <a:r>
              <a:rPr lang="zh-TW" altLang="en-US" sz="5400" dirty="0" smtClean="0">
                <a:solidFill>
                  <a:schemeClr val="bg1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創案例分析</a:t>
            </a:r>
            <a:endParaRPr lang="en-US" altLang="zh-TW" sz="5400" dirty="0">
              <a:solidFill>
                <a:schemeClr val="bg1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142976" y="1988840"/>
            <a:ext cx="6643734" cy="4369088"/>
          </a:xfrm>
        </p:spPr>
        <p:txBody>
          <a:bodyPr/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海角七號</a:t>
            </a:r>
            <a:endParaRPr lang="en-US" altLang="zh-TW" sz="36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sz="36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艋舺</a:t>
            </a:r>
            <a:endParaRPr lang="en-US" altLang="zh-TW" sz="36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sz="3600" dirty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大稻</a:t>
            </a:r>
            <a:r>
              <a:rPr lang="zh-TW" altLang="en-US" sz="36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埕</a:t>
            </a:r>
            <a:endParaRPr lang="en-US" altLang="zh-TW" sz="36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sz="3600" dirty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賽德克巴</a:t>
            </a:r>
            <a:r>
              <a:rPr lang="zh-TW" altLang="en-US" sz="36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萊</a:t>
            </a:r>
            <a:endParaRPr lang="en-US" altLang="zh-TW" sz="36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sz="36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  <a:hlinkClick r:id="rId3"/>
              </a:rPr>
              <a:t>父後七日</a:t>
            </a:r>
            <a:endParaRPr lang="en-US" altLang="zh-TW" sz="36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  <a:hlinkClick r:id="rId3"/>
            </a:endParaRPr>
          </a:p>
          <a:p>
            <a:r>
              <a:rPr lang="zh-TW" altLang="en-US" sz="36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那些年我們一起追的女孩</a:t>
            </a:r>
            <a:endParaRPr lang="fr-CA" sz="36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285728"/>
            <a:ext cx="320675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261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>
                <a:solidFill>
                  <a:schemeClr val="bg1"/>
                </a:solidFill>
                <a:latin typeface="Adobe 楷体 Std R" pitchFamily="18" charset="-128"/>
                <a:ea typeface="Adobe 楷体 Std R" pitchFamily="18" charset="-128"/>
              </a:rPr>
              <a:t>大綱</a:t>
            </a:r>
            <a:endParaRPr lang="fr-CA" sz="5400" dirty="0" smtClean="0">
              <a:solidFill>
                <a:schemeClr val="bg1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142976" y="1988840"/>
            <a:ext cx="6643734" cy="4369088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前言</a:t>
            </a:r>
            <a:r>
              <a:rPr lang="en-US" altLang="zh-TW" sz="40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-</a:t>
            </a:r>
            <a:r>
              <a:rPr lang="zh-TW" altLang="en-US" sz="40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開課緣起</a:t>
            </a:r>
            <a:endParaRPr lang="en-US" altLang="zh-TW" sz="40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sz="40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授課目標</a:t>
            </a:r>
            <a:endParaRPr lang="en-US" altLang="zh-TW" sz="40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sz="40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經營模式</a:t>
            </a:r>
            <a:endParaRPr lang="en-US" altLang="zh-TW" sz="40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sz="40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評分標準</a:t>
            </a:r>
            <a:endParaRPr lang="en-US" altLang="zh-TW" sz="40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sz="40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授課內容</a:t>
            </a:r>
            <a:endParaRPr lang="en-US" altLang="zh-TW" sz="40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sz="4000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結語</a:t>
            </a:r>
            <a:endParaRPr lang="fr-CA" sz="4000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248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 smtClean="0">
                <a:solidFill>
                  <a:schemeClr val="bg1"/>
                </a:solidFill>
              </a:rPr>
              <a:t>結語</a:t>
            </a:r>
            <a:endParaRPr lang="fr-CA" sz="6000" dirty="0" smtClean="0">
              <a:solidFill>
                <a:schemeClr val="bg1"/>
              </a:solidFill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1043608" y="1844824"/>
            <a:ext cx="7704856" cy="3697295"/>
          </a:xfrm>
        </p:spPr>
        <p:txBody>
          <a:bodyPr/>
          <a:lstStyle/>
          <a:p>
            <a:r>
              <a:rPr lang="zh-TW" altLang="en-US" sz="5000" dirty="0" smtClean="0">
                <a:solidFill>
                  <a:schemeClr val="bg1"/>
                </a:solidFill>
                <a:latin typeface="Adobe 楷体 Std R" pitchFamily="18" charset="-128"/>
                <a:ea typeface="Adobe 楷体 Std R" pitchFamily="18" charset="-128"/>
              </a:rPr>
              <a:t>專業內要內行</a:t>
            </a:r>
            <a:endParaRPr lang="en-US" altLang="zh-TW" sz="5000" dirty="0" smtClean="0">
              <a:solidFill>
                <a:schemeClr val="bg1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en-US" sz="4600" dirty="0" smtClean="0">
                <a:solidFill>
                  <a:schemeClr val="bg1"/>
                </a:solidFill>
                <a:latin typeface="Adobe 楷体 Std R" pitchFamily="18" charset="-128"/>
                <a:ea typeface="Adobe 楷体 Std R" pitchFamily="18" charset="-128"/>
              </a:rPr>
              <a:t>成為一個專業的</a:t>
            </a:r>
            <a:r>
              <a:rPr lang="zh-TW" altLang="en-US" sz="4600" b="1" dirty="0" smtClean="0">
                <a:solidFill>
                  <a:srgbClr val="FFFF00"/>
                </a:solidFill>
                <a:latin typeface="Adobe 楷体 Std R" pitchFamily="18" charset="-128"/>
                <a:ea typeface="Adobe 楷体 Std R" pitchFamily="18" charset="-128"/>
              </a:rPr>
              <a:t>文化人</a:t>
            </a:r>
            <a:endParaRPr lang="en-US" altLang="zh-TW" sz="4600" b="1" dirty="0" smtClean="0">
              <a:solidFill>
                <a:srgbClr val="FFFF0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sz="5000" dirty="0" smtClean="0">
                <a:solidFill>
                  <a:schemeClr val="bg1"/>
                </a:solidFill>
                <a:latin typeface="Adobe 楷体 Std R" pitchFamily="18" charset="-128"/>
                <a:ea typeface="Adobe 楷体 Std R" pitchFamily="18" charset="-128"/>
              </a:rPr>
              <a:t>專業外不外行</a:t>
            </a:r>
            <a:endParaRPr lang="en-US" altLang="zh-TW" sz="5000" dirty="0" smtClean="0">
              <a:solidFill>
                <a:schemeClr val="bg1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en-US" sz="4600" dirty="0" smtClean="0">
                <a:solidFill>
                  <a:schemeClr val="bg1"/>
                </a:solidFill>
                <a:latin typeface="Adobe 楷体 Std R" pitchFamily="18" charset="-128"/>
                <a:ea typeface="Adobe 楷体 Std R" pitchFamily="18" charset="-128"/>
              </a:rPr>
              <a:t>成為一個跨領域的</a:t>
            </a:r>
            <a:r>
              <a:rPr lang="zh-TW" altLang="en-US" sz="4600" b="1" dirty="0" smtClean="0">
                <a:solidFill>
                  <a:srgbClr val="FFFF00"/>
                </a:solidFill>
                <a:latin typeface="Adobe 楷体 Std R" pitchFamily="18" charset="-128"/>
                <a:ea typeface="Adobe 楷体 Std R" pitchFamily="18" charset="-128"/>
              </a:rPr>
              <a:t>文創人</a:t>
            </a:r>
            <a:endParaRPr lang="fr-CA" sz="4600" b="1" dirty="0" smtClean="0">
              <a:solidFill>
                <a:srgbClr val="FFFF00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525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39"/>
            <a:ext cx="6120680" cy="639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077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624"/>
            <a:ext cx="74295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395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19425"/>
            <a:ext cx="7754044" cy="387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061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52641"/>
            <a:ext cx="7033964" cy="351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900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281" y="620688"/>
            <a:ext cx="6552728" cy="564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149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18778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031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4775"/>
            <a:ext cx="72009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555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214546" y="428604"/>
            <a:ext cx="64008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前言</a:t>
            </a:r>
            <a:r>
              <a:rPr lang="en-US" altLang="zh-TW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TW" altLang="en-US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開課</a:t>
            </a:r>
            <a:r>
              <a:rPr lang="zh-TW" altLang="en-US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緣起</a:t>
            </a:r>
            <a:endParaRPr lang="fr-CA" dirty="0" smtClean="0">
              <a:solidFill>
                <a:srgbClr val="002060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286000" y="1857364"/>
            <a:ext cx="6400800" cy="4268799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文創時代的來臨</a:t>
            </a:r>
            <a:endParaRPr lang="en-US" altLang="zh-TW" dirty="0" smtClean="0">
              <a:solidFill>
                <a:srgbClr val="00206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全球瘋文創</a:t>
            </a:r>
            <a:r>
              <a:rPr lang="fr-CA" b="1" dirty="0" smtClean="0">
                <a:solidFill>
                  <a:srgbClr val="7030A0"/>
                </a:solidFill>
                <a:latin typeface="Adobe 楷体 Std R" pitchFamily="18" charset="-128"/>
                <a:ea typeface="Adobe 楷体 Std R" pitchFamily="18" charset="-128"/>
              </a:rPr>
              <a:t> </a:t>
            </a:r>
          </a:p>
          <a:p>
            <a:r>
              <a:rPr lang="zh-TW" altLang="en-US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台灣產業的困境</a:t>
            </a:r>
            <a:endParaRPr lang="en-US" altLang="zh-TW" dirty="0" smtClean="0">
              <a:solidFill>
                <a:srgbClr val="00206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產業出走潮</a:t>
            </a:r>
            <a:endParaRPr lang="en-US" altLang="zh-TW" dirty="0" smtClean="0">
              <a:solidFill>
                <a:srgbClr val="00206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釐清文化與文創</a:t>
            </a:r>
            <a:endParaRPr lang="en-US" altLang="zh-TW" dirty="0" smtClean="0">
              <a:solidFill>
                <a:srgbClr val="00206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文化人</a:t>
            </a:r>
            <a:endParaRPr lang="en-US" altLang="zh-TW" dirty="0" smtClean="0">
              <a:solidFill>
                <a:srgbClr val="00206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文創人</a:t>
            </a:r>
            <a:endParaRPr lang="en-US" dirty="0" smtClean="0">
              <a:solidFill>
                <a:srgbClr val="00206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endParaRPr lang="fr-CA" dirty="0" smtClean="0">
              <a:solidFill>
                <a:srgbClr val="002060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Adobe 楷体 Std R" pitchFamily="18" charset="-128"/>
                <a:ea typeface="Adobe 楷体 Std R" pitchFamily="18" charset="-128"/>
              </a:rPr>
              <a:t>授課</a:t>
            </a:r>
            <a:r>
              <a:rPr lang="zh-TW" altLang="en-US" dirty="0" smtClean="0">
                <a:solidFill>
                  <a:srgbClr val="FFFF00"/>
                </a:solidFill>
                <a:latin typeface="Adobe 楷体 Std R" pitchFamily="18" charset="-128"/>
                <a:ea typeface="Adobe 楷体 Std R" pitchFamily="18" charset="-128"/>
              </a:rPr>
              <a:t>目標</a:t>
            </a:r>
            <a:endParaRPr lang="fr-CA" dirty="0" smtClean="0">
              <a:solidFill>
                <a:srgbClr val="FFFF00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4" name="六邊形 3"/>
          <p:cNvSpPr/>
          <p:nvPr/>
        </p:nvSpPr>
        <p:spPr>
          <a:xfrm>
            <a:off x="2786050" y="3786190"/>
            <a:ext cx="4071966" cy="1428760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Adobe 楷体 Std R" pitchFamily="18" charset="-128"/>
                <a:ea typeface="Adobe 楷体 Std R" pitchFamily="18" charset="-128"/>
              </a:rPr>
              <a:t>成為一個文創人</a:t>
            </a:r>
            <a:endParaRPr lang="zh-TW" altLang="en-US" sz="3200" dirty="0">
              <a:solidFill>
                <a:schemeClr val="tx1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8" name="流程圖: 替代處理程序 7"/>
          <p:cNvSpPr/>
          <p:nvPr/>
        </p:nvSpPr>
        <p:spPr>
          <a:xfrm>
            <a:off x="214282" y="2428868"/>
            <a:ext cx="2571768" cy="114300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Adobe 楷体 Std R" pitchFamily="18" charset="-128"/>
                <a:ea typeface="Adobe 楷体 Std R" pitchFamily="18" charset="-128"/>
              </a:rPr>
              <a:t>從歷史文化中取材</a:t>
            </a:r>
            <a:endParaRPr lang="zh-TW" altLang="en-US" sz="3200" dirty="0"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9" name="左-右-上三向箭號 8"/>
          <p:cNvSpPr/>
          <p:nvPr/>
        </p:nvSpPr>
        <p:spPr>
          <a:xfrm flipV="1">
            <a:off x="2857488" y="2786058"/>
            <a:ext cx="3500462" cy="785818"/>
          </a:xfrm>
          <a:prstGeom prst="leftRight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流程圖: 替代處理程序 9"/>
          <p:cNvSpPr/>
          <p:nvPr/>
        </p:nvSpPr>
        <p:spPr>
          <a:xfrm>
            <a:off x="6429388" y="2428868"/>
            <a:ext cx="2571768" cy="114300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Adobe 楷体 Std R" pitchFamily="18" charset="-128"/>
                <a:ea typeface="Adobe 楷体 Std R" pitchFamily="18" charset="-128"/>
              </a:rPr>
              <a:t>與現代科技結合</a:t>
            </a:r>
            <a:endParaRPr lang="zh-TW" altLang="en-US" sz="3200" dirty="0">
              <a:latin typeface="Adobe 楷体 Std R" pitchFamily="18" charset="-128"/>
              <a:ea typeface="Adobe 楷体 Std R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Adobe 楷体 Std R" pitchFamily="18" charset="-128"/>
                <a:ea typeface="Adobe 楷体 Std R" pitchFamily="18" charset="-128"/>
              </a:rPr>
              <a:t>授課</a:t>
            </a:r>
            <a:r>
              <a:rPr lang="zh-TW" altLang="en-US" dirty="0" smtClean="0">
                <a:solidFill>
                  <a:srgbClr val="FFFF00"/>
                </a:solidFill>
                <a:latin typeface="Adobe 楷体 Std R" pitchFamily="18" charset="-128"/>
                <a:ea typeface="Adobe 楷体 Std R" pitchFamily="18" charset="-128"/>
              </a:rPr>
              <a:t>目標</a:t>
            </a:r>
            <a:endParaRPr lang="fr-CA" dirty="0" smtClean="0">
              <a:solidFill>
                <a:srgbClr val="FFFF00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928926" y="1643050"/>
            <a:ext cx="3429024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Adobe 楷体 Std R" pitchFamily="18" charset="-128"/>
                <a:ea typeface="Adobe 楷体 Std R" pitchFamily="18" charset="-128"/>
              </a:rPr>
              <a:t>歷史的參與者</a:t>
            </a:r>
            <a:endParaRPr lang="zh-TW" altLang="en-US" sz="3200" dirty="0"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000364" y="3500438"/>
            <a:ext cx="3429024" cy="92869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Adobe 楷体 Std R" pitchFamily="18" charset="-128"/>
                <a:ea typeface="Adobe 楷体 Std R" pitchFamily="18" charset="-128"/>
              </a:rPr>
              <a:t>文化的鑑賞家</a:t>
            </a:r>
            <a:endParaRPr lang="zh-TW" altLang="en-US" sz="3200" dirty="0"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3000364" y="5572140"/>
            <a:ext cx="3429024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Adobe 楷体 Std R" pitchFamily="18" charset="-128"/>
                <a:ea typeface="Adobe 楷体 Std R" pitchFamily="18" charset="-128"/>
              </a:rPr>
              <a:t>文創的實踐人</a:t>
            </a:r>
            <a:endParaRPr lang="zh-TW" altLang="en-US" sz="3200" dirty="0"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14" name="向下箭號 13"/>
          <p:cNvSpPr/>
          <p:nvPr/>
        </p:nvSpPr>
        <p:spPr>
          <a:xfrm>
            <a:off x="4572000" y="2643182"/>
            <a:ext cx="214314" cy="78581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下箭號 14"/>
          <p:cNvSpPr/>
          <p:nvPr/>
        </p:nvSpPr>
        <p:spPr>
          <a:xfrm>
            <a:off x="4643438" y="4572008"/>
            <a:ext cx="214314" cy="78581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經營</a:t>
            </a:r>
            <a:r>
              <a:rPr lang="zh-TW" altLang="en-US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模式</a:t>
            </a:r>
            <a:endParaRPr lang="fr-CA" dirty="0" smtClean="0">
              <a:solidFill>
                <a:srgbClr val="002060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2286000" y="1857364"/>
            <a:ext cx="6750496" cy="4268799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現況分析</a:t>
            </a:r>
            <a:r>
              <a:rPr lang="en-US" altLang="zh-TW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案例介紹</a:t>
            </a:r>
            <a:endParaRPr lang="en-US" altLang="zh-TW" dirty="0" smtClean="0">
              <a:solidFill>
                <a:srgbClr val="00206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授課教師</a:t>
            </a:r>
            <a:r>
              <a:rPr lang="en-US" altLang="zh-TW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邵承芬老師</a:t>
            </a:r>
            <a:endParaRPr lang="en-US" altLang="zh-TW" dirty="0" smtClean="0">
              <a:solidFill>
                <a:srgbClr val="00206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協同教學</a:t>
            </a:r>
            <a:endParaRPr lang="en-US" altLang="zh-TW" dirty="0" smtClean="0">
              <a:solidFill>
                <a:srgbClr val="00206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王坪老師→品牌</a:t>
            </a:r>
            <a:endParaRPr lang="en-US" altLang="zh-TW" dirty="0" smtClean="0">
              <a:solidFill>
                <a:srgbClr val="00206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閔</a:t>
            </a:r>
            <a:r>
              <a:rPr lang="zh-TW" altLang="en-US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宇經老師→創客</a:t>
            </a:r>
            <a:endParaRPr lang="en-US" altLang="zh-TW" dirty="0" smtClean="0">
              <a:solidFill>
                <a:srgbClr val="00206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網站經營</a:t>
            </a:r>
            <a:endParaRPr lang="en-US" altLang="zh-TW" dirty="0" smtClean="0">
              <a:solidFill>
                <a:srgbClr val="00206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fr-CA" dirty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  <a:hlinkClick r:id="rId3"/>
              </a:rPr>
              <a:t>http://</a:t>
            </a:r>
            <a:r>
              <a:rPr lang="fr-CA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  <a:hlinkClick r:id="rId3"/>
              </a:rPr>
              <a:t>sites.powercam.cc/class/ge06</a:t>
            </a:r>
            <a:endParaRPr lang="fr-CA" dirty="0" smtClean="0">
              <a:solidFill>
                <a:srgbClr val="002060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400800" cy="115212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授課內容</a:t>
            </a:r>
            <a:r>
              <a:rPr lang="en-US" altLang="zh-TW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-1</a:t>
            </a:r>
            <a:endParaRPr lang="fr-CA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2123728" y="1625390"/>
            <a:ext cx="6840760" cy="5256584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四個面向解析文創產業</a:t>
            </a:r>
            <a:endParaRPr lang="en-US" altLang="zh-TW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歷史文化</a:t>
            </a:r>
            <a:endParaRPr lang="en-US" altLang="zh-TW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創意思考</a:t>
            </a:r>
            <a:endParaRPr lang="en-US" altLang="zh-TW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品牌設計</a:t>
            </a:r>
            <a:endParaRPr lang="en-US" altLang="zh-TW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行銷策略</a:t>
            </a:r>
            <a:endParaRPr lang="fr-CA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6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400800" cy="115212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授課內容</a:t>
            </a:r>
            <a:r>
              <a:rPr lang="en-US" altLang="zh-TW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-2</a:t>
            </a:r>
            <a:endParaRPr lang="fr-CA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2123728" y="1625390"/>
            <a:ext cx="6840760" cy="5256584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什麼是文化創意產業？</a:t>
            </a:r>
            <a:endParaRPr lang="en-US" altLang="zh-TW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外國文創案例分析</a:t>
            </a:r>
            <a:endParaRPr lang="en-US" altLang="zh-TW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故宮</a:t>
            </a:r>
            <a:r>
              <a:rPr lang="en-US" altLang="zh-TW" dirty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-</a:t>
            </a:r>
            <a:r>
              <a:rPr lang="zh-TW" altLang="en-US" dirty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文創</a:t>
            </a:r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泉源</a:t>
            </a:r>
            <a:r>
              <a:rPr lang="en-US" altLang="zh-TW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創意思考</a:t>
            </a:r>
            <a:endParaRPr lang="en-US" altLang="zh-TW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品牌設計與行銷</a:t>
            </a:r>
            <a:r>
              <a:rPr lang="en-US" altLang="zh-TW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協同</a:t>
            </a:r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教學</a:t>
            </a:r>
            <a:endParaRPr lang="en-US" altLang="zh-TW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創</a:t>
            </a:r>
            <a:r>
              <a:rPr lang="zh-TW" altLang="en-US" dirty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客與</a:t>
            </a:r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智慧財產權</a:t>
            </a:r>
            <a:r>
              <a:rPr lang="en-US" altLang="zh-TW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協同教學</a:t>
            </a:r>
            <a:endParaRPr lang="en-US" altLang="zh-TW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閒置空間活化與地方傳統產業</a:t>
            </a:r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新生</a:t>
            </a:r>
            <a:endParaRPr lang="en-US" altLang="zh-TW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影視文</a:t>
            </a:r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創案例分析</a:t>
            </a:r>
            <a:endParaRPr lang="en-US" altLang="zh-TW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  <a:p>
            <a:endParaRPr lang="fr-CA" dirty="0" smtClean="0">
              <a:solidFill>
                <a:srgbClr val="002060"/>
              </a:solidFill>
              <a:latin typeface="Times New Roman" pitchFamily="18" charset="0"/>
              <a:ea typeface="Adobe 楷体 Std R" pitchFamily="18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6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latin typeface="Times New Roman" pitchFamily="18" charset="0"/>
                <a:ea typeface="Adobe 楷体 Std R" pitchFamily="18" charset="-128"/>
                <a:cs typeface="Times New Roman" pitchFamily="18" charset="0"/>
              </a:rPr>
              <a:t>Happy Ending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36972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5000" dirty="0" smtClean="0">
                <a:solidFill>
                  <a:schemeClr val="bg1"/>
                </a:solidFill>
                <a:latin typeface="Adobe 楷体 Std R" pitchFamily="18" charset="-128"/>
                <a:ea typeface="Adobe 楷体 Std R" pitchFamily="18" charset="-128"/>
              </a:rPr>
              <a:t>經濟發展才能帶動文化保存</a:t>
            </a:r>
            <a:endParaRPr lang="en-US" altLang="zh-TW" sz="5000" dirty="0" smtClean="0">
              <a:solidFill>
                <a:schemeClr val="bg1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5000" dirty="0" smtClean="0">
                <a:solidFill>
                  <a:schemeClr val="bg1"/>
                </a:solidFill>
                <a:latin typeface="Adobe 楷体 Std R" pitchFamily="18" charset="-128"/>
                <a:ea typeface="Adobe 楷体 Std R" pitchFamily="18" charset="-128"/>
              </a:rPr>
              <a:t>文化深根才能延續經濟動能</a:t>
            </a:r>
            <a:endParaRPr lang="fr-CA" sz="5000" dirty="0" smtClean="0">
              <a:solidFill>
                <a:schemeClr val="bg1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2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128</Template>
  <TotalTime>286</TotalTime>
  <Words>464</Words>
  <Application>Microsoft Office PowerPoint</Application>
  <PresentationFormat>如螢幕大小 (4:3)</PresentationFormat>
  <Paragraphs>112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128</vt:lpstr>
      <vt:lpstr>104-5台灣文化創意產業的發展</vt:lpstr>
      <vt:lpstr>大綱</vt:lpstr>
      <vt:lpstr>前言-開課緣起</vt:lpstr>
      <vt:lpstr>授課目標</vt:lpstr>
      <vt:lpstr>授課目標</vt:lpstr>
      <vt:lpstr>經營模式</vt:lpstr>
      <vt:lpstr>授課內容-1</vt:lpstr>
      <vt:lpstr>授課內容-2</vt:lpstr>
      <vt:lpstr>Happy Ending</vt:lpstr>
      <vt:lpstr>投影片 10</vt:lpstr>
      <vt:lpstr>投影片 11</vt:lpstr>
      <vt:lpstr>授課內容</vt:lpstr>
      <vt:lpstr>什麼是文化創意產業</vt:lpstr>
      <vt:lpstr>外國文創案例分析</vt:lpstr>
      <vt:lpstr>故宮-文創泉源</vt:lpstr>
      <vt:lpstr>創意與品牌</vt:lpstr>
      <vt:lpstr>創客與智慧財產權</vt:lpstr>
      <vt:lpstr>空間活化與產業新生</vt:lpstr>
      <vt:lpstr>影視文創案例分析</vt:lpstr>
      <vt:lpstr>結語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1042台灣文化創意產業的發展</dc:title>
  <dc:creator>SHAW</dc:creator>
  <cp:lastModifiedBy>SHAW</cp:lastModifiedBy>
  <cp:revision>30</cp:revision>
  <dcterms:created xsi:type="dcterms:W3CDTF">2016-02-19T04:08:55Z</dcterms:created>
  <dcterms:modified xsi:type="dcterms:W3CDTF">2016-06-28T05:42:50Z</dcterms:modified>
</cp:coreProperties>
</file>