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97" r:id="rId3"/>
    <p:sldId id="296" r:id="rId4"/>
    <p:sldId id="290" r:id="rId5"/>
    <p:sldId id="293" r:id="rId6"/>
    <p:sldId id="294" r:id="rId7"/>
    <p:sldId id="292" r:id="rId8"/>
    <p:sldId id="264" r:id="rId9"/>
    <p:sldId id="257" r:id="rId10"/>
    <p:sldId id="280" r:id="rId11"/>
    <p:sldId id="282" r:id="rId12"/>
    <p:sldId id="266" r:id="rId13"/>
    <p:sldId id="267" r:id="rId14"/>
    <p:sldId id="268" r:id="rId15"/>
    <p:sldId id="269" r:id="rId16"/>
    <p:sldId id="284" r:id="rId17"/>
    <p:sldId id="285" r:id="rId18"/>
    <p:sldId id="273" r:id="rId19"/>
    <p:sldId id="299" r:id="rId20"/>
    <p:sldId id="300" r:id="rId21"/>
    <p:sldId id="301" r:id="rId22"/>
    <p:sldId id="258" r:id="rId23"/>
    <p:sldId id="259" r:id="rId24"/>
    <p:sldId id="265" r:id="rId25"/>
    <p:sldId id="270" r:id="rId26"/>
    <p:sldId id="271" r:id="rId27"/>
    <p:sldId id="272" r:id="rId28"/>
    <p:sldId id="298" r:id="rId29"/>
    <p:sldId id="286" r:id="rId30"/>
    <p:sldId id="302" r:id="rId31"/>
    <p:sldId id="287" r:id="rId32"/>
    <p:sldId id="303" r:id="rId33"/>
    <p:sldId id="288" r:id="rId34"/>
    <p:sldId id="277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B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93CC8A-4136-49E8-BDF2-AA121C5D130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21F42E1-FEA7-4E68-90A9-338EF8105EFA}">
      <dgm:prSet phldrT="[文字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/>
            <a:t>高科技</a:t>
          </a:r>
          <a:endParaRPr lang="zh-TW" altLang="en-US" dirty="0"/>
        </a:p>
      </dgm:t>
    </dgm:pt>
    <dgm:pt modelId="{4A60E158-CF72-4EC4-AA8E-ECAC2CFBC864}" type="parTrans" cxnId="{EBDB498F-9915-4961-8203-79D9E6CDD1AC}">
      <dgm:prSet/>
      <dgm:spPr/>
      <dgm:t>
        <a:bodyPr/>
        <a:lstStyle/>
        <a:p>
          <a:endParaRPr lang="zh-TW" altLang="en-US"/>
        </a:p>
      </dgm:t>
    </dgm:pt>
    <dgm:pt modelId="{6B927CF4-16CB-4725-85B9-2527639C8B68}" type="sibTrans" cxnId="{EBDB498F-9915-4961-8203-79D9E6CDD1AC}">
      <dgm:prSet/>
      <dgm:spPr/>
      <dgm:t>
        <a:bodyPr/>
        <a:lstStyle/>
        <a:p>
          <a:endParaRPr lang="zh-TW" altLang="en-US"/>
        </a:p>
      </dgm:t>
    </dgm:pt>
    <dgm:pt modelId="{012A3D6D-B9E8-463D-8003-F71679446D32}">
      <dgm:prSet phldrT="[文字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/>
            <a:t>醫藥</a:t>
          </a:r>
          <a:endParaRPr lang="zh-TW" altLang="en-US" dirty="0"/>
        </a:p>
      </dgm:t>
    </dgm:pt>
    <dgm:pt modelId="{F55EB43E-A733-4BAE-8075-B6EA45859F95}" type="parTrans" cxnId="{E3983F4E-0868-440A-81F4-877E8BC04208}">
      <dgm:prSet/>
      <dgm:spPr/>
      <dgm:t>
        <a:bodyPr/>
        <a:lstStyle/>
        <a:p>
          <a:endParaRPr lang="zh-TW" altLang="en-US"/>
        </a:p>
      </dgm:t>
    </dgm:pt>
    <dgm:pt modelId="{4071E341-E4E6-4380-9C8F-256616E65646}" type="sibTrans" cxnId="{E3983F4E-0868-440A-81F4-877E8BC04208}">
      <dgm:prSet/>
      <dgm:spPr/>
      <dgm:t>
        <a:bodyPr/>
        <a:lstStyle/>
        <a:p>
          <a:endParaRPr lang="zh-TW" altLang="en-US"/>
        </a:p>
      </dgm:t>
    </dgm:pt>
    <dgm:pt modelId="{99A94A9B-07BB-48BB-A6C8-FD5CEC6BE0A1}">
      <dgm:prSet phldrT="[文字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zh-TW" altLang="en-US" dirty="0" smtClean="0"/>
            <a:t>傳播媒體</a:t>
          </a:r>
          <a:endParaRPr lang="zh-TW" altLang="en-US" dirty="0"/>
        </a:p>
      </dgm:t>
    </dgm:pt>
    <dgm:pt modelId="{F608B81B-A0CF-42CE-90F9-3C08EBAD0392}" type="parTrans" cxnId="{472758BD-8CE2-4591-A8A2-DCF5B97481BA}">
      <dgm:prSet/>
      <dgm:spPr/>
      <dgm:t>
        <a:bodyPr/>
        <a:lstStyle/>
        <a:p>
          <a:endParaRPr lang="zh-TW" altLang="en-US"/>
        </a:p>
      </dgm:t>
    </dgm:pt>
    <dgm:pt modelId="{98890015-8F68-4658-AC05-29C3EE1CF4B6}" type="sibTrans" cxnId="{472758BD-8CE2-4591-A8A2-DCF5B97481BA}">
      <dgm:prSet/>
      <dgm:spPr/>
      <dgm:t>
        <a:bodyPr/>
        <a:lstStyle/>
        <a:p>
          <a:endParaRPr lang="zh-TW" altLang="en-US"/>
        </a:p>
      </dgm:t>
    </dgm:pt>
    <dgm:pt modelId="{097F588E-A6B5-4BF3-B0B0-0D9A98DA3FCD}">
      <dgm:prSet phldrT="[文字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zh-TW" altLang="en-US" dirty="0" smtClean="0"/>
            <a:t>學校教育</a:t>
          </a:r>
          <a:endParaRPr lang="zh-TW" altLang="en-US" dirty="0"/>
        </a:p>
      </dgm:t>
    </dgm:pt>
    <dgm:pt modelId="{AC67DD77-0369-462A-81FC-DDB49F667BD4}" type="parTrans" cxnId="{06B109AE-1BAC-4DDC-BB37-FC4CD8AB86F8}">
      <dgm:prSet/>
      <dgm:spPr/>
      <dgm:t>
        <a:bodyPr/>
        <a:lstStyle/>
        <a:p>
          <a:endParaRPr lang="zh-TW" altLang="en-US"/>
        </a:p>
      </dgm:t>
    </dgm:pt>
    <dgm:pt modelId="{4905DA56-AF0C-4A3B-98D9-F111DA2B8636}" type="sibTrans" cxnId="{06B109AE-1BAC-4DDC-BB37-FC4CD8AB86F8}">
      <dgm:prSet/>
      <dgm:spPr/>
      <dgm:t>
        <a:bodyPr/>
        <a:lstStyle/>
        <a:p>
          <a:endParaRPr lang="zh-TW" altLang="en-US"/>
        </a:p>
      </dgm:t>
    </dgm:pt>
    <dgm:pt modelId="{FDAC9814-E469-4B85-9B53-104BFB8EC7B4}">
      <dgm:prSet phldrT="[文字]"/>
      <dgm:spPr>
        <a:solidFill>
          <a:srgbClr val="FF0000"/>
        </a:solidFill>
      </dgm:spPr>
      <dgm:t>
        <a:bodyPr/>
        <a:lstStyle/>
        <a:p>
          <a:r>
            <a:rPr lang="zh-TW" altLang="en-US" dirty="0" smtClean="0"/>
            <a:t>家庭</a:t>
          </a:r>
          <a:r>
            <a:rPr lang="en-US" altLang="zh-TW" dirty="0" smtClean="0"/>
            <a:t>/</a:t>
          </a:r>
          <a:r>
            <a:rPr lang="zh-TW" altLang="en-US" dirty="0" smtClean="0"/>
            <a:t>社群</a:t>
          </a:r>
          <a:endParaRPr lang="zh-TW" altLang="en-US" dirty="0"/>
        </a:p>
      </dgm:t>
    </dgm:pt>
    <dgm:pt modelId="{41F1478A-2DC4-4E58-9D3E-9E9B294E5756}" type="parTrans" cxnId="{9FA2F11B-544E-4C1A-B6D8-F0779F69CE5C}">
      <dgm:prSet/>
      <dgm:spPr/>
      <dgm:t>
        <a:bodyPr/>
        <a:lstStyle/>
        <a:p>
          <a:endParaRPr lang="zh-TW" altLang="en-US"/>
        </a:p>
      </dgm:t>
    </dgm:pt>
    <dgm:pt modelId="{F25AF668-C3B2-440D-A1CB-E30DC7F196CC}" type="sibTrans" cxnId="{9FA2F11B-544E-4C1A-B6D8-F0779F69CE5C}">
      <dgm:prSet/>
      <dgm:spPr/>
      <dgm:t>
        <a:bodyPr/>
        <a:lstStyle/>
        <a:p>
          <a:endParaRPr lang="zh-TW" altLang="en-US"/>
        </a:p>
      </dgm:t>
    </dgm:pt>
    <dgm:pt modelId="{1456FCE6-0135-4D4D-890D-E0A9F0B7CD21}">
      <dgm:prSet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/>
            <a:t>文學</a:t>
          </a:r>
          <a:r>
            <a:rPr lang="en-US" altLang="zh-TW" dirty="0" smtClean="0"/>
            <a:t>/</a:t>
          </a:r>
          <a:r>
            <a:rPr lang="zh-TW" altLang="en-US" dirty="0" smtClean="0"/>
            <a:t>藝術</a:t>
          </a:r>
          <a:endParaRPr lang="en-US" altLang="zh-TW" dirty="0" smtClean="0"/>
        </a:p>
        <a:p>
          <a:pPr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dirty="0"/>
        </a:p>
      </dgm:t>
    </dgm:pt>
    <dgm:pt modelId="{96E1F5F0-BB63-4921-9B9F-7491FDAD8560}" type="parTrans" cxnId="{982F299A-E687-406A-B4A5-13C9EA6DF556}">
      <dgm:prSet/>
      <dgm:spPr/>
      <dgm:t>
        <a:bodyPr/>
        <a:lstStyle/>
        <a:p>
          <a:endParaRPr lang="zh-TW" altLang="en-US"/>
        </a:p>
      </dgm:t>
    </dgm:pt>
    <dgm:pt modelId="{B17FEEF3-89C3-4DB7-9DDC-A4381037BDBA}" type="sibTrans" cxnId="{982F299A-E687-406A-B4A5-13C9EA6DF556}">
      <dgm:prSet/>
      <dgm:spPr/>
      <dgm:t>
        <a:bodyPr/>
        <a:lstStyle/>
        <a:p>
          <a:endParaRPr lang="zh-TW" altLang="en-US"/>
        </a:p>
      </dgm:t>
    </dgm:pt>
    <dgm:pt modelId="{B3F7316C-8708-45A1-905D-97F1F364E448}">
      <dgm:prSet/>
      <dgm:spPr>
        <a:solidFill>
          <a:srgbClr val="D95BCA"/>
        </a:solidFill>
      </dgm:spPr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/>
            <a:t>宗教</a:t>
          </a:r>
          <a:endParaRPr lang="zh-TW" altLang="en-US" dirty="0"/>
        </a:p>
      </dgm:t>
    </dgm:pt>
    <dgm:pt modelId="{12F36EEA-466E-461E-B9FC-0EC95F4E4DB8}" type="parTrans" cxnId="{73DA1AD4-9C67-4EDA-A7E9-97D655AAC0FC}">
      <dgm:prSet/>
      <dgm:spPr/>
      <dgm:t>
        <a:bodyPr/>
        <a:lstStyle/>
        <a:p>
          <a:endParaRPr lang="zh-TW" altLang="en-US"/>
        </a:p>
      </dgm:t>
    </dgm:pt>
    <dgm:pt modelId="{E599A2DC-0BAA-4E80-89D2-6185677EE052}" type="sibTrans" cxnId="{73DA1AD4-9C67-4EDA-A7E9-97D655AAC0FC}">
      <dgm:prSet/>
      <dgm:spPr/>
      <dgm:t>
        <a:bodyPr/>
        <a:lstStyle/>
        <a:p>
          <a:endParaRPr lang="zh-TW" altLang="en-US"/>
        </a:p>
      </dgm:t>
    </dgm:pt>
    <dgm:pt modelId="{B90D59EA-3993-4D4F-AB3A-2FFB3DB9302F}">
      <dgm:prSet/>
      <dgm:spPr>
        <a:solidFill>
          <a:srgbClr val="FFC000"/>
        </a:solidFill>
      </dgm:spPr>
      <dgm:t>
        <a:bodyPr/>
        <a:lstStyle/>
        <a:p>
          <a:r>
            <a:rPr lang="en-US" altLang="zh-TW" b="1" dirty="0" smtClean="0"/>
            <a:t>. . .</a:t>
          </a:r>
        </a:p>
      </dgm:t>
    </dgm:pt>
    <dgm:pt modelId="{1DA930B8-6214-497B-8EF7-5CC0203C9AB0}" type="parTrans" cxnId="{5478D0A6-4E78-4E02-93A7-9632C02D538A}">
      <dgm:prSet/>
      <dgm:spPr/>
      <dgm:t>
        <a:bodyPr/>
        <a:lstStyle/>
        <a:p>
          <a:endParaRPr lang="zh-TW" altLang="en-US"/>
        </a:p>
      </dgm:t>
    </dgm:pt>
    <dgm:pt modelId="{4A0F3C5F-2F9D-47AA-B0BF-B24F95DDDD2A}" type="sibTrans" cxnId="{5478D0A6-4E78-4E02-93A7-9632C02D538A}">
      <dgm:prSet/>
      <dgm:spPr/>
      <dgm:t>
        <a:bodyPr/>
        <a:lstStyle/>
        <a:p>
          <a:endParaRPr lang="zh-TW" altLang="en-US"/>
        </a:p>
      </dgm:t>
    </dgm:pt>
    <dgm:pt modelId="{465A3938-265E-46A3-99A1-5E6B03E177A4}" type="pres">
      <dgm:prSet presAssocID="{BA93CC8A-4136-49E8-BDF2-AA121C5D13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1DA8D91-AF83-4D2C-9B0F-655AF41C8AA2}" type="pres">
      <dgm:prSet presAssocID="{F21F42E1-FEA7-4E68-90A9-338EF8105EFA}" presName="node" presStyleLbl="node1" presStyleIdx="0" presStyleCnt="8" custScaleX="68220" custScaleY="36587" custLinFactNeighborX="-8581" custLinFactNeighborY="141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DB85FF-DC53-48EF-994B-FBA5ADAB8579}" type="pres">
      <dgm:prSet presAssocID="{6B927CF4-16CB-4725-85B9-2527639C8B68}" presName="sibTrans" presStyleCnt="0"/>
      <dgm:spPr/>
    </dgm:pt>
    <dgm:pt modelId="{05198AB4-C1D6-4FC0-9323-496D499CCAB9}" type="pres">
      <dgm:prSet presAssocID="{012A3D6D-B9E8-463D-8003-F71679446D32}" presName="node" presStyleLbl="node1" presStyleIdx="1" presStyleCnt="8" custScaleX="63636" custScaleY="39257" custLinFactNeighborX="5368" custLinFactNeighborY="-2082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87F0B0-276A-4B21-9A86-FEC1B02726F1}" type="pres">
      <dgm:prSet presAssocID="{4071E341-E4E6-4380-9C8F-256616E65646}" presName="sibTrans" presStyleCnt="0"/>
      <dgm:spPr/>
    </dgm:pt>
    <dgm:pt modelId="{142DAF7C-B9CF-46EC-8442-127892E57C4F}" type="pres">
      <dgm:prSet presAssocID="{99A94A9B-07BB-48BB-A6C8-FD5CEC6BE0A1}" presName="node" presStyleLbl="node1" presStyleIdx="2" presStyleCnt="8" custScaleX="65560" custScaleY="32492" custLinFactNeighborX="-1298" custLinFactNeighborY="139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2485BC-8A7E-495B-872A-90CF89768B38}" type="pres">
      <dgm:prSet presAssocID="{98890015-8F68-4658-AC05-29C3EE1CF4B6}" presName="sibTrans" presStyleCnt="0"/>
      <dgm:spPr/>
    </dgm:pt>
    <dgm:pt modelId="{3F0C57C8-7DC6-40E8-98B8-7EE8504C80AB}" type="pres">
      <dgm:prSet presAssocID="{097F588E-A6B5-4BF3-B0B0-0D9A98DA3FCD}" presName="node" presStyleLbl="node1" presStyleIdx="3" presStyleCnt="8" custScaleX="72440" custScaleY="35557" custLinFactNeighborX="-39924" custLinFactNeighborY="114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3139D4-5EA0-433C-8E2A-261A354754C7}" type="pres">
      <dgm:prSet presAssocID="{4905DA56-AF0C-4A3B-98D9-F111DA2B8636}" presName="sibTrans" presStyleCnt="0"/>
      <dgm:spPr/>
    </dgm:pt>
    <dgm:pt modelId="{8A0C7341-CDB0-4EE6-9674-D721AE8EE57E}" type="pres">
      <dgm:prSet presAssocID="{FDAC9814-E469-4B85-9B53-104BFB8EC7B4}" presName="node" presStyleLbl="node1" presStyleIdx="4" presStyleCnt="8" custScaleX="69373" custScaleY="34518" custLinFactNeighborX="30340" custLinFactNeighborY="106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4E51B2-BF3C-4FAD-8724-51799ACE1EAA}" type="pres">
      <dgm:prSet presAssocID="{F25AF668-C3B2-440D-A1CB-E30DC7F196CC}" presName="sibTrans" presStyleCnt="0"/>
      <dgm:spPr/>
    </dgm:pt>
    <dgm:pt modelId="{C9123369-EBF0-47CA-9A13-263350EC768F}" type="pres">
      <dgm:prSet presAssocID="{1456FCE6-0135-4D4D-890D-E0A9F0B7CD21}" presName="node" presStyleLbl="node1" presStyleIdx="5" presStyleCnt="8" custScaleX="71869" custScaleY="458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14FDCD-34B4-43CB-BB47-E2D7D9AF3316}" type="pres">
      <dgm:prSet presAssocID="{B17FEEF3-89C3-4DB7-9DDC-A4381037BDBA}" presName="sibTrans" presStyleCnt="0"/>
      <dgm:spPr/>
    </dgm:pt>
    <dgm:pt modelId="{864CB7A1-4167-4ECF-A9EE-C192DBE1C14E}" type="pres">
      <dgm:prSet presAssocID="{B3F7316C-8708-45A1-905D-97F1F364E448}" presName="node" presStyleLbl="node1" presStyleIdx="6" presStyleCnt="8" custScaleX="51999" custScaleY="34756" custLinFactNeighborX="-8159" custLinFactNeighborY="22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97D92D-0E0E-43E0-BAC5-085E2B2C7F9A}" type="pres">
      <dgm:prSet presAssocID="{E599A2DC-0BAA-4E80-89D2-6185677EE052}" presName="sibTrans" presStyleCnt="0"/>
      <dgm:spPr/>
    </dgm:pt>
    <dgm:pt modelId="{8B8B5D2B-C8BF-4465-9561-5408FCB7287B}" type="pres">
      <dgm:prSet presAssocID="{B90D59EA-3993-4D4F-AB3A-2FFB3DB9302F}" presName="node" presStyleLbl="node1" presStyleIdx="7" presStyleCnt="8" custScaleX="47325" custScaleY="37153" custLinFactNeighborX="-6875" custLinFactNeighborY="3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3DA1AD4-9C67-4EDA-A7E9-97D655AAC0FC}" srcId="{BA93CC8A-4136-49E8-BDF2-AA121C5D130D}" destId="{B3F7316C-8708-45A1-905D-97F1F364E448}" srcOrd="6" destOrd="0" parTransId="{12F36EEA-466E-461E-B9FC-0EC95F4E4DB8}" sibTransId="{E599A2DC-0BAA-4E80-89D2-6185677EE052}"/>
    <dgm:cxn modelId="{B08A703E-6670-4CC2-9FF9-2B09059145F9}" type="presOf" srcId="{FDAC9814-E469-4B85-9B53-104BFB8EC7B4}" destId="{8A0C7341-CDB0-4EE6-9674-D721AE8EE57E}" srcOrd="0" destOrd="0" presId="urn:microsoft.com/office/officeart/2005/8/layout/default#1"/>
    <dgm:cxn modelId="{EBDB498F-9915-4961-8203-79D9E6CDD1AC}" srcId="{BA93CC8A-4136-49E8-BDF2-AA121C5D130D}" destId="{F21F42E1-FEA7-4E68-90A9-338EF8105EFA}" srcOrd="0" destOrd="0" parTransId="{4A60E158-CF72-4EC4-AA8E-ECAC2CFBC864}" sibTransId="{6B927CF4-16CB-4725-85B9-2527639C8B68}"/>
    <dgm:cxn modelId="{E999FA30-169E-47DD-B165-C5261C85BBA0}" type="presOf" srcId="{097F588E-A6B5-4BF3-B0B0-0D9A98DA3FCD}" destId="{3F0C57C8-7DC6-40E8-98B8-7EE8504C80AB}" srcOrd="0" destOrd="0" presId="urn:microsoft.com/office/officeart/2005/8/layout/default#1"/>
    <dgm:cxn modelId="{5478D0A6-4E78-4E02-93A7-9632C02D538A}" srcId="{BA93CC8A-4136-49E8-BDF2-AA121C5D130D}" destId="{B90D59EA-3993-4D4F-AB3A-2FFB3DB9302F}" srcOrd="7" destOrd="0" parTransId="{1DA930B8-6214-497B-8EF7-5CC0203C9AB0}" sibTransId="{4A0F3C5F-2F9D-47AA-B0BF-B24F95DDDD2A}"/>
    <dgm:cxn modelId="{41C8F79F-118C-4294-9339-81ABF766E05E}" type="presOf" srcId="{F21F42E1-FEA7-4E68-90A9-338EF8105EFA}" destId="{61DA8D91-AF83-4D2C-9B0F-655AF41C8AA2}" srcOrd="0" destOrd="0" presId="urn:microsoft.com/office/officeart/2005/8/layout/default#1"/>
    <dgm:cxn modelId="{E8F653E6-8AA2-4EF7-910F-B04EBEEAACCE}" type="presOf" srcId="{012A3D6D-B9E8-463D-8003-F71679446D32}" destId="{05198AB4-C1D6-4FC0-9323-496D499CCAB9}" srcOrd="0" destOrd="0" presId="urn:microsoft.com/office/officeart/2005/8/layout/default#1"/>
    <dgm:cxn modelId="{06B109AE-1BAC-4DDC-BB37-FC4CD8AB86F8}" srcId="{BA93CC8A-4136-49E8-BDF2-AA121C5D130D}" destId="{097F588E-A6B5-4BF3-B0B0-0D9A98DA3FCD}" srcOrd="3" destOrd="0" parTransId="{AC67DD77-0369-462A-81FC-DDB49F667BD4}" sibTransId="{4905DA56-AF0C-4A3B-98D9-F111DA2B8636}"/>
    <dgm:cxn modelId="{A9DD4383-173F-435B-92E3-78FD3D325B0A}" type="presOf" srcId="{B3F7316C-8708-45A1-905D-97F1F364E448}" destId="{864CB7A1-4167-4ECF-A9EE-C192DBE1C14E}" srcOrd="0" destOrd="0" presId="urn:microsoft.com/office/officeart/2005/8/layout/default#1"/>
    <dgm:cxn modelId="{91E624AE-B687-4C80-9F51-34E7BBEEDD7B}" type="presOf" srcId="{99A94A9B-07BB-48BB-A6C8-FD5CEC6BE0A1}" destId="{142DAF7C-B9CF-46EC-8442-127892E57C4F}" srcOrd="0" destOrd="0" presId="urn:microsoft.com/office/officeart/2005/8/layout/default#1"/>
    <dgm:cxn modelId="{E3983F4E-0868-440A-81F4-877E8BC04208}" srcId="{BA93CC8A-4136-49E8-BDF2-AA121C5D130D}" destId="{012A3D6D-B9E8-463D-8003-F71679446D32}" srcOrd="1" destOrd="0" parTransId="{F55EB43E-A733-4BAE-8075-B6EA45859F95}" sibTransId="{4071E341-E4E6-4380-9C8F-256616E65646}"/>
    <dgm:cxn modelId="{9FA2F11B-544E-4C1A-B6D8-F0779F69CE5C}" srcId="{BA93CC8A-4136-49E8-BDF2-AA121C5D130D}" destId="{FDAC9814-E469-4B85-9B53-104BFB8EC7B4}" srcOrd="4" destOrd="0" parTransId="{41F1478A-2DC4-4E58-9D3E-9E9B294E5756}" sibTransId="{F25AF668-C3B2-440D-A1CB-E30DC7F196CC}"/>
    <dgm:cxn modelId="{C66881D6-76A7-4880-B379-ACCC85534DC1}" type="presOf" srcId="{BA93CC8A-4136-49E8-BDF2-AA121C5D130D}" destId="{465A3938-265E-46A3-99A1-5E6B03E177A4}" srcOrd="0" destOrd="0" presId="urn:microsoft.com/office/officeart/2005/8/layout/default#1"/>
    <dgm:cxn modelId="{699B22D9-31A2-49CE-A58B-C2EB12D35EFC}" type="presOf" srcId="{B90D59EA-3993-4D4F-AB3A-2FFB3DB9302F}" destId="{8B8B5D2B-C8BF-4465-9561-5408FCB7287B}" srcOrd="0" destOrd="0" presId="urn:microsoft.com/office/officeart/2005/8/layout/default#1"/>
    <dgm:cxn modelId="{982F299A-E687-406A-B4A5-13C9EA6DF556}" srcId="{BA93CC8A-4136-49E8-BDF2-AA121C5D130D}" destId="{1456FCE6-0135-4D4D-890D-E0A9F0B7CD21}" srcOrd="5" destOrd="0" parTransId="{96E1F5F0-BB63-4921-9B9F-7491FDAD8560}" sibTransId="{B17FEEF3-89C3-4DB7-9DDC-A4381037BDBA}"/>
    <dgm:cxn modelId="{8D26166E-9621-4788-A3DC-CA12585CEABE}" type="presOf" srcId="{1456FCE6-0135-4D4D-890D-E0A9F0B7CD21}" destId="{C9123369-EBF0-47CA-9A13-263350EC768F}" srcOrd="0" destOrd="0" presId="urn:microsoft.com/office/officeart/2005/8/layout/default#1"/>
    <dgm:cxn modelId="{472758BD-8CE2-4591-A8A2-DCF5B97481BA}" srcId="{BA93CC8A-4136-49E8-BDF2-AA121C5D130D}" destId="{99A94A9B-07BB-48BB-A6C8-FD5CEC6BE0A1}" srcOrd="2" destOrd="0" parTransId="{F608B81B-A0CF-42CE-90F9-3C08EBAD0392}" sibTransId="{98890015-8F68-4658-AC05-29C3EE1CF4B6}"/>
    <dgm:cxn modelId="{7CB8FDDA-DAEF-49B9-AE8B-B0C0025BB58E}" type="presParOf" srcId="{465A3938-265E-46A3-99A1-5E6B03E177A4}" destId="{61DA8D91-AF83-4D2C-9B0F-655AF41C8AA2}" srcOrd="0" destOrd="0" presId="urn:microsoft.com/office/officeart/2005/8/layout/default#1"/>
    <dgm:cxn modelId="{423A2EE4-CD05-4848-BB48-F0118D00CC14}" type="presParOf" srcId="{465A3938-265E-46A3-99A1-5E6B03E177A4}" destId="{CADB85FF-DC53-48EF-994B-FBA5ADAB8579}" srcOrd="1" destOrd="0" presId="urn:microsoft.com/office/officeart/2005/8/layout/default#1"/>
    <dgm:cxn modelId="{CC950DA4-A97D-43D9-9005-C9265850B986}" type="presParOf" srcId="{465A3938-265E-46A3-99A1-5E6B03E177A4}" destId="{05198AB4-C1D6-4FC0-9323-496D499CCAB9}" srcOrd="2" destOrd="0" presId="urn:microsoft.com/office/officeart/2005/8/layout/default#1"/>
    <dgm:cxn modelId="{0B8EE2E4-820E-42F3-9081-5C1A304842E7}" type="presParOf" srcId="{465A3938-265E-46A3-99A1-5E6B03E177A4}" destId="{0187F0B0-276A-4B21-9A86-FEC1B02726F1}" srcOrd="3" destOrd="0" presId="urn:microsoft.com/office/officeart/2005/8/layout/default#1"/>
    <dgm:cxn modelId="{DC80A2A4-4282-4951-8842-93D0E436152B}" type="presParOf" srcId="{465A3938-265E-46A3-99A1-5E6B03E177A4}" destId="{142DAF7C-B9CF-46EC-8442-127892E57C4F}" srcOrd="4" destOrd="0" presId="urn:microsoft.com/office/officeart/2005/8/layout/default#1"/>
    <dgm:cxn modelId="{BB9895ED-EAAF-4A82-AA21-563EF49436EE}" type="presParOf" srcId="{465A3938-265E-46A3-99A1-5E6B03E177A4}" destId="{1B2485BC-8A7E-495B-872A-90CF89768B38}" srcOrd="5" destOrd="0" presId="urn:microsoft.com/office/officeart/2005/8/layout/default#1"/>
    <dgm:cxn modelId="{F270F3F5-B9B6-4915-ACC3-CD8A7E73E73B}" type="presParOf" srcId="{465A3938-265E-46A3-99A1-5E6B03E177A4}" destId="{3F0C57C8-7DC6-40E8-98B8-7EE8504C80AB}" srcOrd="6" destOrd="0" presId="urn:microsoft.com/office/officeart/2005/8/layout/default#1"/>
    <dgm:cxn modelId="{7B43E9A8-8B1D-4427-9406-53CE5499419A}" type="presParOf" srcId="{465A3938-265E-46A3-99A1-5E6B03E177A4}" destId="{3C3139D4-5EA0-433C-8E2A-261A354754C7}" srcOrd="7" destOrd="0" presId="urn:microsoft.com/office/officeart/2005/8/layout/default#1"/>
    <dgm:cxn modelId="{70988A02-1C48-436B-B13E-2916CA800365}" type="presParOf" srcId="{465A3938-265E-46A3-99A1-5E6B03E177A4}" destId="{8A0C7341-CDB0-4EE6-9674-D721AE8EE57E}" srcOrd="8" destOrd="0" presId="urn:microsoft.com/office/officeart/2005/8/layout/default#1"/>
    <dgm:cxn modelId="{DD405694-F9D9-4B45-9BBD-8280CAA92A15}" type="presParOf" srcId="{465A3938-265E-46A3-99A1-5E6B03E177A4}" destId="{C04E51B2-BF3C-4FAD-8724-51799ACE1EAA}" srcOrd="9" destOrd="0" presId="urn:microsoft.com/office/officeart/2005/8/layout/default#1"/>
    <dgm:cxn modelId="{D27ACD83-9FD8-4B28-9AA6-C2685E7ADB00}" type="presParOf" srcId="{465A3938-265E-46A3-99A1-5E6B03E177A4}" destId="{C9123369-EBF0-47CA-9A13-263350EC768F}" srcOrd="10" destOrd="0" presId="urn:microsoft.com/office/officeart/2005/8/layout/default#1"/>
    <dgm:cxn modelId="{045EE138-DEA7-475F-85B3-155006326FA5}" type="presParOf" srcId="{465A3938-265E-46A3-99A1-5E6B03E177A4}" destId="{E314FDCD-34B4-43CB-BB47-E2D7D9AF3316}" srcOrd="11" destOrd="0" presId="urn:microsoft.com/office/officeart/2005/8/layout/default#1"/>
    <dgm:cxn modelId="{7EE93E36-59E0-4D18-8F43-8B0D5F9B4BD1}" type="presParOf" srcId="{465A3938-265E-46A3-99A1-5E6B03E177A4}" destId="{864CB7A1-4167-4ECF-A9EE-C192DBE1C14E}" srcOrd="12" destOrd="0" presId="urn:microsoft.com/office/officeart/2005/8/layout/default#1"/>
    <dgm:cxn modelId="{47DD6DFD-9C39-4153-82AA-D6ECE27ED884}" type="presParOf" srcId="{465A3938-265E-46A3-99A1-5E6B03E177A4}" destId="{9C97D92D-0E0E-43E0-BAC5-085E2B2C7F9A}" srcOrd="13" destOrd="0" presId="urn:microsoft.com/office/officeart/2005/8/layout/default#1"/>
    <dgm:cxn modelId="{FFB90084-BC40-4151-9F1B-130EEB20AAA4}" type="presParOf" srcId="{465A3938-265E-46A3-99A1-5E6B03E177A4}" destId="{8B8B5D2B-C8BF-4465-9561-5408FCB7287B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DA8D91-AF83-4D2C-9B0F-655AF41C8AA2}">
      <dsp:nvSpPr>
        <dsp:cNvPr id="0" name=""/>
        <dsp:cNvSpPr/>
      </dsp:nvSpPr>
      <dsp:spPr>
        <a:xfrm>
          <a:off x="0" y="1209408"/>
          <a:ext cx="2731099" cy="878827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高科技</a:t>
          </a:r>
          <a:endParaRPr lang="zh-TW" altLang="en-US" sz="2800" kern="1200" dirty="0"/>
        </a:p>
      </dsp:txBody>
      <dsp:txXfrm>
        <a:off x="0" y="1209408"/>
        <a:ext cx="2731099" cy="878827"/>
      </dsp:txXfrm>
    </dsp:sp>
    <dsp:sp modelId="{05198AB4-C1D6-4FC0-9323-496D499CCAB9}">
      <dsp:nvSpPr>
        <dsp:cNvPr id="0" name=""/>
        <dsp:cNvSpPr/>
      </dsp:nvSpPr>
      <dsp:spPr>
        <a:xfrm>
          <a:off x="3350837" y="336441"/>
          <a:ext cx="2547584" cy="942961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醫藥</a:t>
          </a:r>
          <a:endParaRPr lang="zh-TW" altLang="en-US" sz="2800" kern="1200" dirty="0"/>
        </a:p>
      </dsp:txBody>
      <dsp:txXfrm>
        <a:off x="3350837" y="336441"/>
        <a:ext cx="2547584" cy="942961"/>
      </dsp:txXfrm>
    </dsp:sp>
    <dsp:sp modelId="{142DAF7C-B9CF-46EC-8442-127892E57C4F}">
      <dsp:nvSpPr>
        <dsp:cNvPr id="0" name=""/>
        <dsp:cNvSpPr/>
      </dsp:nvSpPr>
      <dsp:spPr>
        <a:xfrm>
          <a:off x="6031894" y="1253665"/>
          <a:ext cx="2624609" cy="780465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傳播媒體</a:t>
          </a:r>
          <a:endParaRPr lang="zh-TW" altLang="en-US" sz="2800" kern="1200" dirty="0"/>
        </a:p>
      </dsp:txBody>
      <dsp:txXfrm>
        <a:off x="6031894" y="1253665"/>
        <a:ext cx="2624609" cy="780465"/>
      </dsp:txXfrm>
    </dsp:sp>
    <dsp:sp modelId="{3F0C57C8-7DC6-40E8-98B8-7EE8504C80AB}">
      <dsp:nvSpPr>
        <dsp:cNvPr id="0" name=""/>
        <dsp:cNvSpPr/>
      </dsp:nvSpPr>
      <dsp:spPr>
        <a:xfrm>
          <a:off x="0" y="2455977"/>
          <a:ext cx="2900041" cy="854087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學校教育</a:t>
          </a:r>
          <a:endParaRPr lang="zh-TW" altLang="en-US" sz="2800" kern="1200" dirty="0"/>
        </a:p>
      </dsp:txBody>
      <dsp:txXfrm>
        <a:off x="0" y="2455977"/>
        <a:ext cx="2900041" cy="854087"/>
      </dsp:txXfrm>
    </dsp:sp>
    <dsp:sp modelId="{8A0C7341-CDB0-4EE6-9674-D721AE8EE57E}">
      <dsp:nvSpPr>
        <dsp:cNvPr id="0" name=""/>
        <dsp:cNvSpPr/>
      </dsp:nvSpPr>
      <dsp:spPr>
        <a:xfrm>
          <a:off x="5832666" y="2448279"/>
          <a:ext cx="2777258" cy="82913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家庭</a:t>
          </a:r>
          <a:r>
            <a:rPr lang="en-US" altLang="zh-TW" sz="2800" kern="1200" dirty="0" smtClean="0"/>
            <a:t>/</a:t>
          </a:r>
          <a:r>
            <a:rPr lang="zh-TW" altLang="en-US" sz="2800" kern="1200" dirty="0" smtClean="0"/>
            <a:t>社群</a:t>
          </a:r>
          <a:endParaRPr lang="zh-TW" altLang="en-US" sz="2800" kern="1200" dirty="0"/>
        </a:p>
      </dsp:txBody>
      <dsp:txXfrm>
        <a:off x="5832666" y="2448279"/>
        <a:ext cx="2777258" cy="829130"/>
      </dsp:txXfrm>
    </dsp:sp>
    <dsp:sp modelId="{C9123369-EBF0-47CA-9A13-263350EC768F}">
      <dsp:nvSpPr>
        <dsp:cNvPr id="0" name=""/>
        <dsp:cNvSpPr/>
      </dsp:nvSpPr>
      <dsp:spPr>
        <a:xfrm>
          <a:off x="529401" y="3434457"/>
          <a:ext cx="2877182" cy="1102023"/>
        </a:xfrm>
        <a:prstGeom prst="rect">
          <a:avLst/>
        </a:prstGeom>
        <a:solidFill>
          <a:schemeClr val="bg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kern="1200" dirty="0" smtClean="0"/>
            <a:t>文學</a:t>
          </a:r>
          <a:r>
            <a:rPr lang="en-US" altLang="zh-TW" sz="2800" kern="1200" dirty="0" smtClean="0"/>
            <a:t>/</a:t>
          </a:r>
          <a:r>
            <a:rPr lang="zh-TW" altLang="en-US" sz="2800" kern="1200" dirty="0" smtClean="0"/>
            <a:t>藝術</a:t>
          </a:r>
          <a:endParaRPr lang="en-US" altLang="zh-TW" sz="2800" kern="1200" dirty="0" smtClean="0"/>
        </a:p>
        <a:p>
          <a:pPr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 dirty="0"/>
        </a:p>
      </dsp:txBody>
      <dsp:txXfrm>
        <a:off x="529401" y="3434457"/>
        <a:ext cx="2877182" cy="1102023"/>
      </dsp:txXfrm>
    </dsp:sp>
    <dsp:sp modelId="{864CB7A1-4167-4ECF-A9EE-C192DBE1C14E}">
      <dsp:nvSpPr>
        <dsp:cNvPr id="0" name=""/>
        <dsp:cNvSpPr/>
      </dsp:nvSpPr>
      <dsp:spPr>
        <a:xfrm>
          <a:off x="3480286" y="3621635"/>
          <a:ext cx="2081712" cy="834846"/>
        </a:xfrm>
        <a:prstGeom prst="rect">
          <a:avLst/>
        </a:prstGeom>
        <a:solidFill>
          <a:srgbClr val="D95B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kern="1200" dirty="0" smtClean="0"/>
            <a:t>宗教</a:t>
          </a:r>
          <a:endParaRPr lang="zh-TW" altLang="en-US" sz="2800" kern="1200" dirty="0"/>
        </a:p>
      </dsp:txBody>
      <dsp:txXfrm>
        <a:off x="3480286" y="3621635"/>
        <a:ext cx="2081712" cy="834846"/>
      </dsp:txXfrm>
    </dsp:sp>
    <dsp:sp modelId="{8B8B5D2B-C8BF-4465-9561-5408FCB7287B}">
      <dsp:nvSpPr>
        <dsp:cNvPr id="0" name=""/>
        <dsp:cNvSpPr/>
      </dsp:nvSpPr>
      <dsp:spPr>
        <a:xfrm>
          <a:off x="6013739" y="3611318"/>
          <a:ext cx="1894595" cy="892423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/>
            <a:t>. . .</a:t>
          </a:r>
        </a:p>
      </dsp:txBody>
      <dsp:txXfrm>
        <a:off x="6013739" y="3611318"/>
        <a:ext cx="1894595" cy="892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5451C-D9A5-4495-B2CA-6BE20F7D9527}" type="datetimeFigureOut">
              <a:rPr lang="zh-TW" altLang="en-US" smtClean="0"/>
              <a:pPr/>
              <a:t>2015/12/8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4B6C1-15AC-438A-8767-EF2053B6CF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6985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85ED-9FC6-489E-BB0D-63570B9200A4}" type="datetime1">
              <a:rPr lang="zh-TW" altLang="en-US" smtClean="0"/>
              <a:pPr/>
              <a:t>2015/12/8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A866-5FF2-4B82-92E9-410706F3CE1D}" type="datetime1">
              <a:rPr lang="zh-TW" altLang="en-US" smtClean="0"/>
              <a:pPr/>
              <a:t>2015/12/8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E5B2-30F6-4234-AD69-C27E7CD50C8D}" type="datetime1">
              <a:rPr lang="zh-TW" altLang="en-US" smtClean="0"/>
              <a:pPr/>
              <a:t>2015/12/8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5128-B7FF-4014-A7D6-D074C5FE6B04}" type="datetime1">
              <a:rPr lang="zh-TW" altLang="en-US" smtClean="0"/>
              <a:pPr/>
              <a:t>2015/12/8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90E1-C8DC-45B1-BDB9-20A4B4AC0A0D}" type="datetime1">
              <a:rPr lang="zh-TW" altLang="en-US" smtClean="0"/>
              <a:pPr/>
              <a:t>2015/12/8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261D64D-3C84-464D-A527-659ECE3915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FD90-1C89-4C4C-8AC1-1E31606FF5FE}" type="datetime1">
              <a:rPr lang="zh-TW" altLang="en-US" smtClean="0"/>
              <a:pPr/>
              <a:t>2015/12/8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607E-872B-499A-B5D0-9F85055B8512}" type="datetime1">
              <a:rPr lang="zh-TW" altLang="en-US" smtClean="0"/>
              <a:pPr/>
              <a:t>2015/12/8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668A-3E17-4D13-B9F1-A2D12E0B0BC7}" type="datetime1">
              <a:rPr lang="zh-TW" altLang="en-US" smtClean="0"/>
              <a:pPr/>
              <a:t>2015/12/8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5F15-BF9D-4149-AEDA-2C83EFE28529}" type="datetime1">
              <a:rPr lang="zh-TW" altLang="en-US" smtClean="0"/>
              <a:pPr/>
              <a:t>2015/12/8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CF-DA68-4600-958C-95FE3EAFBAAB}" type="datetime1">
              <a:rPr lang="zh-TW" altLang="en-US" smtClean="0"/>
              <a:pPr/>
              <a:t>2015/12/8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zh-TW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C07D-C632-49A1-8CC0-426B135B7D0E}" type="datetime1">
              <a:rPr lang="zh-TW" altLang="en-US" smtClean="0"/>
              <a:pPr/>
              <a:t>2015/12/8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3B57FF-B9C2-4658-A6D8-546F545F5A7E}" type="datetime1">
              <a:rPr lang="zh-TW" altLang="en-US" smtClean="0"/>
              <a:pPr/>
              <a:t>2015/12/8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61D64D-3C84-464D-A527-659ECE3915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/index.php?title=%E6%84%9B%E5%BE%B7%E8%8F%AF%C2%B7%E8%A9%B9%E5%A7%86%E5%A3%AB%C2%B7%E5%A5%A7%E5%A2%A8%E6%96%AF&amp;action=edit&amp;redlink=1" TargetMode="External"/><Relationship Id="rId5" Type="http://schemas.openxmlformats.org/officeDocument/2006/relationships/hyperlink" Target="http://zh.wikipedia.org/w/index.php?title=%E8%89%BE%E5%AF%86%E7%89%B9%C2%B7%E6%B2%83%E8%A8%B1&amp;action=edit&amp;redlink=1" TargetMode="Externa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4110" y="2060848"/>
            <a:ext cx="4536504" cy="201622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altLang="zh-TW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zh-TW" altLang="en-US" sz="4000" dirty="0" smtClean="0"/>
              <a:t>人的複製</a:t>
            </a:r>
            <a:r>
              <a:rPr lang="en-US" altLang="zh-TW" sz="4000" dirty="0" smtClean="0"/>
              <a:t>?</a:t>
            </a:r>
            <a:r>
              <a:rPr lang="zh-TW" altLang="en-US" sz="4000" dirty="0" smtClean="0"/>
              <a:t> </a:t>
            </a:r>
            <a:r>
              <a:rPr lang="zh-TW" altLang="en-US" sz="4000" dirty="0" smtClean="0"/>
              <a:t>由</a:t>
            </a:r>
            <a:r>
              <a:rPr lang="en-US" altLang="zh-TW" sz="4000" dirty="0"/>
              <a:t>《</a:t>
            </a:r>
            <a:r>
              <a:rPr lang="zh-TW" altLang="en-US" sz="4000" dirty="0"/>
              <a:t>銀翼殺手</a:t>
            </a:r>
            <a:r>
              <a:rPr lang="en-US" altLang="zh-TW" sz="4000" dirty="0"/>
              <a:t>》(</a:t>
            </a:r>
            <a:r>
              <a:rPr lang="en-US" altLang="zh-TW" sz="4000" cap="none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Blade Runner)</a:t>
            </a:r>
            <a:r>
              <a:rPr lang="zh-TW" altLang="en-US" sz="4000" dirty="0" smtClean="0"/>
              <a:t>談起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4581128"/>
            <a:ext cx="4536504" cy="1152128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「</a:t>
            </a:r>
            <a:r>
              <a:rPr lang="zh-TW" altLang="en-US" dirty="0" smtClean="0"/>
              <a:t>身體的哲學思維</a:t>
            </a:r>
            <a:r>
              <a:rPr lang="zh-TW" altLang="en-US" dirty="0" smtClean="0"/>
              <a:t>」協同教學</a:t>
            </a:r>
            <a:endParaRPr lang="en-US" altLang="zh-TW" dirty="0" smtClean="0"/>
          </a:p>
          <a:p>
            <a:r>
              <a:rPr lang="zh-TW" altLang="en-US" dirty="0" smtClean="0"/>
              <a:t>李小清</a:t>
            </a:r>
            <a:endParaRPr lang="en-US" altLang="zh-TW" dirty="0" smtClean="0"/>
          </a:p>
          <a:p>
            <a:r>
              <a:rPr lang="en-US" altLang="zh-TW" dirty="0" smtClean="0"/>
              <a:t>2015.12.08</a:t>
            </a:r>
          </a:p>
        </p:txBody>
      </p:sp>
      <p:pic>
        <p:nvPicPr>
          <p:cNvPr id="1026" name="Picture 2" descr="12088403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37166"/>
            <a:ext cx="4248472" cy="58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1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導演</a:t>
            </a:r>
            <a:r>
              <a:rPr lang="en-US" altLang="zh-TW" dirty="0" smtClean="0"/>
              <a:t>: </a:t>
            </a:r>
            <a:r>
              <a:rPr lang="zh-TW" altLang="en-US" dirty="0" smtClean="0"/>
              <a:t>雷</a:t>
            </a:r>
            <a:r>
              <a:rPr lang="zh-TW" altLang="en-US" dirty="0"/>
              <a:t>利</a:t>
            </a:r>
            <a:r>
              <a:rPr lang="en-US" altLang="zh-TW" dirty="0"/>
              <a:t>·</a:t>
            </a:r>
            <a:r>
              <a:rPr lang="zh-TW" altLang="en-US" dirty="0"/>
              <a:t>史考特爵士</a:t>
            </a:r>
          </a:p>
        </p:txBody>
      </p:sp>
      <p:sp>
        <p:nvSpPr>
          <p:cNvPr id="4" name="矩形 3"/>
          <p:cNvSpPr/>
          <p:nvPr/>
        </p:nvSpPr>
        <p:spPr>
          <a:xfrm>
            <a:off x="323528" y="1700808"/>
            <a:ext cx="57606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TW" sz="2800" b="1" dirty="0" smtClean="0"/>
              <a:t>Sir </a:t>
            </a:r>
            <a:r>
              <a:rPr lang="en-US" altLang="zh-TW" sz="2800" b="1" dirty="0"/>
              <a:t>Ridley Scott</a:t>
            </a:r>
            <a:r>
              <a:rPr lang="zh-TW" altLang="en-US" sz="2800" dirty="0"/>
              <a:t>，</a:t>
            </a:r>
            <a:r>
              <a:rPr lang="en-US" altLang="zh-TW" sz="2800" dirty="0"/>
              <a:t>1937</a:t>
            </a:r>
            <a:r>
              <a:rPr lang="zh-TW" altLang="en-US" sz="2800" dirty="0"/>
              <a:t>年</a:t>
            </a:r>
            <a:r>
              <a:rPr lang="en-US" altLang="zh-TW" sz="2800" dirty="0"/>
              <a:t>11</a:t>
            </a:r>
            <a:r>
              <a:rPr lang="zh-TW" altLang="en-US" sz="2800" dirty="0"/>
              <a:t>月</a:t>
            </a:r>
            <a:r>
              <a:rPr lang="en-US" altLang="zh-TW" sz="2800" dirty="0"/>
              <a:t>30</a:t>
            </a:r>
            <a:r>
              <a:rPr lang="zh-TW" altLang="en-US" sz="2800" dirty="0" smtClean="0"/>
              <a:t>日生，</a:t>
            </a:r>
            <a:r>
              <a:rPr lang="zh-TW" altLang="en-US" sz="2800" dirty="0"/>
              <a:t>英國電影導演，以風格多變、題材廣泛著稱。代表作為</a:t>
            </a:r>
            <a:r>
              <a:rPr lang="en-US" altLang="zh-TW" sz="2800" dirty="0"/>
              <a:t>《</a:t>
            </a:r>
            <a:r>
              <a:rPr lang="zh-TW" altLang="en-US" sz="2800" dirty="0"/>
              <a:t>異形</a:t>
            </a:r>
            <a:r>
              <a:rPr lang="en-US" altLang="zh-TW" sz="2800" dirty="0"/>
              <a:t>》</a:t>
            </a:r>
            <a:r>
              <a:rPr lang="zh-TW" altLang="en-US" sz="2800" dirty="0"/>
              <a:t>、</a:t>
            </a:r>
            <a:r>
              <a:rPr lang="en-US" altLang="zh-TW" sz="2800" dirty="0"/>
              <a:t>《</a:t>
            </a:r>
            <a:r>
              <a:rPr lang="zh-TW" altLang="en-US" sz="2800" dirty="0"/>
              <a:t>銀翼殺手</a:t>
            </a:r>
            <a:r>
              <a:rPr lang="en-US" altLang="zh-TW" sz="2800" dirty="0"/>
              <a:t>》</a:t>
            </a:r>
            <a:r>
              <a:rPr lang="zh-TW" altLang="en-US" sz="2800" dirty="0"/>
              <a:t>。曾以</a:t>
            </a:r>
            <a:r>
              <a:rPr lang="en-US" altLang="zh-TW" sz="2800" dirty="0"/>
              <a:t>《</a:t>
            </a:r>
            <a:r>
              <a:rPr lang="zh-TW" altLang="en-US" sz="2800" dirty="0"/>
              <a:t>神鬼戰士</a:t>
            </a:r>
            <a:r>
              <a:rPr lang="en-US" altLang="zh-TW" sz="2800" dirty="0"/>
              <a:t>》</a:t>
            </a:r>
            <a:r>
              <a:rPr lang="zh-TW" altLang="en-US" sz="2800" dirty="0"/>
              <a:t>獲得</a:t>
            </a:r>
            <a:r>
              <a:rPr lang="en-US" altLang="zh-TW" sz="2800" dirty="0"/>
              <a:t>2000</a:t>
            </a:r>
            <a:r>
              <a:rPr lang="zh-TW" altLang="en-US" sz="2800" dirty="0"/>
              <a:t>年美國奧斯卡金像獎最佳影片</a:t>
            </a:r>
            <a:r>
              <a:rPr lang="zh-TW" altLang="en-US" sz="2800" dirty="0" smtClean="0"/>
              <a:t>。最近執導的科幻片為</a:t>
            </a:r>
            <a:r>
              <a:rPr lang="en-US" altLang="zh-TW" sz="2800" dirty="0" smtClean="0"/>
              <a:t>《</a:t>
            </a:r>
            <a:r>
              <a:rPr lang="zh-TW" altLang="en-US" sz="2800" dirty="0"/>
              <a:t>普羅米修斯</a:t>
            </a:r>
            <a:r>
              <a:rPr lang="en-US" altLang="zh-TW" sz="2800" dirty="0" smtClean="0"/>
              <a:t>》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>
              <a:buFont typeface="Wingdings" pitchFamily="2" charset="2"/>
              <a:buChar char="n"/>
            </a:pPr>
            <a:r>
              <a:rPr lang="en-US" altLang="zh-TW" sz="2800" dirty="0" smtClean="0"/>
              <a:t>2004</a:t>
            </a:r>
            <a:r>
              <a:rPr lang="zh-TW" altLang="en-US" sz="2800" dirty="0" smtClean="0"/>
              <a:t>年，</a:t>
            </a:r>
            <a:r>
              <a:rPr lang="en-US" altLang="zh-TW" sz="2800" dirty="0" smtClean="0"/>
              <a:t> 《</a:t>
            </a:r>
            <a:r>
              <a:rPr lang="zh-TW" altLang="en-US" sz="2800" dirty="0" smtClean="0"/>
              <a:t>銀翼殺手</a:t>
            </a:r>
            <a:r>
              <a:rPr lang="en-US" altLang="zh-TW" sz="2800" dirty="0" smtClean="0"/>
              <a:t>》</a:t>
            </a:r>
            <a:r>
              <a:rPr lang="zh-TW" altLang="en-US" sz="2800" dirty="0" smtClean="0"/>
              <a:t>被科學家評為十大科幻片之首。</a:t>
            </a:r>
            <a:endParaRPr lang="zh-TW" altLang="en-US" sz="28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6" name="圖片 5" descr="Ridley Sco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844824"/>
            <a:ext cx="2413139" cy="391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546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故事背景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09160"/>
          </a:xfrm>
        </p:spPr>
        <p:txBody>
          <a:bodyPr/>
          <a:lstStyle/>
          <a:p>
            <a:r>
              <a:rPr lang="en-US" altLang="zh-TW" dirty="0" smtClean="0"/>
              <a:t>2019</a:t>
            </a:r>
            <a:r>
              <a:rPr lang="zh-TW" altLang="en-US" dirty="0" smtClean="0"/>
              <a:t>年，美國洛杉磯，核爆過後。</a:t>
            </a:r>
            <a:endParaRPr lang="en-US" altLang="zh-TW" dirty="0" smtClean="0"/>
          </a:p>
          <a:p>
            <a:r>
              <a:rPr lang="zh-TW" altLang="en-US" dirty="0" smtClean="0"/>
              <a:t>地球多數人口移民外星球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世外，</a:t>
            </a:r>
            <a:r>
              <a:rPr lang="en-US" altLang="zh-TW" dirty="0" smtClean="0"/>
              <a:t>Off-world)</a:t>
            </a:r>
            <a:r>
              <a:rPr lang="zh-TW" altLang="en-US" dirty="0" smtClean="0"/>
              <a:t>，人造人在外星球替人類從事勞役類工作。</a:t>
            </a:r>
            <a:endParaRPr lang="en-US" altLang="zh-TW" dirty="0" smtClean="0"/>
          </a:p>
          <a:p>
            <a:r>
              <a:rPr lang="zh-TW" altLang="en-US" dirty="0" smtClean="0"/>
              <a:t>人造人技術越來越精良，但四年工作期一過，就會被「除役」 </a:t>
            </a:r>
            <a:r>
              <a:rPr lang="en-US" altLang="zh-TW" dirty="0" smtClean="0"/>
              <a:t>(</a:t>
            </a:r>
            <a:r>
              <a:rPr lang="zh-TW" altLang="en-US" dirty="0" smtClean="0"/>
              <a:t>銷毀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有多位</a:t>
            </a:r>
            <a:r>
              <a:rPr lang="zh-TW" altLang="zh-TW" dirty="0" smtClean="0"/>
              <a:t>「連鎖六型」</a:t>
            </a:r>
            <a:r>
              <a:rPr lang="zh-TW" altLang="en-US" dirty="0" smtClean="0"/>
              <a:t>人造人脫逃回地球，試圖尋找人造人之父，以延長役期，但警局派出賞金獵人追捕。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角色</a:t>
            </a:r>
            <a:r>
              <a:rPr lang="en-US" altLang="zh-TW" dirty="0" smtClean="0"/>
              <a:t>(1)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1872208" cy="3066667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253747" y="5013176"/>
            <a:ext cx="3324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賞金</a:t>
            </a:r>
            <a:r>
              <a:rPr lang="en-US" altLang="zh-TW" dirty="0" smtClean="0"/>
              <a:t> </a:t>
            </a:r>
            <a:r>
              <a:rPr lang="zh-TW" altLang="en-US" dirty="0" smtClean="0"/>
              <a:t>獵人</a:t>
            </a:r>
            <a:endParaRPr lang="en-US" altLang="zh-TW" dirty="0" smtClean="0"/>
          </a:p>
          <a:p>
            <a:r>
              <a:rPr lang="zh-TW" altLang="zh-TW" dirty="0" smtClean="0"/>
              <a:t>瑞克‧戴</a:t>
            </a:r>
            <a:r>
              <a:rPr lang="zh-TW" altLang="en-US" dirty="0" smtClean="0"/>
              <a:t>卡德</a:t>
            </a:r>
            <a:r>
              <a:rPr lang="zh-TW" altLang="zh-TW" dirty="0" smtClean="0"/>
              <a:t>，哈里遜•福特飾</a:t>
            </a:r>
            <a:endParaRPr lang="zh-TW" altLang="en-US" dirty="0"/>
          </a:p>
        </p:txBody>
      </p:sp>
      <p:pic>
        <p:nvPicPr>
          <p:cNvPr id="2051" name="Picture 3" descr="-2012-04-26-1335412771h5O7TCwAZWBcnL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12776"/>
            <a:ext cx="244475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3347864" y="4509120"/>
            <a:ext cx="21707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泰路的姪女</a:t>
            </a:r>
            <a:endParaRPr lang="en-US" altLang="zh-TW" dirty="0" smtClean="0"/>
          </a:p>
          <a:p>
            <a:r>
              <a:rPr lang="zh-TW" altLang="zh-TW" dirty="0" smtClean="0"/>
              <a:t>瑞秋，西恩•楊飾演</a:t>
            </a:r>
            <a:endParaRPr lang="zh-TW" altLang="en-US" dirty="0"/>
          </a:p>
        </p:txBody>
      </p:sp>
      <p:pic>
        <p:nvPicPr>
          <p:cNvPr id="2052" name="Picture 4" descr="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412776"/>
            <a:ext cx="2160240" cy="318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5940152" y="5157192"/>
            <a:ext cx="3094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脫逃的複製人</a:t>
            </a:r>
            <a:endParaRPr lang="en-US" altLang="zh-TW" dirty="0" smtClean="0"/>
          </a:p>
          <a:p>
            <a:r>
              <a:rPr lang="zh-TW" altLang="zh-TW" dirty="0" smtClean="0"/>
              <a:t>羅伊，貝提</a:t>
            </a:r>
            <a:r>
              <a:rPr lang="zh-TW" altLang="en-US" dirty="0" smtClean="0"/>
              <a:t>，</a:t>
            </a:r>
            <a:r>
              <a:rPr lang="zh-TW" altLang="zh-TW" dirty="0" smtClean="0"/>
              <a:t>魯格•豪爾飾演</a:t>
            </a:r>
            <a:endParaRPr lang="zh-TW" altLang="en-US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角色</a:t>
            </a:r>
            <a:r>
              <a:rPr lang="en-US" altLang="zh-TW" dirty="0" smtClean="0"/>
              <a:t>(2)</a:t>
            </a:r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2407791" cy="318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00808"/>
            <a:ext cx="2578689" cy="379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060848"/>
            <a:ext cx="30956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395536" y="5589240"/>
            <a:ext cx="2632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脫逃的複製人</a:t>
            </a:r>
            <a:endParaRPr lang="en-US" altLang="zh-TW" dirty="0" smtClean="0"/>
          </a:p>
          <a:p>
            <a:r>
              <a:rPr lang="zh-TW" altLang="zh-TW" dirty="0" smtClean="0"/>
              <a:t>普莉絲，黛瑞•漢娜飾演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131840" y="5733256"/>
            <a:ext cx="2863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脫逃的複製人</a:t>
            </a:r>
            <a:endParaRPr lang="en-US" altLang="zh-TW" dirty="0" smtClean="0"/>
          </a:p>
          <a:p>
            <a:r>
              <a:rPr lang="zh-TW" altLang="zh-TW" dirty="0" smtClean="0"/>
              <a:t>左拉，瓊安娜•卡西迪飾演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012160" y="4581128"/>
            <a:ext cx="2863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脫逃的複製人</a:t>
            </a:r>
            <a:endParaRPr lang="en-US" altLang="zh-TW" dirty="0" smtClean="0"/>
          </a:p>
          <a:p>
            <a:r>
              <a:rPr lang="zh-TW" altLang="en-US" dirty="0" smtClean="0"/>
              <a:t>里昂</a:t>
            </a:r>
            <a:r>
              <a:rPr lang="zh-TW" altLang="zh-TW" dirty="0" smtClean="0"/>
              <a:t>，</a:t>
            </a:r>
            <a:r>
              <a:rPr lang="zh-TW" altLang="en-US" dirty="0" smtClean="0"/>
              <a:t>布萊恩</a:t>
            </a:r>
            <a:r>
              <a:rPr lang="zh-TW" altLang="zh-TW" dirty="0" smtClean="0"/>
              <a:t>•</a:t>
            </a:r>
            <a:r>
              <a:rPr lang="zh-TW" altLang="en-US" dirty="0" smtClean="0"/>
              <a:t>詹姆斯</a:t>
            </a:r>
            <a:r>
              <a:rPr lang="zh-TW" altLang="zh-TW" dirty="0" smtClean="0"/>
              <a:t>飾演</a:t>
            </a:r>
            <a:endParaRPr lang="zh-TW" altLang="en-US" dirty="0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角色</a:t>
            </a:r>
            <a:r>
              <a:rPr lang="en-US" altLang="zh-TW" dirty="0" smtClean="0"/>
              <a:t>(3)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2771800" cy="20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5416" y="2348880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2987824" y="4869160"/>
            <a:ext cx="3094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基因工程師</a:t>
            </a:r>
            <a:endParaRPr lang="en-US" altLang="zh-TW" dirty="0" smtClean="0"/>
          </a:p>
          <a:p>
            <a:r>
              <a:rPr lang="zh-TW" altLang="zh-TW" dirty="0" smtClean="0"/>
              <a:t>賽巴斯汀，威廉•桑德森飾演</a:t>
            </a:r>
            <a:endParaRPr lang="zh-TW" alt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132856"/>
            <a:ext cx="2730506" cy="368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179512" y="4797152"/>
            <a:ext cx="28584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 smtClean="0"/>
              <a:t>戴</a:t>
            </a:r>
            <a:r>
              <a:rPr lang="zh-TW" altLang="en-US" dirty="0" smtClean="0"/>
              <a:t>卡德的上司</a:t>
            </a:r>
            <a:endParaRPr lang="en-US" altLang="zh-TW" dirty="0" smtClean="0"/>
          </a:p>
          <a:p>
            <a:r>
              <a:rPr lang="zh-TW" altLang="zh-TW" dirty="0" smtClean="0"/>
              <a:t>布萊恩</a:t>
            </a:r>
            <a:r>
              <a:rPr lang="zh-TW" altLang="en-US" dirty="0" smtClean="0"/>
              <a:t>，</a:t>
            </a:r>
            <a:r>
              <a:rPr lang="en-US" altLang="zh-TW" dirty="0" smtClean="0">
                <a:hlinkClick r:id="rId5" tooltip="艾密特·沃許 (頁面不存在)"/>
              </a:rPr>
              <a:t> </a:t>
            </a:r>
            <a:r>
              <a:rPr lang="en-US" altLang="zh-TW" dirty="0" err="1" smtClean="0"/>
              <a:t>艾密特·沃許</a:t>
            </a:r>
            <a:r>
              <a:rPr lang="zh-TW" altLang="zh-TW" dirty="0" smtClean="0"/>
              <a:t>飾演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10" name="矩形 9"/>
          <p:cNvSpPr/>
          <p:nvPr/>
        </p:nvSpPr>
        <p:spPr>
          <a:xfrm>
            <a:off x="5516084" y="6021288"/>
            <a:ext cx="3627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 smtClean="0"/>
              <a:t>戴</a:t>
            </a:r>
            <a:r>
              <a:rPr lang="zh-TW" altLang="en-US" dirty="0" smtClean="0"/>
              <a:t>卡德的搭檔</a:t>
            </a:r>
            <a:endParaRPr lang="en-US" altLang="zh-TW" dirty="0" smtClean="0"/>
          </a:p>
          <a:p>
            <a:r>
              <a:rPr lang="zh-TW" altLang="en-US" dirty="0" smtClean="0"/>
              <a:t>戴夫，</a:t>
            </a:r>
            <a:r>
              <a:rPr lang="en-US" altLang="zh-TW" dirty="0" smtClean="0">
                <a:hlinkClick r:id="rId6" tooltip="愛德華·詹姆士·奧墨斯 (頁面不存在)"/>
              </a:rPr>
              <a:t> </a:t>
            </a:r>
            <a:r>
              <a:rPr lang="en-US" altLang="zh-TW" dirty="0" err="1" smtClean="0"/>
              <a:t>愛德華·詹姆士·奧墨斯</a:t>
            </a:r>
            <a:r>
              <a:rPr lang="zh-TW" altLang="zh-TW" dirty="0" smtClean="0"/>
              <a:t>飾演</a:t>
            </a:r>
            <a:endParaRPr lang="zh-TW" altLang="en-US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角色</a:t>
            </a:r>
            <a:r>
              <a:rPr lang="en-US" altLang="zh-TW" dirty="0" smtClean="0"/>
              <a:t>(4)</a:t>
            </a:r>
            <a:endParaRPr lang="zh-TW" altLang="en-US" dirty="0"/>
          </a:p>
        </p:txBody>
      </p:sp>
      <p:pic>
        <p:nvPicPr>
          <p:cNvPr id="5122" name="Picture 2" descr="Hy_Pyke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268441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83568" y="4365104"/>
            <a:ext cx="2401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 smtClean="0"/>
              <a:t>酒吧</a:t>
            </a:r>
            <a:r>
              <a:rPr lang="zh-TW" altLang="en-US" dirty="0" smtClean="0"/>
              <a:t>主人</a:t>
            </a:r>
            <a:endParaRPr lang="en-US" altLang="zh-TW" dirty="0" smtClean="0"/>
          </a:p>
          <a:p>
            <a:r>
              <a:rPr lang="zh-TW" altLang="zh-TW" dirty="0" smtClean="0"/>
              <a:t>路易斯，希•派克飾演</a:t>
            </a:r>
            <a:endParaRPr lang="zh-TW" altLang="en-US" dirty="0"/>
          </a:p>
        </p:txBody>
      </p:sp>
      <p:pic>
        <p:nvPicPr>
          <p:cNvPr id="5123" name="Picture 3" descr="t0u7bjuqn90ob7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060848"/>
            <a:ext cx="1839913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3563888" y="5229200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複製人眼睛的設計者</a:t>
            </a:r>
            <a:endParaRPr lang="en-US" altLang="zh-TW" dirty="0" smtClean="0"/>
          </a:p>
          <a:p>
            <a:r>
              <a:rPr lang="zh-TW" altLang="zh-TW" dirty="0" smtClean="0"/>
              <a:t>老周，吳漢章飾演</a:t>
            </a:r>
            <a:endParaRPr lang="zh-TW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988840"/>
            <a:ext cx="3357387" cy="2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6372200" y="4903997"/>
            <a:ext cx="2339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複製人之父</a:t>
            </a:r>
            <a:endParaRPr lang="en-US" altLang="zh-TW" dirty="0" smtClean="0"/>
          </a:p>
          <a:p>
            <a:r>
              <a:rPr lang="zh-TW" altLang="en-US" dirty="0" smtClean="0"/>
              <a:t>泰路，喬</a:t>
            </a:r>
            <a:r>
              <a:rPr lang="en-US" altLang="zh-TW" dirty="0" smtClean="0"/>
              <a:t>·</a:t>
            </a:r>
            <a:r>
              <a:rPr lang="zh-TW" altLang="en-US" dirty="0" smtClean="0"/>
              <a:t>特科爾</a:t>
            </a:r>
            <a:r>
              <a:rPr lang="zh-TW" altLang="zh-TW" dirty="0" smtClean="0"/>
              <a:t>飾演</a:t>
            </a:r>
            <a:endParaRPr lang="zh-TW" altLang="en-US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新科技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飛行車</a:t>
            </a:r>
            <a:endParaRPr lang="en-US" altLang="zh-TW" dirty="0" smtClean="0"/>
          </a:p>
          <a:p>
            <a:r>
              <a:rPr lang="zh-TW" altLang="en-US" dirty="0" smtClean="0"/>
              <a:t>視訊電話</a:t>
            </a:r>
            <a:endParaRPr lang="en-US" altLang="zh-TW" dirty="0" smtClean="0"/>
          </a:p>
          <a:p>
            <a:r>
              <a:rPr lang="zh-TW" altLang="en-US" dirty="0" smtClean="0"/>
              <a:t>情緒調節藥丸 </a:t>
            </a:r>
            <a:r>
              <a:rPr lang="en-US" altLang="zh-TW" dirty="0" smtClean="0"/>
              <a:t>(</a:t>
            </a:r>
            <a:r>
              <a:rPr lang="zh-TW" altLang="en-US" dirty="0" smtClean="0"/>
              <a:t>日本藝妓廣告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人造人與人造動物</a:t>
            </a:r>
            <a:endParaRPr lang="en-US" altLang="zh-TW" dirty="0" smtClean="0"/>
          </a:p>
          <a:p>
            <a:r>
              <a:rPr lang="zh-TW" altLang="en-US" dirty="0" smtClean="0"/>
              <a:t>巨型電視牆</a:t>
            </a:r>
            <a:endParaRPr lang="en-US" altLang="zh-TW" dirty="0" smtClean="0"/>
          </a:p>
          <a:p>
            <a:r>
              <a:rPr lang="zh-TW" altLang="en-US" dirty="0" smtClean="0"/>
              <a:t>維克甘測試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5" name="圖片 4" descr="bladerunnerbd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789040"/>
            <a:ext cx="3347864" cy="1883174"/>
          </a:xfrm>
          <a:prstGeom prst="rect">
            <a:avLst/>
          </a:prstGeom>
        </p:spPr>
      </p:pic>
      <p:pic>
        <p:nvPicPr>
          <p:cNvPr id="6" name="圖片 5" descr="th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196752"/>
            <a:ext cx="2562225" cy="170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創新概念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植入記憶</a:t>
            </a:r>
            <a:r>
              <a:rPr lang="en-US" altLang="zh-TW" dirty="0" smtClean="0"/>
              <a:t>:</a:t>
            </a:r>
            <a:r>
              <a:rPr lang="zh-TW" altLang="en-US" dirty="0" smtClean="0"/>
              <a:t> 對真實性質疑，自我認同混淆， </a:t>
            </a:r>
            <a:r>
              <a:rPr lang="en-US" altLang="zh-TW" dirty="0" smtClean="0"/>
              <a:t>『</a:t>
            </a:r>
            <a:r>
              <a:rPr lang="zh-TW" altLang="en-US" dirty="0" smtClean="0"/>
              <a:t>我是誰</a:t>
            </a:r>
            <a:r>
              <a:rPr lang="en-US" altLang="zh-TW" dirty="0" smtClean="0"/>
              <a:t>?』</a:t>
            </a:r>
          </a:p>
          <a:p>
            <a:r>
              <a:rPr lang="zh-TW" altLang="en-US" dirty="0" smtClean="0"/>
              <a:t>女複製人</a:t>
            </a:r>
            <a:r>
              <a:rPr lang="en-US" altLang="zh-TW" dirty="0" smtClean="0"/>
              <a:t>:</a:t>
            </a:r>
            <a:r>
              <a:rPr lang="zh-TW" altLang="en-US" dirty="0" smtClean="0"/>
              <a:t> 複製人有了明確性別，女複製人從事性娛樂工作，男女複製人之間有感情</a:t>
            </a:r>
            <a:endParaRPr lang="en-US" altLang="zh-TW" dirty="0" smtClean="0"/>
          </a:p>
          <a:p>
            <a:r>
              <a:rPr lang="zh-TW" altLang="en-US" dirty="0" smtClean="0"/>
              <a:t>城市混合語</a:t>
            </a:r>
            <a:r>
              <a:rPr lang="en-US" altLang="zh-TW" dirty="0" smtClean="0"/>
              <a:t>:</a:t>
            </a:r>
            <a:r>
              <a:rPr lang="zh-TW" altLang="en-US" dirty="0" smtClean="0"/>
              <a:t>由一位神秘的角色蓋夫 （</a:t>
            </a:r>
            <a:r>
              <a:rPr lang="en-US" altLang="zh-TW" dirty="0" smtClean="0"/>
              <a:t>Gaff</a:t>
            </a:r>
            <a:r>
              <a:rPr lang="zh-TW" altLang="en-US" dirty="0" smtClean="0"/>
              <a:t>）所說，是一種由西班牙語、法語、漢語、德語、匈牙利語和日語混合而成的語言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黑色電影風格</a:t>
            </a:r>
            <a:r>
              <a:rPr lang="en-US" altLang="zh-TW" dirty="0" smtClean="0"/>
              <a:t>(</a:t>
            </a:r>
            <a:r>
              <a:rPr lang="zh-TW" altLang="en-US" dirty="0" smtClean="0"/>
              <a:t>夜景與雨景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395535" y="1340768"/>
            <a:ext cx="860444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定義</a:t>
            </a:r>
            <a:r>
              <a:rPr lang="en-US" altLang="zh-TW" dirty="0" smtClean="0">
                <a:solidFill>
                  <a:srgbClr val="FFFF00"/>
                </a:solidFill>
              </a:rPr>
              <a:t>:</a:t>
            </a:r>
          </a:p>
          <a:p>
            <a:r>
              <a:rPr lang="zh-TW" altLang="en-US" sz="2000" b="1" dirty="0" smtClean="0">
                <a:solidFill>
                  <a:srgbClr val="FFFF00"/>
                </a:solidFill>
              </a:rPr>
              <a:t>善惡</a:t>
            </a:r>
            <a:r>
              <a:rPr lang="zh-TW" altLang="en-US" sz="2000" b="1" dirty="0">
                <a:solidFill>
                  <a:srgbClr val="FFFF00"/>
                </a:solidFill>
              </a:rPr>
              <a:t>劃分不</a:t>
            </a:r>
            <a:r>
              <a:rPr lang="zh-TW" altLang="en-US" sz="2000" b="1" dirty="0" smtClean="0">
                <a:solidFill>
                  <a:srgbClr val="FFFF00"/>
                </a:solidFill>
              </a:rPr>
              <a:t>明確，</a:t>
            </a:r>
            <a:r>
              <a:rPr lang="zh-TW" altLang="en-US" sz="2000" b="1" dirty="0">
                <a:solidFill>
                  <a:srgbClr val="FFFF00"/>
                </a:solidFill>
              </a:rPr>
              <a:t>風格晦暗、悲觀且</a:t>
            </a:r>
            <a:r>
              <a:rPr lang="zh-TW" altLang="en-US" sz="2000" b="1" dirty="0" smtClean="0">
                <a:solidFill>
                  <a:srgbClr val="FFFF00"/>
                </a:solidFill>
              </a:rPr>
              <a:t>憤世嫉俗，對</a:t>
            </a:r>
            <a:r>
              <a:rPr lang="zh-TW" altLang="en-US" sz="2000" b="1" dirty="0">
                <a:solidFill>
                  <a:srgbClr val="FFFF00"/>
                </a:solidFill>
              </a:rPr>
              <a:t>未來欠缺</a:t>
            </a:r>
            <a:r>
              <a:rPr lang="zh-TW" altLang="en-US" sz="2000" b="1" dirty="0" smtClean="0">
                <a:solidFill>
                  <a:srgbClr val="FFFF00"/>
                </a:solidFill>
              </a:rPr>
              <a:t>安全感，正</a:t>
            </a:r>
            <a:r>
              <a:rPr lang="zh-TW" altLang="en-US" sz="2000" b="1" dirty="0">
                <a:solidFill>
                  <a:srgbClr val="FFFF00"/>
                </a:solidFill>
              </a:rPr>
              <a:t>邪</a:t>
            </a:r>
            <a:r>
              <a:rPr lang="zh-TW" altLang="en-US" sz="2000" b="1" dirty="0" smtClean="0">
                <a:solidFill>
                  <a:srgbClr val="FFFF00"/>
                </a:solidFill>
              </a:rPr>
              <a:t>角色無法自拔。</a:t>
            </a:r>
            <a:endParaRPr lang="zh-TW" altLang="en-US" sz="2000" b="1" dirty="0">
              <a:solidFill>
                <a:srgbClr val="FFFF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9512" y="2420888"/>
            <a:ext cx="88204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zh-TW" altLang="zh-TW" sz="2000" dirty="0" smtClean="0"/>
              <a:t>夜景</a:t>
            </a:r>
            <a:r>
              <a:rPr lang="zh-TW" altLang="zh-TW" sz="2000" dirty="0"/>
              <a:t>布</a:t>
            </a:r>
            <a:r>
              <a:rPr lang="zh-TW" altLang="zh-TW" sz="2000" dirty="0" smtClean="0"/>
              <a:t>光</a:t>
            </a:r>
            <a:r>
              <a:rPr lang="zh-TW" altLang="en-US" sz="2000" dirty="0" smtClean="0"/>
              <a:t>，角色</a:t>
            </a:r>
            <a:r>
              <a:rPr lang="zh-TW" altLang="zh-TW" sz="2000" dirty="0" smtClean="0"/>
              <a:t>大白天</a:t>
            </a:r>
            <a:r>
              <a:rPr lang="zh-TW" altLang="zh-TW" sz="2000" dirty="0"/>
              <a:t>在房間裡也關門閉戶</a:t>
            </a:r>
            <a:r>
              <a:rPr lang="zh-TW" altLang="zh-TW" sz="2000" dirty="0" smtClean="0"/>
              <a:t>，使用</a:t>
            </a:r>
            <a:r>
              <a:rPr lang="zh-TW" altLang="zh-TW" sz="2000" dirty="0"/>
              <a:t>明暗</a:t>
            </a:r>
            <a:r>
              <a:rPr lang="en-US" altLang="zh-TW" sz="2000" dirty="0" err="1"/>
              <a:t>對比</a:t>
            </a:r>
            <a:r>
              <a:rPr lang="zh-TW" altLang="zh-TW" sz="2000" dirty="0"/>
              <a:t>法</a:t>
            </a:r>
            <a:r>
              <a:rPr lang="zh-TW" altLang="zh-TW" sz="2000" dirty="0" smtClean="0"/>
              <a:t>，常</a:t>
            </a:r>
            <a:r>
              <a:rPr lang="zh-TW" altLang="zh-TW" sz="2000" dirty="0"/>
              <a:t>出現大面積陰影。運用</a:t>
            </a:r>
            <a:r>
              <a:rPr lang="en-US" altLang="zh-TW" sz="2000" dirty="0" err="1"/>
              <a:t>攝影技巧</a:t>
            </a:r>
            <a:r>
              <a:rPr lang="zh-TW" altLang="zh-TW" sz="2000" dirty="0"/>
              <a:t>，達到</a:t>
            </a:r>
            <a:r>
              <a:rPr lang="zh-TW" altLang="zh-TW" sz="2000" dirty="0">
                <a:solidFill>
                  <a:srgbClr val="FFFF00"/>
                </a:solidFill>
              </a:rPr>
              <a:t>使人迷惑的視覺效果</a:t>
            </a:r>
            <a:r>
              <a:rPr lang="zh-TW" altLang="zh-TW" sz="2000" dirty="0"/>
              <a:t>。風格</a:t>
            </a:r>
            <a:r>
              <a:rPr lang="zh-TW" altLang="zh-TW" sz="2000" dirty="0">
                <a:solidFill>
                  <a:srgbClr val="FFFF00"/>
                </a:solidFill>
              </a:rPr>
              <a:t>壓抑、封閉</a:t>
            </a:r>
            <a:r>
              <a:rPr lang="zh-TW" altLang="zh-TW" sz="2000" dirty="0"/>
              <a:t>。　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TW" altLang="zh-TW" sz="2000" dirty="0"/>
              <a:t>斜線將銀幕劃分為</a:t>
            </a:r>
            <a:r>
              <a:rPr lang="zh-TW" altLang="zh-TW" sz="2000" dirty="0">
                <a:solidFill>
                  <a:srgbClr val="FFFF00"/>
                </a:solidFill>
              </a:rPr>
              <a:t>不安定</a:t>
            </a:r>
            <a:r>
              <a:rPr lang="zh-TW" altLang="zh-TW" sz="2000" dirty="0"/>
              <a:t>的形狀，以營造出</a:t>
            </a:r>
            <a:r>
              <a:rPr lang="zh-TW" altLang="zh-TW" sz="2000" dirty="0">
                <a:solidFill>
                  <a:srgbClr val="FFFF00"/>
                </a:solidFill>
              </a:rPr>
              <a:t>搖搖欲墜的傾斜感</a:t>
            </a:r>
            <a:r>
              <a:rPr lang="zh-TW" altLang="zh-TW" sz="2000" dirty="0"/>
              <a:t>。畫面設計總是</a:t>
            </a:r>
            <a:r>
              <a:rPr lang="zh-TW" altLang="zh-TW" sz="2000" dirty="0">
                <a:solidFill>
                  <a:srgbClr val="FFFF00"/>
                </a:solidFill>
              </a:rPr>
              <a:t>幽閉恐怖</a:t>
            </a:r>
            <a:r>
              <a:rPr lang="zh-TW" altLang="zh-TW" sz="2000" dirty="0"/>
              <a:t>的，門窗、樓梯的影子會把人從人群中隔開，讓主角在他的世界中更顯</a:t>
            </a:r>
            <a:r>
              <a:rPr lang="zh-TW" altLang="zh-TW" sz="2000" dirty="0">
                <a:solidFill>
                  <a:srgbClr val="FFFF00"/>
                </a:solidFill>
              </a:rPr>
              <a:t>孤獨</a:t>
            </a:r>
            <a:r>
              <a:rPr lang="zh-TW" altLang="zh-TW" sz="2000" dirty="0"/>
              <a:t>。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TW" altLang="zh-TW" sz="2000" dirty="0"/>
              <a:t>黑色電影中，陰影吞沒人物，人們在</a:t>
            </a:r>
            <a:r>
              <a:rPr lang="zh-TW" altLang="zh-TW" sz="2000" dirty="0" smtClean="0"/>
              <a:t>陰影</a:t>
            </a:r>
            <a:r>
              <a:rPr lang="zh-TW" altLang="en-US" sz="2000" dirty="0" smtClean="0"/>
              <a:t>裡</a:t>
            </a:r>
            <a:r>
              <a:rPr lang="zh-TW" altLang="zh-TW" sz="2000" dirty="0" smtClean="0"/>
              <a:t>走來走去</a:t>
            </a:r>
            <a:r>
              <a:rPr lang="zh-TW" altLang="zh-TW" sz="2000" dirty="0"/>
              <a:t>，形成一種</a:t>
            </a:r>
            <a:r>
              <a:rPr lang="zh-TW" altLang="zh-TW" sz="2000" dirty="0">
                <a:solidFill>
                  <a:srgbClr val="FFFF00"/>
                </a:solidFill>
              </a:rPr>
              <a:t>宿命的絕望氣氛</a:t>
            </a:r>
            <a:r>
              <a:rPr lang="zh-TW" altLang="zh-TW" sz="2000" dirty="0"/>
              <a:t>。城市比人存在得更久，不管你追逐什麼，都沒有太大意義。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TW" altLang="zh-TW" sz="2000" dirty="0"/>
              <a:t>通常會有一個美麗性感的</a:t>
            </a:r>
            <a:r>
              <a:rPr lang="en-US" altLang="zh-TW" sz="2000" dirty="0" err="1"/>
              <a:t>女主角</a:t>
            </a:r>
            <a:r>
              <a:rPr lang="zh-TW" altLang="zh-TW" sz="2000" dirty="0"/>
              <a:t>，性感誘人，命運結局多為</a:t>
            </a:r>
            <a:r>
              <a:rPr lang="en-US" altLang="zh-TW" sz="2000" dirty="0" err="1"/>
              <a:t>悲劇</a:t>
            </a:r>
            <a:r>
              <a:rPr lang="zh-TW" altLang="zh-TW" sz="2000" dirty="0"/>
              <a:t>，成為犧牲品。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TW" altLang="zh-TW" sz="2000" dirty="0">
                <a:solidFill>
                  <a:srgbClr val="FFFF00"/>
                </a:solidFill>
              </a:rPr>
              <a:t>空蕩蕩的城市大街，淅淅瀝瀝下著雨</a:t>
            </a:r>
            <a:r>
              <a:rPr lang="zh-TW" altLang="zh-TW" sz="2000" dirty="0"/>
              <a:t>，隨故事發展，雨可能會越下越大，直到情節發展到高潮。人物碰面的場所，除了街頭巷尾，就是碼頭和船塢。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TW" altLang="zh-TW" sz="2000" dirty="0"/>
              <a:t>使用</a:t>
            </a:r>
            <a:r>
              <a:rPr lang="zh-TW" altLang="zh-TW" sz="2000" dirty="0">
                <a:solidFill>
                  <a:srgbClr val="FFFF00"/>
                </a:solidFill>
              </a:rPr>
              <a:t>複雜的敘事時空</a:t>
            </a:r>
            <a:r>
              <a:rPr lang="zh-TW" altLang="zh-TW" sz="2000" dirty="0"/>
              <a:t>加強觀者對時間流逝和宿命感的感受。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4329280" cy="282344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788024" y="54868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 smtClean="0"/>
              <a:t>夜景布光</a:t>
            </a:r>
            <a:endParaRPr lang="zh-TW" altLang="en-US" dirty="0"/>
          </a:p>
        </p:txBody>
      </p:sp>
      <p:pic>
        <p:nvPicPr>
          <p:cNvPr id="8" name="圖片 7" descr="BladeRunner_033Pyxur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6551" y="2708920"/>
            <a:ext cx="5457449" cy="259228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267744" y="458112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 smtClean="0"/>
              <a:t>幽閉恐怖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19 </a:t>
            </a:r>
            <a:r>
              <a:rPr lang="zh-TW" altLang="en-US" dirty="0" smtClean="0"/>
              <a:t>世紀人物畫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雷諾瓦 </a:t>
            </a:r>
            <a:r>
              <a:rPr lang="en-US" altLang="zh-TW" dirty="0" smtClean="0"/>
              <a:t>《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午宴</a:t>
            </a:r>
            <a:r>
              <a:rPr lang="en-US" altLang="zh-TW" dirty="0" smtClean="0"/>
              <a:t>》</a:t>
            </a:r>
            <a:endParaRPr lang="zh-TW" altLang="en-US" dirty="0"/>
          </a:p>
        </p:txBody>
      </p:sp>
      <p:pic>
        <p:nvPicPr>
          <p:cNvPr id="4" name="內容版面配置區 3" descr="renoir-luncheon-boating-par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69" y="1700808"/>
            <a:ext cx="4851732" cy="36004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2080" y="1484784"/>
            <a:ext cx="3384376" cy="4663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/>
              <a:t>印象派風格的</a:t>
            </a: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雷諾瓦</a:t>
            </a:r>
            <a:r>
              <a:rPr lang="zh-TW" altLang="en-US" sz="2000" dirty="0"/>
              <a:t>，其特色在描繪迷人的</a:t>
            </a:r>
            <a:r>
              <a:rPr lang="zh-TW" altLang="en-US" sz="2000" b="1" dirty="0">
                <a:solidFill>
                  <a:srgbClr val="D95BCA"/>
                </a:solidFill>
              </a:rPr>
              <a:t>感覺</a:t>
            </a:r>
            <a:r>
              <a:rPr lang="zh-TW" altLang="en-US" sz="2000" dirty="0"/>
              <a:t>，常常能感受到</a:t>
            </a:r>
            <a:r>
              <a:rPr lang="zh-TW" altLang="en-US" sz="2000" b="1" dirty="0">
                <a:solidFill>
                  <a:srgbClr val="D95BCA"/>
                </a:solidFill>
              </a:rPr>
              <a:t>家庭的溫暖</a:t>
            </a:r>
            <a:r>
              <a:rPr lang="zh-TW" altLang="en-US" sz="2000" dirty="0"/>
              <a:t>，如母親或是年長姐姐般的笑容。雷諾瓦認為</a:t>
            </a:r>
            <a:r>
              <a:rPr lang="zh-TW" altLang="en-US" sz="2000" b="1" dirty="0">
                <a:solidFill>
                  <a:srgbClr val="D95BCA"/>
                </a:solidFill>
              </a:rPr>
              <a:t>繪畫並非科學性的分析光線</a:t>
            </a:r>
            <a:r>
              <a:rPr lang="zh-TW" altLang="en-US" sz="2000" dirty="0"/>
              <a:t>，也並非巧心的安排</a:t>
            </a:r>
            <a:r>
              <a:rPr lang="zh-TW" altLang="en-US" sz="2000" b="1" dirty="0">
                <a:solidFill>
                  <a:srgbClr val="D95BCA"/>
                </a:solidFill>
              </a:rPr>
              <a:t>布局</a:t>
            </a:r>
            <a:r>
              <a:rPr lang="zh-TW" altLang="en-US" sz="2000" dirty="0"/>
              <a:t>，因為繪畫是要帶給觀者</a:t>
            </a:r>
            <a:r>
              <a:rPr lang="zh-TW" altLang="en-US" sz="2000" b="1" dirty="0">
                <a:solidFill>
                  <a:srgbClr val="D95BCA"/>
                </a:solidFill>
              </a:rPr>
              <a:t>愉悅</a:t>
            </a:r>
            <a:r>
              <a:rPr lang="zh-TW" altLang="en-US" sz="2000" dirty="0"/>
              <a:t>，讓繪畫掛置的環境充滿了畫家想要的</a:t>
            </a:r>
            <a:r>
              <a:rPr lang="zh-TW" altLang="en-US" sz="2000" b="1" dirty="0">
                <a:solidFill>
                  <a:srgbClr val="D95BCA"/>
                </a:solidFill>
              </a:rPr>
              <a:t>感覺</a:t>
            </a:r>
            <a:r>
              <a:rPr lang="zh-TW" altLang="en-US" sz="2000" dirty="0"/>
              <a:t>。</a:t>
            </a:r>
            <a:br>
              <a:rPr lang="zh-TW" altLang="en-US" sz="2000" dirty="0"/>
            </a:br>
            <a:endParaRPr lang="zh-TW" altLang="en-US" sz="20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2243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5626968" cy="634082"/>
          </a:xfrm>
        </p:spPr>
        <p:txBody>
          <a:bodyPr>
            <a:normAutofit/>
          </a:bodyPr>
          <a:lstStyle/>
          <a:p>
            <a:r>
              <a:rPr lang="zh-TW" altLang="zh-TW" sz="2400" dirty="0" smtClean="0">
                <a:solidFill>
                  <a:schemeClr val="tx1"/>
                </a:solidFill>
              </a:rPr>
              <a:t>搖搖欲墜的傾斜感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pic>
        <p:nvPicPr>
          <p:cNvPr id="5" name="內容版面配置區 4" descr="blade-runner-city-wallpap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16831"/>
            <a:ext cx="7737253" cy="435220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zh-TW" altLang="zh-TW" sz="2400" dirty="0" smtClean="0">
                <a:solidFill>
                  <a:schemeClr val="tx1"/>
                </a:solidFill>
              </a:rPr>
              <a:t>空蕩蕩的城市大街，淅淅瀝瀝下著雨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pic>
        <p:nvPicPr>
          <p:cNvPr id="5" name="內容版面配置區 4" descr="blade_runner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3936437" cy="295232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6" name="圖片 5" descr="BLADE-RU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852936"/>
            <a:ext cx="4229206" cy="2625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情節</a:t>
            </a:r>
            <a:r>
              <a:rPr lang="en-US" altLang="zh-TW" dirty="0" smtClean="0"/>
              <a:t>: </a:t>
            </a:r>
            <a:r>
              <a:rPr lang="zh-TW" altLang="en-US" dirty="0" smtClean="0"/>
              <a:t>銀翼殺手 </a:t>
            </a:r>
            <a:r>
              <a:rPr lang="en-US" altLang="zh-TW" dirty="0" smtClean="0"/>
              <a:t>(1968-1982)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214422"/>
            <a:ext cx="8784976" cy="535785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altLang="zh-TW" dirty="0" smtClean="0"/>
              <a:t>1992</a:t>
            </a:r>
            <a:r>
              <a:rPr lang="zh-TW" altLang="en-US" dirty="0" smtClean="0"/>
              <a:t>年末日戰爭發生後，地球充滿核爆幅射塵，多數人類移居外星球，人造人</a:t>
            </a:r>
            <a:r>
              <a:rPr lang="en-US" altLang="zh-TW" dirty="0" smtClean="0"/>
              <a:t>(android)</a:t>
            </a:r>
            <a:r>
              <a:rPr lang="zh-TW" altLang="en-US" dirty="0" smtClean="0"/>
              <a:t>被製造出來為移居的地球人工作。</a:t>
            </a:r>
            <a:endParaRPr lang="en-US" altLang="zh-TW" dirty="0" smtClean="0"/>
          </a:p>
          <a:p>
            <a:pPr>
              <a:spcAft>
                <a:spcPts val="600"/>
              </a:spcAft>
            </a:pPr>
            <a:r>
              <a:rPr lang="zh-TW" altLang="en-US" dirty="0" smtClean="0"/>
              <a:t>地球僅剩少數人類，如賞金獵人</a:t>
            </a:r>
            <a:r>
              <a:rPr lang="en-US" altLang="zh-TW" dirty="0" smtClean="0"/>
              <a:t>(bounty hunter)</a:t>
            </a:r>
          </a:p>
          <a:p>
            <a:pPr>
              <a:spcAft>
                <a:spcPts val="600"/>
              </a:spcAft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和被汙染的人類</a:t>
            </a:r>
            <a:r>
              <a:rPr lang="en-US" altLang="zh-TW" dirty="0" smtClean="0"/>
              <a:t>(</a:t>
            </a:r>
            <a:r>
              <a:rPr lang="zh-TW" altLang="en-US" dirty="0" smtClean="0"/>
              <a:t>智力受損</a:t>
            </a:r>
            <a:r>
              <a:rPr lang="en-US" altLang="zh-TW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zh-TW" altLang="en-US" dirty="0" smtClean="0"/>
              <a:t>真實生物幾乎滅絕了，也沒有小孩，地球上的少數人類只能養機器動物來陪伴。</a:t>
            </a:r>
            <a:endParaRPr lang="en-US" altLang="zh-TW" dirty="0" smtClean="0"/>
          </a:p>
          <a:p>
            <a:pPr>
              <a:spcAft>
                <a:spcPts val="600"/>
              </a:spcAft>
            </a:pPr>
            <a:r>
              <a:rPr lang="zh-TW" altLang="en-US" dirty="0" smtClean="0">
                <a:solidFill>
                  <a:srgbClr val="92D050"/>
                </a:solidFill>
              </a:rPr>
              <a:t>人類依賴情緒調節器</a:t>
            </a:r>
            <a:r>
              <a:rPr lang="en-US" altLang="zh-TW" dirty="0" smtClean="0">
                <a:solidFill>
                  <a:srgbClr val="92D050"/>
                </a:solidFill>
              </a:rPr>
              <a:t>(mood machine)</a:t>
            </a:r>
            <a:r>
              <a:rPr lang="zh-TW" altLang="en-US" dirty="0" smtClean="0">
                <a:solidFill>
                  <a:srgbClr val="92D050"/>
                </a:solidFill>
              </a:rPr>
              <a:t>來調節心情。</a:t>
            </a:r>
            <a:endParaRPr lang="en-US" altLang="zh-TW" dirty="0" smtClean="0">
              <a:solidFill>
                <a:srgbClr val="92D050"/>
              </a:solidFill>
            </a:endParaRPr>
          </a:p>
          <a:p>
            <a:pPr>
              <a:spcAft>
                <a:spcPts val="600"/>
              </a:spcAft>
            </a:pPr>
            <a:r>
              <a:rPr lang="zh-TW" altLang="en-US" dirty="0" smtClean="0">
                <a:solidFill>
                  <a:srgbClr val="92D050"/>
                </a:solidFill>
              </a:rPr>
              <a:t>摩瑟主義 </a:t>
            </a:r>
            <a:r>
              <a:rPr lang="en-US" altLang="zh-TW" dirty="0" smtClean="0">
                <a:solidFill>
                  <a:srgbClr val="92D050"/>
                </a:solidFill>
              </a:rPr>
              <a:t>(</a:t>
            </a:r>
            <a:r>
              <a:rPr lang="en-US" altLang="zh-TW" dirty="0" err="1" smtClean="0">
                <a:solidFill>
                  <a:srgbClr val="92D050"/>
                </a:solidFill>
              </a:rPr>
              <a:t>Mercerism</a:t>
            </a:r>
            <a:r>
              <a:rPr lang="en-US" altLang="zh-TW" dirty="0" smtClean="0">
                <a:solidFill>
                  <a:srgbClr val="92D050"/>
                </a:solidFill>
              </a:rPr>
              <a:t>)</a:t>
            </a:r>
            <a:r>
              <a:rPr lang="zh-TW" altLang="en-US" dirty="0" smtClean="0">
                <a:solidFill>
                  <a:srgbClr val="92D050"/>
                </a:solidFill>
              </a:rPr>
              <a:t>為新宗教，人類透過同理箱 </a:t>
            </a:r>
            <a:r>
              <a:rPr lang="en-US" altLang="zh-TW" dirty="0" smtClean="0">
                <a:solidFill>
                  <a:srgbClr val="92D050"/>
                </a:solidFill>
              </a:rPr>
              <a:t>(empathy box)</a:t>
            </a:r>
            <a:r>
              <a:rPr lang="zh-TW" altLang="en-US" dirty="0" smtClean="0">
                <a:solidFill>
                  <a:srgbClr val="92D050"/>
                </a:solidFill>
              </a:rPr>
              <a:t>感應</a:t>
            </a:r>
            <a:r>
              <a:rPr lang="en-US" altLang="zh-TW" dirty="0" smtClean="0">
                <a:solidFill>
                  <a:srgbClr val="92D050"/>
                </a:solidFill>
              </a:rPr>
              <a:t>Mercer</a:t>
            </a:r>
            <a:r>
              <a:rPr lang="zh-TW" altLang="en-US" dirty="0" smtClean="0">
                <a:solidFill>
                  <a:srgbClr val="92D050"/>
                </a:solidFill>
              </a:rPr>
              <a:t>的痛苦，表達集體的情感。</a:t>
            </a:r>
            <a:endParaRPr lang="en-US" altLang="zh-TW" dirty="0" smtClean="0">
              <a:solidFill>
                <a:srgbClr val="92D050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zh-TW" dirty="0" smtClean="0"/>
              <a:t>Buster Friendly</a:t>
            </a:r>
            <a:r>
              <a:rPr lang="zh-TW" altLang="en-US" cap="all" dirty="0" smtClean="0"/>
              <a:t>是電視脫口秀主持人，人類信賴的資訊來源。</a:t>
            </a:r>
            <a:endParaRPr lang="en-US" altLang="zh-TW" cap="all" dirty="0" smtClean="0"/>
          </a:p>
          <a:p>
            <a:pPr>
              <a:spcAft>
                <a:spcPts val="600"/>
              </a:spcAft>
            </a:pPr>
            <a:r>
              <a:rPr lang="zh-TW" altLang="en-US" b="1" dirty="0" smtClean="0"/>
              <a:t>少數</a:t>
            </a:r>
            <a:r>
              <a:rPr lang="zh-TW" altLang="en-US" dirty="0" smtClean="0"/>
              <a:t>人造人</a:t>
            </a:r>
            <a:r>
              <a:rPr lang="zh-TW" altLang="en-US" b="1" dirty="0" smtClean="0"/>
              <a:t>逃出外星球，來到地球假冒人類。</a:t>
            </a:r>
            <a:endParaRPr lang="en-US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銀翼殺手 </a:t>
            </a:r>
            <a:r>
              <a:rPr lang="en-US" altLang="zh-TW" dirty="0" smtClean="0"/>
              <a:t>(1968-1982)</a:t>
            </a:r>
            <a:r>
              <a:rPr lang="zh-TW" altLang="en-US" dirty="0" smtClean="0"/>
              <a:t>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071546"/>
            <a:ext cx="8258204" cy="5237814"/>
          </a:xfrm>
        </p:spPr>
        <p:txBody>
          <a:bodyPr/>
          <a:lstStyle/>
          <a:p>
            <a:r>
              <a:rPr lang="zh-TW" altLang="en-US" dirty="0" smtClean="0"/>
              <a:t>同理心測試用來分辨人類與人造人。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92D050"/>
                </a:solidFill>
              </a:rPr>
              <a:t>Mercer</a:t>
            </a:r>
            <a:r>
              <a:rPr lang="zh-TW" altLang="en-US" dirty="0" smtClean="0">
                <a:solidFill>
                  <a:srgbClr val="92D050"/>
                </a:solidFill>
              </a:rPr>
              <a:t>和</a:t>
            </a:r>
            <a:r>
              <a:rPr lang="en-US" altLang="zh-TW" dirty="0" smtClean="0">
                <a:solidFill>
                  <a:srgbClr val="92D050"/>
                </a:solidFill>
              </a:rPr>
              <a:t>Buster Friendly</a:t>
            </a:r>
            <a:r>
              <a:rPr lang="zh-TW" altLang="en-US" dirty="0" smtClean="0">
                <a:solidFill>
                  <a:srgbClr val="92D050"/>
                </a:solidFill>
              </a:rPr>
              <a:t>成為人類靈魂的引導者。</a:t>
            </a:r>
            <a:endParaRPr lang="en-US" altLang="zh-TW" dirty="0" smtClean="0">
              <a:solidFill>
                <a:srgbClr val="92D050"/>
              </a:solidFill>
            </a:endParaRPr>
          </a:p>
          <a:p>
            <a:r>
              <a:rPr lang="zh-TW" altLang="en-US" dirty="0" smtClean="0">
                <a:solidFill>
                  <a:srgbClr val="92D050"/>
                </a:solidFill>
              </a:rPr>
              <a:t>人類必須靠電視的</a:t>
            </a:r>
            <a:r>
              <a:rPr lang="en-US" altLang="zh-TW" dirty="0" smtClean="0">
                <a:solidFill>
                  <a:srgbClr val="92D050"/>
                </a:solidFill>
              </a:rPr>
              <a:t>Buster Friendly</a:t>
            </a:r>
            <a:r>
              <a:rPr lang="zh-TW" altLang="en-US" dirty="0" smtClean="0">
                <a:solidFill>
                  <a:srgbClr val="92D050"/>
                </a:solidFill>
              </a:rPr>
              <a:t>才能驅逐孤獨感。</a:t>
            </a:r>
            <a:endParaRPr lang="en-US" altLang="zh-TW" dirty="0" smtClean="0">
              <a:solidFill>
                <a:srgbClr val="92D050"/>
              </a:solidFill>
            </a:endParaRPr>
          </a:p>
          <a:p>
            <a:r>
              <a:rPr lang="zh-TW" altLang="en-US" dirty="0" smtClean="0">
                <a:solidFill>
                  <a:srgbClr val="92D050"/>
                </a:solidFill>
              </a:rPr>
              <a:t>在未來世界中，人類必須</a:t>
            </a:r>
            <a:r>
              <a:rPr lang="zh-TW" altLang="en-US" u="sng" dirty="0" smtClean="0">
                <a:solidFill>
                  <a:srgbClr val="92D050"/>
                </a:solidFill>
              </a:rPr>
              <a:t>努力</a:t>
            </a:r>
            <a:r>
              <a:rPr lang="zh-TW" altLang="en-US" dirty="0" smtClean="0">
                <a:solidFill>
                  <a:srgbClr val="92D050"/>
                </a:solidFill>
              </a:rPr>
              <a:t>維持同理心，才</a:t>
            </a:r>
            <a:r>
              <a:rPr lang="zh-TW" altLang="en-US" dirty="0" smtClean="0">
                <a:solidFill>
                  <a:srgbClr val="92D050"/>
                </a:solidFill>
              </a:rPr>
              <a:t>不</a:t>
            </a:r>
            <a:r>
              <a:rPr lang="en-US" altLang="zh-TW" dirty="0" smtClean="0">
                <a:solidFill>
                  <a:srgbClr val="92D050"/>
                </a:solidFill>
              </a:rPr>
              <a:t>’</a:t>
            </a:r>
            <a:r>
              <a:rPr lang="zh-TW" altLang="en-US" dirty="0" smtClean="0">
                <a:solidFill>
                  <a:srgbClr val="92D050"/>
                </a:solidFill>
              </a:rPr>
              <a:t>會</a:t>
            </a:r>
            <a:r>
              <a:rPr lang="zh-TW" altLang="en-US" dirty="0" smtClean="0">
                <a:solidFill>
                  <a:srgbClr val="92D050"/>
                </a:solidFill>
              </a:rPr>
              <a:t>淪為「沒有感情</a:t>
            </a:r>
            <a:r>
              <a:rPr lang="en-US" altLang="zh-TW" dirty="0" smtClean="0">
                <a:solidFill>
                  <a:srgbClr val="92D050"/>
                </a:solidFill>
              </a:rPr>
              <a:t>/</a:t>
            </a:r>
            <a:r>
              <a:rPr lang="zh-TW" altLang="en-US" dirty="0" smtClean="0">
                <a:solidFill>
                  <a:srgbClr val="92D050"/>
                </a:solidFill>
              </a:rPr>
              <a:t>靈魂」的生化人</a:t>
            </a:r>
            <a:r>
              <a:rPr lang="zh-TW" altLang="en-US" dirty="0" smtClean="0">
                <a:solidFill>
                  <a:srgbClr val="92D050"/>
                </a:solidFill>
              </a:rPr>
              <a:t>。</a:t>
            </a:r>
            <a:endParaRPr lang="en-US" altLang="zh-TW" dirty="0" smtClean="0">
              <a:solidFill>
                <a:srgbClr val="92D050"/>
              </a:solidFill>
            </a:endParaRPr>
          </a:p>
          <a:p>
            <a:r>
              <a:rPr lang="en-US" altLang="zh-TW" dirty="0" smtClean="0">
                <a:solidFill>
                  <a:srgbClr val="92D050"/>
                </a:solidFill>
              </a:rPr>
              <a:t>It was unhealthy </a:t>
            </a:r>
            <a:r>
              <a:rPr lang="en-US" altLang="zh-TW" u="sng" dirty="0" smtClean="0">
                <a:solidFill>
                  <a:srgbClr val="92D050"/>
                </a:solidFill>
              </a:rPr>
              <a:t>not</a:t>
            </a:r>
            <a:r>
              <a:rPr lang="en-US" altLang="zh-TW" dirty="0" smtClean="0">
                <a:solidFill>
                  <a:srgbClr val="92D050"/>
                </a:solidFill>
              </a:rPr>
              <a:t> to react to the absence of life.</a:t>
            </a:r>
            <a:endParaRPr lang="en-US" altLang="zh-TW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zh-TW" altLang="en-US" dirty="0" smtClean="0">
                <a:solidFill>
                  <a:srgbClr val="92D050"/>
                </a:solidFill>
              </a:rPr>
              <a:t>  </a:t>
            </a:r>
            <a:endParaRPr lang="en-US" altLang="zh-TW" dirty="0" smtClean="0">
              <a:solidFill>
                <a:srgbClr val="92D050"/>
              </a:solidFill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黯淡</a:t>
            </a:r>
            <a:r>
              <a:rPr lang="zh-TW" altLang="en-US" dirty="0" smtClean="0"/>
              <a:t>的未來世界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歷史末世論 </a:t>
            </a:r>
            <a:r>
              <a:rPr lang="en-US" altLang="zh-TW" dirty="0" smtClean="0"/>
              <a:t>:</a:t>
            </a:r>
            <a:r>
              <a:rPr lang="zh-TW" altLang="en-US" dirty="0" smtClean="0"/>
              <a:t> 核爆、汙染、移民</a:t>
            </a:r>
            <a:r>
              <a:rPr lang="zh-TW" altLang="en-US" dirty="0" smtClean="0">
                <a:latin typeface="新細明體"/>
                <a:ea typeface="新細明體"/>
              </a:rPr>
              <a:t>「</a:t>
            </a:r>
            <a:r>
              <a:rPr lang="zh-TW" altLang="en-US" dirty="0"/>
              <a:t>世外</a:t>
            </a:r>
            <a:r>
              <a:rPr lang="zh-TW" altLang="en-US" dirty="0" smtClean="0">
                <a:latin typeface="新細明體"/>
                <a:ea typeface="新細明體"/>
              </a:rPr>
              <a:t>」</a:t>
            </a:r>
            <a:endParaRPr lang="en-US" altLang="zh-TW" dirty="0" smtClean="0">
              <a:latin typeface="新細明體"/>
              <a:ea typeface="新細明體"/>
            </a:endParaRPr>
          </a:p>
          <a:p>
            <a:r>
              <a:rPr lang="zh-TW" altLang="en-US" dirty="0"/>
              <a:t>帶有</a:t>
            </a:r>
            <a:r>
              <a:rPr lang="zh-TW" altLang="en-US" dirty="0" smtClean="0"/>
              <a:t>原始感</a:t>
            </a:r>
            <a:r>
              <a:rPr lang="zh-TW" altLang="en-US" dirty="0"/>
              <a:t>的科技文明</a:t>
            </a:r>
            <a:endParaRPr lang="en-US" altLang="zh-TW" dirty="0" smtClean="0"/>
          </a:p>
          <a:p>
            <a:r>
              <a:rPr lang="zh-TW" altLang="zh-TW" dirty="0" smtClean="0"/>
              <a:t>《銀翼殺手》描摹</a:t>
            </a:r>
            <a:r>
              <a:rPr lang="en-US" altLang="zh-TW" dirty="0" smtClean="0"/>
              <a:t>2019</a:t>
            </a:r>
            <a:r>
              <a:rPr lang="zh-TW" altLang="zh-TW" dirty="0" smtClean="0"/>
              <a:t>年的地球世界。在這個世界裡，鋪天蓋地只剩下淒涼，汙染過度的天空在沒有太陽的影子；工業過度發展，火焰從無數高塔噴出；薄霧壟罩的黑夜裡，巨大的眼球狀飛車堅守街道，城市</a:t>
            </a:r>
            <a:r>
              <a:rPr lang="zh-TW" altLang="en-US" dirty="0" smtClean="0"/>
              <a:t>燈</a:t>
            </a:r>
            <a:r>
              <a:rPr lang="zh-TW" altLang="zh-TW" dirty="0" smtClean="0"/>
              <a:t>光忽隱忽現地閃爍，地球漸漸黯淡</a:t>
            </a:r>
            <a:r>
              <a:rPr lang="zh-TW" altLang="en-US" dirty="0" smtClean="0"/>
              <a:t>，</a:t>
            </a:r>
            <a:r>
              <a:rPr lang="zh-TW" altLang="zh-TW" dirty="0" smtClean="0"/>
              <a:t>且提醒人們移民外太空才是更好的選擇。</a:t>
            </a:r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人造人的反叛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電影中泰</a:t>
            </a:r>
            <a:r>
              <a:rPr lang="zh-TW" altLang="en-US" dirty="0" smtClean="0"/>
              <a:t>路</a:t>
            </a:r>
            <a:r>
              <a:rPr lang="zh-TW" altLang="zh-TW" dirty="0" smtClean="0"/>
              <a:t>的公司所製造的機器人實際上與人類完全相同，被稱為「人造人」，人造人在體力和敏捷程度上的優異，智慧也不低於創造他們的科學家，但他們只在外</a:t>
            </a:r>
            <a:r>
              <a:rPr lang="zh-TW" altLang="en-US" dirty="0" smtClean="0"/>
              <a:t>星球</a:t>
            </a:r>
            <a:r>
              <a:rPr lang="zh-TW" altLang="zh-TW" dirty="0" smtClean="0"/>
              <a:t>使用，成為社會中的下等公民。只能從事奴隸勞動</a:t>
            </a:r>
            <a:r>
              <a:rPr lang="zh-TW" altLang="en-US" dirty="0" smtClean="0"/>
              <a:t>，</a:t>
            </a:r>
            <a:r>
              <a:rPr lang="zh-TW" altLang="zh-TW" dirty="0" smtClean="0"/>
              <a:t>且只有四年的短暫生命；代表最高智慧的「造物主」泰</a:t>
            </a:r>
            <a:r>
              <a:rPr lang="zh-TW" altLang="en-US" dirty="0" smtClean="0"/>
              <a:t>路</a:t>
            </a:r>
            <a:r>
              <a:rPr lang="zh-TW" altLang="zh-TW" dirty="0" smtClean="0"/>
              <a:t>只把人造人當成產品，所以他們要爭取更多的權利，他們要和人類一樣活著。於是，地球開始陷入恐慌</a:t>
            </a:r>
            <a:r>
              <a:rPr lang="zh-TW" altLang="en-US" dirty="0" smtClean="0"/>
              <a:t> </a:t>
            </a:r>
            <a:r>
              <a:rPr lang="en-US" altLang="zh-TW" dirty="0" smtClean="0"/>
              <a:t>……</a:t>
            </a:r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科技功利主義 </a:t>
            </a:r>
            <a:r>
              <a:rPr lang="en-US" altLang="zh-TW" dirty="0" smtClean="0"/>
              <a:t>vs. </a:t>
            </a:r>
            <a:r>
              <a:rPr lang="zh-TW" altLang="zh-TW" dirty="0" smtClean="0"/>
              <a:t>生態人文主義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在科幻片中表現出來的絕對</a:t>
            </a:r>
            <a:r>
              <a:rPr lang="zh-TW" altLang="zh-TW" dirty="0" smtClean="0">
                <a:solidFill>
                  <a:srgbClr val="FFFF00"/>
                </a:solidFill>
              </a:rPr>
              <a:t>人類中心主義</a:t>
            </a:r>
            <a:r>
              <a:rPr lang="zh-TW" altLang="zh-TW" dirty="0" smtClean="0"/>
              <a:t>和</a:t>
            </a:r>
            <a:r>
              <a:rPr lang="zh-TW" altLang="zh-TW" dirty="0" smtClean="0">
                <a:solidFill>
                  <a:srgbClr val="FFFF00"/>
                </a:solidFill>
              </a:rPr>
              <a:t>科學功利主義</a:t>
            </a:r>
            <a:r>
              <a:rPr lang="zh-TW" altLang="zh-TW" dirty="0" smtClean="0"/>
              <a:t>。對生態人文主義而言，美的境</a:t>
            </a:r>
            <a:r>
              <a:rPr lang="zh-TW" altLang="en-US" dirty="0" smtClean="0"/>
              <a:t>界</a:t>
            </a:r>
            <a:r>
              <a:rPr lang="zh-TW" altLang="zh-TW" dirty="0" smtClean="0"/>
              <a:t>實際上涉及的就是人與自然、人與社會，人的心靈與肉體的生態關係。當主體</a:t>
            </a:r>
            <a:r>
              <a:rPr lang="zh-TW" altLang="en-US" dirty="0" smtClean="0"/>
              <a:t>的思維</a:t>
            </a:r>
            <a:r>
              <a:rPr lang="zh-TW" altLang="zh-TW" dirty="0" smtClean="0"/>
              <a:t>如果</a:t>
            </a:r>
            <a:r>
              <a:rPr lang="zh-TW" altLang="zh-TW" dirty="0" smtClean="0">
                <a:solidFill>
                  <a:srgbClr val="FFFF00"/>
                </a:solidFill>
              </a:rPr>
              <a:t>只利已而不利他</a:t>
            </a:r>
            <a:r>
              <a:rPr lang="zh-TW" altLang="zh-TW" dirty="0" smtClean="0"/>
              <a:t>，只考慮對象的外在價值，最終也就會損害到主體</a:t>
            </a:r>
            <a:r>
              <a:rPr lang="en-US" altLang="zh-TW" dirty="0" smtClean="0"/>
              <a:t>(</a:t>
            </a:r>
            <a:r>
              <a:rPr lang="zh-TW" altLang="zh-TW" dirty="0" smtClean="0"/>
              <a:t>人類和個人</a:t>
            </a:r>
            <a:r>
              <a:rPr lang="en-US" altLang="zh-TW" dirty="0" smtClean="0"/>
              <a:t>)</a:t>
            </a:r>
            <a:r>
              <a:rPr lang="zh-TW" altLang="zh-TW" dirty="0" smtClean="0"/>
              <a:t>的終極利益。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維克</a:t>
            </a:r>
            <a:r>
              <a:rPr lang="en-US" altLang="zh-TW" dirty="0" smtClean="0"/>
              <a:t>‧</a:t>
            </a:r>
            <a:r>
              <a:rPr lang="zh-TW" altLang="en-US" dirty="0" smtClean="0"/>
              <a:t>甘測試</a:t>
            </a:r>
            <a:r>
              <a:rPr lang="en-US" altLang="zh-TW" dirty="0" smtClean="0"/>
              <a:t>(</a:t>
            </a:r>
            <a:r>
              <a:rPr lang="zh-TW" altLang="zh-TW" u="sng" dirty="0" smtClean="0"/>
              <a:t>認知測試</a:t>
            </a:r>
            <a:r>
              <a:rPr lang="en-US" altLang="zh-TW" u="sng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類似神經科學家現</a:t>
            </a:r>
            <a:r>
              <a:rPr lang="zh-TW" altLang="en-US" dirty="0" smtClean="0"/>
              <a:t>在</a:t>
            </a:r>
            <a:r>
              <a:rPr lang="zh-TW" altLang="zh-TW" dirty="0" smtClean="0"/>
              <a:t>使用的</a:t>
            </a:r>
            <a:r>
              <a:rPr lang="zh-TW" altLang="zh-TW" u="sng" dirty="0" smtClean="0"/>
              <a:t>認知測試</a:t>
            </a:r>
            <a:endParaRPr lang="en-US" altLang="zh-TW" dirty="0" smtClean="0"/>
          </a:p>
          <a:p>
            <a:r>
              <a:rPr lang="zh-TW" altLang="en-US" dirty="0" smtClean="0"/>
              <a:t>以同理心</a:t>
            </a:r>
            <a:r>
              <a:rPr lang="en-US" altLang="zh-TW" dirty="0" smtClean="0"/>
              <a:t>(empathy)</a:t>
            </a:r>
            <a:r>
              <a:rPr lang="zh-TW" altLang="en-US" dirty="0" smtClean="0"/>
              <a:t>為標準，區分人與人造人。</a:t>
            </a:r>
            <a:endParaRPr lang="en-US" altLang="zh-TW" dirty="0" smtClean="0"/>
          </a:p>
          <a:p>
            <a:r>
              <a:rPr lang="zh-TW" altLang="en-US" dirty="0" smtClean="0"/>
              <a:t>人類自認具有同理心，優於人造人。</a:t>
            </a:r>
            <a:endParaRPr lang="en-US" altLang="zh-TW" dirty="0" smtClean="0"/>
          </a:p>
          <a:p>
            <a:r>
              <a:rPr lang="zh-TW" altLang="en-US" dirty="0" smtClean="0"/>
              <a:t>影片中的人與人造人真的可以同理心區分嗎</a:t>
            </a:r>
            <a:r>
              <a:rPr lang="en-US" altLang="zh-TW" dirty="0" smtClean="0"/>
              <a:t>?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zh-TW" altLang="en-US" dirty="0" smtClean="0"/>
              <a:t>複製人可否有同理心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txBody>
          <a:bodyPr/>
          <a:lstStyle/>
          <a:p>
            <a:r>
              <a:rPr lang="zh-TW" altLang="en-US" dirty="0" smtClean="0"/>
              <a:t>同理心可能來自哪裡</a:t>
            </a:r>
            <a:r>
              <a:rPr lang="en-US" altLang="zh-TW" dirty="0" smtClean="0"/>
              <a:t>? </a:t>
            </a:r>
            <a:r>
              <a:rPr lang="zh-TW" altLang="en-US" dirty="0" smtClean="0"/>
              <a:t>  </a:t>
            </a:r>
            <a:r>
              <a:rPr lang="zh-TW" altLang="en-US" dirty="0" smtClean="0">
                <a:solidFill>
                  <a:srgbClr val="FFC000"/>
                </a:solidFill>
              </a:rPr>
              <a:t>先天</a:t>
            </a:r>
            <a:r>
              <a:rPr lang="zh-TW" altLang="en-US" dirty="0" smtClean="0"/>
              <a:t>或</a:t>
            </a:r>
            <a:r>
              <a:rPr lang="zh-TW" altLang="en-US" dirty="0" smtClean="0">
                <a:solidFill>
                  <a:srgbClr val="FFC000"/>
                </a:solidFill>
              </a:rPr>
              <a:t>後天</a:t>
            </a:r>
            <a:endParaRPr lang="en-US" altLang="zh-TW" dirty="0" smtClean="0">
              <a:solidFill>
                <a:srgbClr val="FFC000"/>
              </a:solidFill>
            </a:endParaRPr>
          </a:p>
          <a:p>
            <a:pPr lvl="1"/>
            <a:endParaRPr lang="zh-TW" altLang="en-US" dirty="0"/>
          </a:p>
        </p:txBody>
      </p:sp>
      <p:pic>
        <p:nvPicPr>
          <p:cNvPr id="6" name="圖片 5" descr="heart-r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636912"/>
            <a:ext cx="3384376" cy="2282750"/>
          </a:xfrm>
          <a:prstGeom prst="rect">
            <a:avLst/>
          </a:prstGeom>
        </p:spPr>
      </p:pic>
      <p:graphicFrame>
        <p:nvGraphicFramePr>
          <p:cNvPr id="7" name="資料庫圖表 6"/>
          <p:cNvGraphicFramePr/>
          <p:nvPr/>
        </p:nvGraphicFramePr>
        <p:xfrm>
          <a:off x="179512" y="1484784"/>
          <a:ext cx="8712968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67416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重要象徵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[</a:t>
            </a:r>
            <a:r>
              <a:rPr lang="zh-TW" altLang="en-US" dirty="0" smtClean="0"/>
              <a:t>棋局</a:t>
            </a:r>
            <a:r>
              <a:rPr lang="en-US" altLang="zh-TW" dirty="0" smtClean="0"/>
              <a:t>]</a:t>
            </a:r>
            <a:r>
              <a:rPr lang="zh-TW" altLang="en-US" dirty="0" smtClean="0"/>
              <a:t>代表了人造人（</a:t>
            </a:r>
            <a:r>
              <a:rPr lang="en-US" altLang="zh-TW" dirty="0" err="1" smtClean="0"/>
              <a:t>Replicant</a:t>
            </a:r>
            <a:r>
              <a:rPr lang="zh-TW" altLang="en-US" dirty="0" smtClean="0"/>
              <a:t>）和人類之間的鬥爭：人類認為人造人不過是兵，遲早被一個個吃掉。而人造人（兵）則想得到永生（后）</a:t>
            </a:r>
            <a:endParaRPr lang="en-US" altLang="zh-TW" dirty="0" smtClean="0"/>
          </a:p>
          <a:p>
            <a:r>
              <a:rPr lang="zh-TW" altLang="en-US" dirty="0" smtClean="0"/>
              <a:t>人造人弒父</a:t>
            </a:r>
            <a:r>
              <a:rPr lang="en-US" altLang="zh-TW" dirty="0" smtClean="0"/>
              <a:t>:</a:t>
            </a:r>
            <a:r>
              <a:rPr lang="zh-TW" altLang="en-US" dirty="0" smtClean="0"/>
              <a:t> 科技失控</a:t>
            </a:r>
            <a:endParaRPr lang="en-US" altLang="zh-TW" dirty="0" smtClean="0"/>
          </a:p>
          <a:p>
            <a:r>
              <a:rPr lang="zh-TW" altLang="en-US" dirty="0" smtClean="0"/>
              <a:t>獨角獸</a:t>
            </a:r>
            <a:r>
              <a:rPr lang="en-US" altLang="zh-TW" dirty="0" smtClean="0"/>
              <a:t>:</a:t>
            </a:r>
            <a:r>
              <a:rPr lang="zh-TW" altLang="en-US" dirty="0" smtClean="0"/>
              <a:t> 在文學上，是孤獨的象徵。牠出現在</a:t>
            </a:r>
            <a:r>
              <a:rPr lang="zh-TW" altLang="zh-TW" dirty="0" smtClean="0"/>
              <a:t>戴</a:t>
            </a:r>
            <a:r>
              <a:rPr lang="zh-TW" altLang="en-US" dirty="0" smtClean="0"/>
              <a:t>卡德的夢境，最後蓋夫送給</a:t>
            </a:r>
            <a:r>
              <a:rPr lang="zh-TW" altLang="zh-TW" dirty="0" smtClean="0"/>
              <a:t>戴</a:t>
            </a:r>
            <a:r>
              <a:rPr lang="zh-TW" altLang="en-US" dirty="0" smtClean="0"/>
              <a:t>卡德獨角獸摺紙，暗示蓋夫知道</a:t>
            </a:r>
            <a:r>
              <a:rPr lang="zh-TW" altLang="zh-TW" dirty="0" smtClean="0"/>
              <a:t>戴</a:t>
            </a:r>
            <a:r>
              <a:rPr lang="zh-TW" altLang="en-US" dirty="0" smtClean="0"/>
              <a:t>卡德的夢，因此</a:t>
            </a:r>
            <a:r>
              <a:rPr lang="zh-TW" altLang="zh-TW" dirty="0" smtClean="0"/>
              <a:t>戴</a:t>
            </a:r>
            <a:r>
              <a:rPr lang="zh-TW" altLang="en-US" dirty="0" smtClean="0"/>
              <a:t>卡德也可能是人造人。</a:t>
            </a:r>
            <a:endParaRPr lang="en-US" altLang="zh-TW" dirty="0" smtClean="0"/>
          </a:p>
          <a:p>
            <a:r>
              <a:rPr lang="zh-TW" altLang="en-US" dirty="0" smtClean="0"/>
              <a:t>眼睛</a:t>
            </a:r>
            <a:r>
              <a:rPr lang="en-US" altLang="zh-TW" dirty="0" smtClean="0"/>
              <a:t>:</a:t>
            </a:r>
            <a:r>
              <a:rPr lang="zh-TW" altLang="en-US" dirty="0" smtClean="0"/>
              <a:t> 靈魂之窗，監視，眼睛的摧毀象徵統治霸權的崩壞。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20 </a:t>
            </a:r>
            <a:r>
              <a:rPr lang="zh-TW" altLang="en-US" dirty="0" smtClean="0"/>
              <a:t>世紀人物畫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霍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普</a:t>
            </a:r>
            <a:r>
              <a:rPr lang="en-US" altLang="zh-TW" dirty="0" smtClean="0"/>
              <a:t>《</a:t>
            </a:r>
            <a:r>
              <a:rPr lang="zh-TW" altLang="en-US" dirty="0"/>
              <a:t>夜遊者</a:t>
            </a:r>
            <a:r>
              <a:rPr lang="en-US" altLang="zh-TW" dirty="0" smtClean="0"/>
              <a:t>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39952" y="836712"/>
            <a:ext cx="5004048" cy="5589240"/>
          </a:xfrm>
        </p:spPr>
        <p:txBody>
          <a:bodyPr>
            <a:noAutofit/>
          </a:bodyPr>
          <a:lstStyle/>
          <a:p>
            <a:pPr marL="137160" indent="0">
              <a:lnSpc>
                <a:spcPct val="17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altLang="en-US" sz="2000" b="1" dirty="0" smtClean="0">
                <a:solidFill>
                  <a:srgbClr val="D95BCA"/>
                </a:solidFill>
              </a:rPr>
              <a:t>孤獨</a:t>
            </a:r>
            <a:r>
              <a:rPr lang="zh-TW" altLang="en-US" sz="2000" dirty="0"/>
              <a:t>的顧客坐在城</a:t>
            </a:r>
            <a:r>
              <a:rPr lang="zh-TW" altLang="en-US" sz="2000" dirty="0" smtClean="0"/>
              <a:t>中的</a:t>
            </a:r>
            <a:r>
              <a:rPr lang="zh-TW" altLang="en-US" sz="2000" dirty="0"/>
              <a:t>餐館裡，餐館中</a:t>
            </a:r>
            <a:r>
              <a:rPr lang="zh-TW" altLang="en-US" sz="2000" b="1" dirty="0">
                <a:solidFill>
                  <a:srgbClr val="D95BCA"/>
                </a:solidFill>
              </a:rPr>
              <a:t>日光燈</a:t>
            </a:r>
            <a:r>
              <a:rPr lang="zh-TW" altLang="en-US" sz="2000" dirty="0"/>
              <a:t>非常明亮，外頭的街道上有大塊透明玻璃窗所投出來的光影，上方</a:t>
            </a:r>
            <a:r>
              <a:rPr lang="zh-TW" altLang="en-US" sz="2000" b="1" dirty="0">
                <a:solidFill>
                  <a:srgbClr val="D95BCA"/>
                </a:solidFill>
              </a:rPr>
              <a:t>陰暗</a:t>
            </a:r>
            <a:r>
              <a:rPr lang="zh-TW" altLang="en-US" sz="2000" dirty="0"/>
              <a:t>，看得出來是</a:t>
            </a:r>
            <a:r>
              <a:rPr lang="zh-TW" altLang="en-US" sz="2000" b="1" dirty="0">
                <a:solidFill>
                  <a:srgbClr val="D95BCA"/>
                </a:solidFill>
              </a:rPr>
              <a:t>午夜</a:t>
            </a:r>
            <a:r>
              <a:rPr lang="zh-TW" altLang="en-US" sz="2000" dirty="0"/>
              <a:t>的氣氛，畫作中央背對觀眾的顧客，坐在吧台前的圓凳上，使人好奇，為什麼在這個時候，這些顧客孤伶伶的坐在小館當中。而愛德華的畫作則一貫的帶有憂鬱。總是存在有</a:t>
            </a:r>
            <a:r>
              <a:rPr lang="zh-TW" altLang="en-US" sz="2000" b="1" dirty="0">
                <a:solidFill>
                  <a:srgbClr val="D95BCA"/>
                </a:solidFill>
              </a:rPr>
              <a:t>無人的空間、表情不明確</a:t>
            </a:r>
            <a:r>
              <a:rPr lang="zh-TW" altLang="en-US" sz="2000" dirty="0"/>
              <a:t>的人物（僅有背面、側面等等），</a:t>
            </a:r>
            <a:r>
              <a:rPr lang="zh-TW" altLang="en-US" sz="2000" b="1" dirty="0">
                <a:solidFill>
                  <a:srgbClr val="D95BCA"/>
                </a:solidFill>
              </a:rPr>
              <a:t>無車的街</a:t>
            </a:r>
            <a:r>
              <a:rPr lang="zh-TW" altLang="en-US" sz="2000" dirty="0"/>
              <a:t>等等。形成相當強烈的風格。</a:t>
            </a:r>
          </a:p>
          <a:p>
            <a:endParaRPr lang="zh-TW" altLang="en-US" sz="2000" dirty="0"/>
          </a:p>
        </p:txBody>
      </p:sp>
      <p:pic>
        <p:nvPicPr>
          <p:cNvPr id="4" name="內容版面配置區 3" descr="edward_hopper-nighthawks-194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7547" y="1700808"/>
            <a:ext cx="4319789" cy="28803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9512" y="5085184"/>
            <a:ext cx="3284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Edward Hopper--Nighthawks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925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4618856" cy="792088"/>
          </a:xfrm>
        </p:spPr>
        <p:txBody>
          <a:bodyPr/>
          <a:lstStyle/>
          <a:p>
            <a:r>
              <a:rPr lang="zh-TW" altLang="en-US" dirty="0" smtClean="0"/>
              <a:t>落魄</a:t>
            </a:r>
            <a:r>
              <a:rPr lang="zh-TW" altLang="en-US" dirty="0" smtClean="0"/>
              <a:t>敗逃</a:t>
            </a:r>
            <a:r>
              <a:rPr lang="zh-TW" altLang="en-US" dirty="0" smtClean="0"/>
              <a:t>的人類</a:t>
            </a:r>
            <a:endParaRPr lang="zh-TW" altLang="en-US" dirty="0"/>
          </a:p>
        </p:txBody>
      </p:sp>
      <p:pic>
        <p:nvPicPr>
          <p:cNvPr id="5" name="內容版面配置區 4" descr="Harrison-Ford-as-Deckard-in-Bladerunner-blade-runner-8243103-1941-1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4835472" cy="3239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30</a:t>
            </a:fld>
            <a:endParaRPr lang="zh-TW" altLang="en-US"/>
          </a:p>
        </p:txBody>
      </p:sp>
      <p:pic>
        <p:nvPicPr>
          <p:cNvPr id="6" name="圖片 5" descr="Roy-blade-runner-30870006-500-6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852936"/>
            <a:ext cx="2232026" cy="3106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4860032" y="1556792"/>
            <a:ext cx="4499992" cy="69770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無堅不摧的複製人</a:t>
            </a:r>
            <a:endParaRPr kumimoji="0" lang="zh-TW" altLang="en-US" sz="36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羅伊為何救</a:t>
            </a:r>
            <a:r>
              <a:rPr lang="zh-TW" altLang="zh-TW" dirty="0" smtClean="0"/>
              <a:t>戴</a:t>
            </a:r>
            <a:r>
              <a:rPr lang="zh-TW" altLang="en-US" dirty="0" smtClean="0"/>
              <a:t>卡德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羅伊在結局中展現出體能的優越，殺了泰路一幕除了表達憤怒，亦有逆轉創造者與被創造者的優劣態勢。但在追殺</a:t>
            </a:r>
            <a:r>
              <a:rPr lang="zh-TW" altLang="zh-TW" dirty="0" smtClean="0"/>
              <a:t>戴</a:t>
            </a:r>
            <a:r>
              <a:rPr lang="zh-TW" altLang="en-US" dirty="0" smtClean="0"/>
              <a:t>卡德時出手救了他，以及最後的獨白，是否暗示出他對自身的宿命已能超然看待</a:t>
            </a:r>
            <a:r>
              <a:rPr lang="en-US" altLang="zh-TW" dirty="0" smtClean="0"/>
              <a:t>?</a:t>
            </a:r>
            <a:r>
              <a:rPr lang="zh-TW" altLang="en-US" dirty="0" smtClean="0"/>
              <a:t> 死亡的一刻，白鴿飛向天空，是否暗示羅伊已獲精神上的救贖，他的結局印證人造人亦有靈魂，亦能達到生命價值的昇華。</a:t>
            </a:r>
            <a:endParaRPr lang="en-US" altLang="zh-TW" dirty="0" smtClean="0"/>
          </a:p>
          <a:p>
            <a:r>
              <a:rPr lang="zh-TW" altLang="zh-TW" dirty="0" smtClean="0"/>
              <a:t>戴</a:t>
            </a:r>
            <a:r>
              <a:rPr lang="zh-TW" altLang="en-US" dirty="0" smtClean="0"/>
              <a:t>卡德與瑞秋雙雙離開，留下獨角獸。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zh-TW" altLang="en-US" b="0" dirty="0" smtClean="0"/>
              <a:t>死亡的一刻，白鴿飛向天空</a:t>
            </a:r>
            <a:endParaRPr lang="zh-TW" altLang="en-US" b="0" dirty="0"/>
          </a:p>
        </p:txBody>
      </p:sp>
      <p:pic>
        <p:nvPicPr>
          <p:cNvPr id="5" name="內容版面配置區 4" descr="blade-runner_003087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1708" y="1772816"/>
            <a:ext cx="8652780" cy="3680122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羅伊的獨白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896584"/>
          </a:xfrm>
        </p:spPr>
        <p:txBody>
          <a:bodyPr/>
          <a:lstStyle/>
          <a:p>
            <a:r>
              <a:rPr lang="zh-TW" altLang="en-US" dirty="0" smtClean="0"/>
              <a:t>我所見過的事物</a:t>
            </a:r>
            <a:br>
              <a:rPr lang="zh-TW" altLang="en-US" dirty="0" smtClean="0"/>
            </a:br>
            <a:r>
              <a:rPr lang="zh-TW" altLang="en-US" dirty="0" smtClean="0"/>
              <a:t>你們人類絕對無法置信</a:t>
            </a:r>
            <a:br>
              <a:rPr lang="zh-TW" altLang="en-US" dirty="0" smtClean="0"/>
            </a:br>
            <a:r>
              <a:rPr lang="zh-TW" altLang="en-US" dirty="0" smtClean="0"/>
              <a:t>我目睹戰船在獵戶星座</a:t>
            </a:r>
            <a:r>
              <a:rPr lang="zh-TW" altLang="en-US" dirty="0" smtClean="0"/>
              <a:t>的邊緣起火燃燒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在海面上可見火花燃映的絕美光芒</a:t>
            </a:r>
            <a:br>
              <a:rPr lang="zh-TW" altLang="en-US" dirty="0" smtClean="0"/>
            </a:br>
            <a:r>
              <a:rPr lang="zh-TW" altLang="en-US" dirty="0" smtClean="0"/>
              <a:t>然而，這些都將在轉瞬間消逝無影</a:t>
            </a:r>
            <a:br>
              <a:rPr lang="zh-TW" altLang="en-US" dirty="0" smtClean="0"/>
            </a:br>
            <a:r>
              <a:rPr lang="zh-TW" altLang="en-US" dirty="0" smtClean="0"/>
              <a:t>如同雨滴中的淚水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人類文明是否也是如同煙火「轉瞬間消逝無影」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生命的價值是否不在時間長短，而在「火花燃映的絕美光芒」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科幻小說與主題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968552"/>
          </a:xfrm>
        </p:spPr>
        <p:txBody>
          <a:bodyPr>
            <a:normAutofit lnSpcReduction="10000"/>
          </a:bodyPr>
          <a:lstStyle/>
          <a:p>
            <a:pPr>
              <a:buClr>
                <a:schemeClr val="tx2"/>
              </a:buClr>
              <a:buFont typeface="Constantia" pitchFamily="18" charset="0"/>
              <a:buChar char="∞"/>
            </a:pPr>
            <a:r>
              <a:rPr lang="en-US" altLang="zh-TW" dirty="0"/>
              <a:t>《</a:t>
            </a:r>
            <a:r>
              <a:rPr lang="zh-TW" altLang="en-US" dirty="0"/>
              <a:t>科學怪人</a:t>
            </a:r>
            <a:r>
              <a:rPr lang="en-US" altLang="zh-TW" dirty="0"/>
              <a:t>》:</a:t>
            </a:r>
            <a:r>
              <a:rPr lang="zh-TW" altLang="en-US" dirty="0"/>
              <a:t> 人造人、機器人、複製人  </a:t>
            </a:r>
            <a:endParaRPr lang="en-US" altLang="zh-TW" dirty="0"/>
          </a:p>
          <a:p>
            <a:pPr lvl="1">
              <a:buClr>
                <a:schemeClr val="tx2"/>
              </a:buClr>
              <a:buFont typeface="Constantia" pitchFamily="18" charset="0"/>
              <a:buChar char="∞"/>
            </a:pPr>
            <a:r>
              <a:rPr lang="en-US" altLang="zh-TW" sz="2000" dirty="0"/>
              <a:t>《</a:t>
            </a:r>
            <a:r>
              <a:rPr lang="zh-TW" altLang="en-US" sz="2000" dirty="0"/>
              <a:t>機械公敵</a:t>
            </a:r>
            <a:r>
              <a:rPr lang="en-US" altLang="zh-TW" sz="2000" dirty="0"/>
              <a:t>》 《AI</a:t>
            </a:r>
            <a:r>
              <a:rPr lang="zh-TW" altLang="en-US" sz="2000" dirty="0"/>
              <a:t>人工智慧</a:t>
            </a:r>
            <a:r>
              <a:rPr lang="en-US" altLang="zh-TW" sz="2000" dirty="0" smtClean="0"/>
              <a:t>》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《</a:t>
            </a:r>
            <a:r>
              <a:rPr lang="zh-TW" altLang="en-US" sz="2000" dirty="0" smtClean="0"/>
              <a:t>變人</a:t>
            </a:r>
            <a:r>
              <a:rPr lang="en-US" altLang="zh-TW" sz="2000" dirty="0" smtClean="0"/>
              <a:t>》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《</a:t>
            </a:r>
            <a:r>
              <a:rPr lang="zh-TW" altLang="en-US" sz="2000" dirty="0" smtClean="0"/>
              <a:t>成人世界</a:t>
            </a:r>
            <a:r>
              <a:rPr lang="en-US" altLang="zh-TW" sz="2000" dirty="0" smtClean="0"/>
              <a:t>》 </a:t>
            </a:r>
            <a:r>
              <a:rPr lang="en-US" altLang="zh-TW" sz="2000" dirty="0"/>
              <a:t>《</a:t>
            </a:r>
            <a:r>
              <a:rPr lang="zh-TW" altLang="en-US" sz="2000" dirty="0"/>
              <a:t>機器娃娃阿拉雷</a:t>
            </a:r>
            <a:r>
              <a:rPr lang="en-US" altLang="zh-TW" sz="2000" dirty="0"/>
              <a:t>》</a:t>
            </a:r>
            <a:r>
              <a:rPr lang="zh-TW" altLang="en-US" sz="2000" dirty="0"/>
              <a:t>、 </a:t>
            </a:r>
            <a:r>
              <a:rPr lang="en-US" altLang="zh-TW" sz="2000" dirty="0"/>
              <a:t>《</a:t>
            </a:r>
            <a:r>
              <a:rPr lang="zh-TW" altLang="en-US" sz="2000" dirty="0"/>
              <a:t>原子小金剛</a:t>
            </a:r>
            <a:r>
              <a:rPr lang="en-US" altLang="zh-TW" sz="2000" dirty="0"/>
              <a:t>》</a:t>
            </a:r>
            <a:r>
              <a:rPr lang="zh-TW" altLang="en-US" sz="2000" dirty="0"/>
              <a:t>等</a:t>
            </a:r>
            <a:endParaRPr lang="en-US" altLang="zh-TW" sz="2000" dirty="0"/>
          </a:p>
          <a:p>
            <a:pPr>
              <a:buClr>
                <a:schemeClr val="tx2"/>
              </a:buClr>
              <a:buFont typeface="Constantia" pitchFamily="18" charset="0"/>
              <a:buChar char="∞"/>
            </a:pPr>
            <a:r>
              <a:rPr lang="zh-TW" altLang="en-US" dirty="0"/>
              <a:t> </a:t>
            </a:r>
            <a:r>
              <a:rPr lang="en-US" altLang="zh-TW" dirty="0"/>
              <a:t>《</a:t>
            </a:r>
            <a:r>
              <a:rPr lang="zh-TW" altLang="en-US" dirty="0"/>
              <a:t>美麗新世界</a:t>
            </a:r>
            <a:r>
              <a:rPr lang="en-US" altLang="zh-TW" dirty="0"/>
              <a:t>》:</a:t>
            </a:r>
            <a:r>
              <a:rPr lang="zh-TW" altLang="en-US" dirty="0"/>
              <a:t> 科技極權</a:t>
            </a:r>
            <a:endParaRPr lang="en-US" altLang="zh-TW" dirty="0"/>
          </a:p>
          <a:p>
            <a:pPr lvl="1">
              <a:buClr>
                <a:schemeClr val="tx2"/>
              </a:buClr>
              <a:buFont typeface="Constantia" pitchFamily="18" charset="0"/>
              <a:buChar char="∞"/>
            </a:pPr>
            <a:r>
              <a:rPr lang="en-US" altLang="zh-TW" dirty="0"/>
              <a:t>《</a:t>
            </a:r>
            <a:r>
              <a:rPr lang="zh-TW" altLang="en-US" dirty="0"/>
              <a:t>絕地再生</a:t>
            </a:r>
            <a:r>
              <a:rPr lang="en-US" altLang="zh-TW" dirty="0"/>
              <a:t>》《</a:t>
            </a:r>
            <a:r>
              <a:rPr lang="zh-TW" altLang="en-US" dirty="0"/>
              <a:t>鐘點站</a:t>
            </a:r>
            <a:r>
              <a:rPr lang="en-US" altLang="zh-TW" dirty="0"/>
              <a:t>》 </a:t>
            </a:r>
          </a:p>
          <a:p>
            <a:pPr>
              <a:buClr>
                <a:schemeClr val="tx2"/>
              </a:buClr>
              <a:buFont typeface="Constantia" pitchFamily="18" charset="0"/>
              <a:buChar char="∞"/>
            </a:pPr>
            <a:r>
              <a:rPr lang="zh-TW" altLang="en-US" dirty="0"/>
              <a:t> </a:t>
            </a:r>
            <a:r>
              <a:rPr lang="en-US" altLang="zh-TW" dirty="0"/>
              <a:t>《</a:t>
            </a:r>
            <a:r>
              <a:rPr lang="zh-TW" altLang="en-US" dirty="0"/>
              <a:t>時光機器</a:t>
            </a:r>
            <a:r>
              <a:rPr lang="en-US" altLang="zh-TW" dirty="0"/>
              <a:t>》:</a:t>
            </a:r>
            <a:r>
              <a:rPr lang="zh-TW" altLang="en-US" dirty="0"/>
              <a:t> 時空旅行、演化</a:t>
            </a:r>
            <a:r>
              <a:rPr lang="en-US" altLang="zh-TW" dirty="0"/>
              <a:t>/</a:t>
            </a:r>
            <a:r>
              <a:rPr lang="zh-TW" altLang="en-US" dirty="0"/>
              <a:t>退化 </a:t>
            </a:r>
            <a:r>
              <a:rPr lang="en-US" altLang="zh-TW" dirty="0"/>
              <a:t>(</a:t>
            </a:r>
            <a:r>
              <a:rPr lang="zh-TW" altLang="en-US" dirty="0"/>
              <a:t>末世論</a:t>
            </a:r>
            <a:r>
              <a:rPr lang="en-US" altLang="zh-TW" dirty="0"/>
              <a:t>)</a:t>
            </a:r>
          </a:p>
          <a:p>
            <a:pPr lvl="1">
              <a:buClr>
                <a:schemeClr val="tx2"/>
              </a:buClr>
              <a:buFont typeface="Constantia" pitchFamily="18" charset="0"/>
              <a:buChar char="∞"/>
            </a:pPr>
            <a:r>
              <a:rPr lang="en-US" altLang="zh-TW" sz="2000" dirty="0"/>
              <a:t>《</a:t>
            </a:r>
            <a:r>
              <a:rPr lang="zh-TW" altLang="en-US" sz="2000" dirty="0"/>
              <a:t>回到未來</a:t>
            </a:r>
            <a:r>
              <a:rPr lang="en-US" altLang="zh-TW" sz="2000" dirty="0"/>
              <a:t>》</a:t>
            </a:r>
            <a:r>
              <a:rPr lang="zh-TW" altLang="en-US" sz="2000" dirty="0"/>
              <a:t>、</a:t>
            </a:r>
            <a:r>
              <a:rPr lang="en-US" altLang="zh-TW" sz="2000" dirty="0"/>
              <a:t>《</a:t>
            </a:r>
            <a:r>
              <a:rPr lang="zh-TW" altLang="en-US" sz="2000" dirty="0"/>
              <a:t>時空旅人之妻</a:t>
            </a:r>
            <a:r>
              <a:rPr lang="en-US" altLang="zh-TW" sz="2000" dirty="0"/>
              <a:t>》</a:t>
            </a:r>
            <a:r>
              <a:rPr lang="zh-TW" altLang="en-US" sz="2000" dirty="0"/>
              <a:t>、</a:t>
            </a:r>
            <a:r>
              <a:rPr lang="en-US" altLang="zh-TW" sz="2000" dirty="0"/>
              <a:t>《</a:t>
            </a:r>
            <a:r>
              <a:rPr lang="zh-TW" altLang="en-US" sz="2000" dirty="0"/>
              <a:t>未來總動員</a:t>
            </a:r>
            <a:r>
              <a:rPr lang="en-US" altLang="zh-TW" sz="2000" dirty="0"/>
              <a:t>》</a:t>
            </a:r>
            <a:r>
              <a:rPr lang="zh-TW" altLang="en-US" sz="2000" dirty="0"/>
              <a:t>、</a:t>
            </a:r>
            <a:r>
              <a:rPr lang="en-US" altLang="zh-TW" sz="2000" dirty="0" smtClean="0"/>
              <a:t>《</a:t>
            </a:r>
            <a:r>
              <a:rPr lang="zh-TW" altLang="en-US" sz="2000" dirty="0" smtClean="0"/>
              <a:t>明日世界</a:t>
            </a:r>
            <a:r>
              <a:rPr lang="en-US" altLang="zh-TW" sz="2000" dirty="0" smtClean="0"/>
              <a:t>》</a:t>
            </a:r>
            <a:endParaRPr lang="en-US" altLang="zh-TW" sz="2000" dirty="0"/>
          </a:p>
          <a:p>
            <a:pPr>
              <a:buClr>
                <a:schemeClr val="tx2"/>
              </a:buClr>
              <a:buFont typeface="Constantia" pitchFamily="18" charset="0"/>
              <a:buChar char="∞"/>
            </a:pPr>
            <a:r>
              <a:rPr lang="en-US" altLang="zh-TW" dirty="0"/>
              <a:t>《</a:t>
            </a:r>
            <a:r>
              <a:rPr lang="zh-TW" altLang="en-US" dirty="0"/>
              <a:t>生化人是否夢見機器羊</a:t>
            </a:r>
            <a:r>
              <a:rPr lang="en-US" altLang="zh-TW" dirty="0"/>
              <a:t>? 》:</a:t>
            </a:r>
            <a:r>
              <a:rPr lang="zh-TW" altLang="en-US" dirty="0"/>
              <a:t> 複製人</a:t>
            </a:r>
            <a:r>
              <a:rPr lang="en-US" altLang="zh-TW" dirty="0"/>
              <a:t>+</a:t>
            </a:r>
            <a:r>
              <a:rPr lang="zh-TW" altLang="en-US" dirty="0"/>
              <a:t> 核</a:t>
            </a:r>
            <a:r>
              <a:rPr lang="zh-TW" altLang="en-US" dirty="0" smtClean="0"/>
              <a:t>爆</a:t>
            </a:r>
            <a:endParaRPr lang="en-US" altLang="zh-TW" dirty="0" smtClean="0"/>
          </a:p>
          <a:p>
            <a:pPr>
              <a:buClr>
                <a:schemeClr val="tx2"/>
              </a:buClr>
              <a:buFont typeface="Constantia" pitchFamily="18" charset="0"/>
              <a:buChar char="∞"/>
            </a:pPr>
            <a:r>
              <a:rPr lang="zh-TW" altLang="en-US" dirty="0">
                <a:solidFill>
                  <a:srgbClr val="D95BCA"/>
                </a:solidFill>
              </a:rPr>
              <a:t>外星</a:t>
            </a:r>
            <a:r>
              <a:rPr lang="zh-TW" altLang="en-US" dirty="0" smtClean="0">
                <a:solidFill>
                  <a:srgbClr val="D95BCA"/>
                </a:solidFill>
              </a:rPr>
              <a:t>生物</a:t>
            </a:r>
            <a:r>
              <a:rPr lang="en-US" altLang="zh-TW" dirty="0" smtClean="0">
                <a:solidFill>
                  <a:srgbClr val="D95BCA"/>
                </a:solidFill>
              </a:rPr>
              <a:t>:</a:t>
            </a:r>
            <a:r>
              <a:rPr lang="zh-TW" altLang="en-US" dirty="0" smtClean="0">
                <a:solidFill>
                  <a:srgbClr val="D95BCA"/>
                </a:solidFill>
              </a:rPr>
              <a:t> </a:t>
            </a:r>
            <a:r>
              <a:rPr lang="en-US" altLang="zh-TW" dirty="0" smtClean="0">
                <a:solidFill>
                  <a:srgbClr val="D95BCA"/>
                </a:solidFill>
              </a:rPr>
              <a:t>《</a:t>
            </a:r>
            <a:r>
              <a:rPr lang="zh-TW" altLang="en-US" dirty="0" smtClean="0">
                <a:solidFill>
                  <a:srgbClr val="D95BCA"/>
                </a:solidFill>
              </a:rPr>
              <a:t>異形</a:t>
            </a:r>
            <a:r>
              <a:rPr lang="en-US" altLang="zh-TW" dirty="0" smtClean="0">
                <a:solidFill>
                  <a:srgbClr val="D95BCA"/>
                </a:solidFill>
              </a:rPr>
              <a:t>》《ET》《</a:t>
            </a:r>
            <a:r>
              <a:rPr lang="zh-TW" altLang="en-US" dirty="0" smtClean="0">
                <a:solidFill>
                  <a:srgbClr val="D95BCA"/>
                </a:solidFill>
              </a:rPr>
              <a:t>第三類接觸</a:t>
            </a:r>
            <a:r>
              <a:rPr lang="en-US" altLang="zh-TW" dirty="0" smtClean="0">
                <a:solidFill>
                  <a:srgbClr val="D95BCA"/>
                </a:solidFill>
              </a:rPr>
              <a:t>》</a:t>
            </a:r>
          </a:p>
          <a:p>
            <a:pPr>
              <a:buClr>
                <a:schemeClr val="tx2"/>
              </a:buClr>
              <a:buFont typeface="Constantia" pitchFamily="18" charset="0"/>
              <a:buChar char="∞"/>
            </a:pPr>
            <a:r>
              <a:rPr lang="zh-TW" altLang="en-US" dirty="0" smtClean="0">
                <a:solidFill>
                  <a:srgbClr val="D95BCA"/>
                </a:solidFill>
              </a:rPr>
              <a:t>太空</a:t>
            </a:r>
            <a:r>
              <a:rPr lang="zh-TW" altLang="en-US" dirty="0">
                <a:solidFill>
                  <a:srgbClr val="D95BCA"/>
                </a:solidFill>
              </a:rPr>
              <a:t>旅行</a:t>
            </a:r>
            <a:r>
              <a:rPr lang="en-US" altLang="zh-TW" dirty="0">
                <a:solidFill>
                  <a:srgbClr val="D95BCA"/>
                </a:solidFill>
              </a:rPr>
              <a:t>: </a:t>
            </a:r>
            <a:r>
              <a:rPr lang="en-US" altLang="zh-TW" dirty="0" smtClean="0">
                <a:solidFill>
                  <a:srgbClr val="D95BCA"/>
                </a:solidFill>
              </a:rPr>
              <a:t>《</a:t>
            </a:r>
            <a:r>
              <a:rPr lang="zh-TW" altLang="en-US" dirty="0" smtClean="0">
                <a:solidFill>
                  <a:srgbClr val="D95BCA"/>
                </a:solidFill>
              </a:rPr>
              <a:t>地心引力</a:t>
            </a:r>
            <a:r>
              <a:rPr lang="en-US" altLang="zh-TW" dirty="0" smtClean="0">
                <a:solidFill>
                  <a:srgbClr val="D95BCA"/>
                </a:solidFill>
              </a:rPr>
              <a:t>》《</a:t>
            </a:r>
            <a:r>
              <a:rPr lang="zh-TW" altLang="en-US" dirty="0" smtClean="0">
                <a:solidFill>
                  <a:srgbClr val="D95BCA"/>
                </a:solidFill>
              </a:rPr>
              <a:t>普羅米修斯</a:t>
            </a:r>
            <a:r>
              <a:rPr lang="en-US" altLang="zh-TW" dirty="0" smtClean="0">
                <a:solidFill>
                  <a:srgbClr val="D95BCA"/>
                </a:solidFill>
              </a:rPr>
              <a:t>》《</a:t>
            </a:r>
            <a:r>
              <a:rPr lang="zh-TW" altLang="en-US" dirty="0">
                <a:solidFill>
                  <a:srgbClr val="D95BCA"/>
                </a:solidFill>
              </a:rPr>
              <a:t>星艦迷航</a:t>
            </a:r>
            <a:r>
              <a:rPr lang="zh-TW" altLang="en-US" dirty="0" smtClean="0">
                <a:solidFill>
                  <a:srgbClr val="D95BCA"/>
                </a:solidFill>
              </a:rPr>
              <a:t>記</a:t>
            </a:r>
            <a:r>
              <a:rPr lang="en-US" altLang="zh-TW" dirty="0" smtClean="0">
                <a:solidFill>
                  <a:srgbClr val="D95BCA"/>
                </a:solidFill>
              </a:rPr>
              <a:t>》</a:t>
            </a:r>
            <a:endParaRPr lang="zh-TW" altLang="en-US" dirty="0">
              <a:solidFill>
                <a:srgbClr val="D95BCA"/>
              </a:solidFill>
            </a:endParaRPr>
          </a:p>
          <a:p>
            <a:pPr>
              <a:buClr>
                <a:schemeClr val="tx2"/>
              </a:buClr>
              <a:buFont typeface="Constantia" pitchFamily="18" charset="0"/>
              <a:buChar char="∞"/>
            </a:pPr>
            <a:endParaRPr lang="zh-TW" altLang="en-US" dirty="0">
              <a:solidFill>
                <a:srgbClr val="D95BCA"/>
              </a:solidFill>
            </a:endParaRPr>
          </a:p>
          <a:p>
            <a:pPr>
              <a:buClr>
                <a:schemeClr val="tx2"/>
              </a:buClr>
              <a:buFont typeface="Constantia" pitchFamily="18" charset="0"/>
              <a:buChar char="∞"/>
            </a:pPr>
            <a:endParaRPr lang="zh-TW" altLang="en-US" dirty="0">
              <a:solidFill>
                <a:srgbClr val="D95BCA"/>
              </a:solidFill>
            </a:endParaRPr>
          </a:p>
          <a:p>
            <a:pPr>
              <a:buClr>
                <a:schemeClr val="tx2"/>
              </a:buClr>
              <a:buFont typeface="Constantia" pitchFamily="18" charset="0"/>
              <a:buChar char="∞"/>
            </a:pPr>
            <a:endParaRPr lang="zh-TW" altLang="en-US" dirty="0">
              <a:solidFill>
                <a:srgbClr val="D95BCA"/>
              </a:solidFill>
            </a:endParaRPr>
          </a:p>
          <a:p>
            <a:pPr>
              <a:buClr>
                <a:schemeClr val="tx2"/>
              </a:buClr>
              <a:buFont typeface="Constantia" pitchFamily="18" charset="0"/>
              <a:buChar char="∞"/>
            </a:pPr>
            <a:endParaRPr lang="zh-TW" altLang="en-US" dirty="0">
              <a:solidFill>
                <a:srgbClr val="D95BCA"/>
              </a:solidFill>
            </a:endParaRPr>
          </a:p>
          <a:p>
            <a:pPr marL="13716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57491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21</a:t>
            </a:r>
            <a:r>
              <a:rPr lang="zh-TW" altLang="en-US" dirty="0" smtClean="0"/>
              <a:t>世紀的人物畫</a:t>
            </a:r>
            <a:r>
              <a:rPr lang="en-US" altLang="zh-TW" dirty="0" smtClean="0"/>
              <a:t>:</a:t>
            </a:r>
            <a:r>
              <a:rPr lang="zh-TW" altLang="en-US" dirty="0" smtClean="0"/>
              <a:t>科技與人結合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76"/>
          </a:xfrm>
        </p:spPr>
        <p:txBody>
          <a:bodyPr/>
          <a:lstStyle/>
          <a:p>
            <a:r>
              <a:rPr lang="zh-TW" altLang="en-US" dirty="0" smtClean="0"/>
              <a:t>人造</a:t>
            </a:r>
            <a:r>
              <a:rPr lang="zh-TW" altLang="en-US" dirty="0" smtClean="0"/>
              <a:t>人</a:t>
            </a:r>
            <a:endParaRPr lang="en-US" altLang="zh-TW" dirty="0" smtClean="0"/>
          </a:p>
          <a:p>
            <a:r>
              <a:rPr lang="zh-TW" altLang="en-US" dirty="0" smtClean="0"/>
              <a:t>模擬</a:t>
            </a:r>
            <a:r>
              <a:rPr lang="zh-TW" altLang="en-US" dirty="0" smtClean="0"/>
              <a:t>人類行為或</a:t>
            </a:r>
            <a:r>
              <a:rPr lang="zh-TW" altLang="en-US" dirty="0" smtClean="0"/>
              <a:t>思想的</a:t>
            </a:r>
            <a:r>
              <a:rPr lang="zh-TW" altLang="en-US" dirty="0" smtClean="0"/>
              <a:t>機械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工業機器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機器人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生化</a:t>
            </a:r>
            <a:r>
              <a:rPr lang="zh-TW" altLang="en-US" dirty="0" smtClean="0"/>
              <a:t>人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複製人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5" name="圖片 4" descr="240px-2005_Honda_ASIMO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268760"/>
            <a:ext cx="2502294" cy="458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7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人 </a:t>
            </a:r>
            <a:r>
              <a:rPr lang="en-US" altLang="zh-TW" dirty="0" smtClean="0"/>
              <a:t>vs. </a:t>
            </a:r>
            <a:r>
              <a:rPr lang="zh-TW" altLang="en-US" dirty="0" smtClean="0"/>
              <a:t>機</a:t>
            </a:r>
            <a:r>
              <a:rPr lang="en-US" altLang="zh-TW" dirty="0" smtClean="0"/>
              <a:t>:</a:t>
            </a:r>
            <a:r>
              <a:rPr lang="zh-TW" altLang="en-US" dirty="0" smtClean="0"/>
              <a:t>以機器為中心的觀點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67613525"/>
              </p:ext>
            </p:extLst>
          </p:nvPr>
        </p:nvGraphicFramePr>
        <p:xfrm>
          <a:off x="457200" y="1935163"/>
          <a:ext cx="8229600" cy="413704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114800"/>
                <a:gridCol w="4114800"/>
              </a:tblGrid>
              <a:tr h="6895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人類</a:t>
                      </a:r>
                      <a:endParaRPr lang="zh-TW" sz="2000" kern="100" dirty="0">
                        <a:solidFill>
                          <a:schemeClr val="bg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2000" kern="100" dirty="0"/>
                        <a:t>機器</a:t>
                      </a:r>
                      <a:endParaRPr kumimoji="0" lang="zh-TW" sz="2000" b="1" kern="100" dirty="0">
                        <a:solidFill>
                          <a:schemeClr val="bg1"/>
                        </a:solidFill>
                        <a:latin typeface="Times New Roman"/>
                        <a:ea typeface="標楷體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5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曖昧模糊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/>
                        <a:t>精確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5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亂七八糟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/>
                        <a:t>井然有序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5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容易分心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/>
                        <a:t>專心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5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感情用事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不會情緒化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5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/>
                        <a:t>不合邏輯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合乎邏輯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60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人 </a:t>
            </a:r>
            <a:r>
              <a:rPr lang="en-US" altLang="zh-TW" dirty="0" smtClean="0"/>
              <a:t>vs. </a:t>
            </a:r>
            <a:r>
              <a:rPr lang="zh-TW" altLang="en-US" dirty="0" smtClean="0"/>
              <a:t>機</a:t>
            </a:r>
            <a:r>
              <a:rPr lang="en-US" altLang="zh-TW" dirty="0" smtClean="0"/>
              <a:t>:</a:t>
            </a:r>
            <a:r>
              <a:rPr lang="zh-TW" altLang="en-US" dirty="0" smtClean="0"/>
              <a:t>以人類為中心的觀點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41409727"/>
              </p:ext>
            </p:extLst>
          </p:nvPr>
        </p:nvGraphicFramePr>
        <p:xfrm>
          <a:off x="467544" y="1556792"/>
          <a:ext cx="8229600" cy="47125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/>
                <a:gridCol w="4114800"/>
              </a:tblGrid>
              <a:tr h="668185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2000" kern="100" dirty="0"/>
                        <a:t>人類</a:t>
                      </a:r>
                      <a:endParaRPr kumimoji="0" lang="zh-TW" sz="2000" b="1" kern="100" dirty="0">
                        <a:solidFill>
                          <a:schemeClr val="bg1"/>
                        </a:solidFill>
                        <a:latin typeface="Times New Roman"/>
                        <a:ea typeface="標楷體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2000" kern="100" dirty="0"/>
                        <a:t>機器</a:t>
                      </a:r>
                      <a:endParaRPr kumimoji="0" lang="zh-TW" sz="2000" b="1" kern="100" dirty="0">
                        <a:solidFill>
                          <a:schemeClr val="bg1"/>
                        </a:solidFill>
                        <a:latin typeface="Times New Roman"/>
                        <a:ea typeface="標楷體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681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/>
                        <a:t>富創造力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/>
                        <a:t>笨拙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81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柔順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/>
                        <a:t>死板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81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/>
                        <a:t>注意變化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/>
                        <a:t>對變化遲鈍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81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/>
                        <a:t>富想像力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/>
                        <a:t>缺乏想像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33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/>
                        <a:t>抉擇富有彈性，因為他們是以質量兼具的評估為基礎，再配合特殊情況做修正的結果。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決策一致，因為他們以量化評估和數字定義為變數為基礎。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4612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zh-TW" altLang="en-US" dirty="0" smtClean="0"/>
              <a:t>「人」是什麼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4" name="內容版面配置區 3" descr="圖片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143000"/>
            <a:ext cx="8286808" cy="5500710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785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人類</a:t>
            </a:r>
            <a:r>
              <a:rPr lang="zh-TW" altLang="en-US" dirty="0" smtClean="0"/>
              <a:t>是什麼</a:t>
            </a:r>
            <a:r>
              <a:rPr lang="en-US" altLang="zh-TW" dirty="0" smtClean="0"/>
              <a:t>?</a:t>
            </a:r>
            <a:r>
              <a:rPr lang="zh-TW" altLang="en-US" dirty="0" smtClean="0"/>
              <a:t> </a:t>
            </a:r>
            <a:r>
              <a:rPr lang="zh-TW" altLang="en-US" dirty="0" smtClean="0"/>
              <a:t>複製人可模擬什麼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科學家稱</a:t>
            </a:r>
            <a:r>
              <a:rPr lang="zh-TW" altLang="zh-TW" dirty="0" smtClean="0"/>
              <a:t>，</a:t>
            </a:r>
            <a:r>
              <a:rPr lang="en-US" altLang="zh-TW" dirty="0" smtClean="0"/>
              <a:t>《</a:t>
            </a:r>
            <a:r>
              <a:rPr lang="zh-TW" altLang="en-US" dirty="0" smtClean="0"/>
              <a:t>銀翼殺手</a:t>
            </a:r>
            <a:r>
              <a:rPr lang="en-US" altLang="zh-TW" dirty="0" smtClean="0"/>
              <a:t>》</a:t>
            </a:r>
            <a:r>
              <a:rPr lang="zh-TW" altLang="zh-TW" dirty="0" smtClean="0"/>
              <a:t>一直</a:t>
            </a:r>
            <a:r>
              <a:rPr lang="zh-TW" altLang="zh-TW" dirty="0" smtClean="0"/>
              <a:t>被喻為科幻片經典作品，倫敦英皇學院幹細胞生物學家明格爾說， 《銀翼殺手》是他看過最佳的科幻電影，「在當時來說，這電影和整個故事都超越時代，提出了千古不變的問題，包括</a:t>
            </a:r>
            <a:r>
              <a:rPr lang="zh-TW" altLang="zh-TW" dirty="0" smtClean="0">
                <a:solidFill>
                  <a:srgbClr val="FFFF00"/>
                </a:solidFill>
              </a:rPr>
              <a:t>甚麼是人類？我們是誰？</a:t>
            </a:r>
            <a:r>
              <a:rPr lang="zh-TW" altLang="zh-TW" dirty="0" smtClean="0"/>
              <a:t>」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原作者</a:t>
            </a:r>
            <a:r>
              <a:rPr lang="en-US" altLang="zh-TW" dirty="0"/>
              <a:t>: </a:t>
            </a:r>
            <a:r>
              <a:rPr lang="zh-TW" altLang="en-US" dirty="0" smtClean="0"/>
              <a:t>菲力</a:t>
            </a:r>
            <a:r>
              <a:rPr lang="zh-TW" altLang="zh-TW" dirty="0" smtClean="0"/>
              <a:t>迪克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(Philip Dick, 1928~1982)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628800"/>
            <a:ext cx="6264696" cy="442108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200" dirty="0" smtClean="0"/>
              <a:t>七部小說改編成電影</a:t>
            </a:r>
            <a:r>
              <a:rPr lang="en-US" altLang="zh-TW" sz="3200" b="1" dirty="0" smtClean="0"/>
              <a:t>《</a:t>
            </a:r>
            <a:r>
              <a:rPr lang="zh-TW" altLang="en-US" sz="3200" b="1" dirty="0" smtClean="0"/>
              <a:t>銀翼殺手</a:t>
            </a:r>
            <a:r>
              <a:rPr lang="en-US" altLang="zh-TW" sz="3200" b="1" dirty="0" smtClean="0"/>
              <a:t>》</a:t>
            </a:r>
            <a:r>
              <a:rPr lang="zh-TW" altLang="en-US" sz="3200" b="1" dirty="0" smtClean="0"/>
              <a:t>、</a:t>
            </a:r>
            <a:r>
              <a:rPr lang="en-US" altLang="zh-TW" sz="3200" b="1" dirty="0" smtClean="0"/>
              <a:t>《</a:t>
            </a:r>
            <a:r>
              <a:rPr lang="zh-TW" altLang="en-US" sz="3200" b="1" dirty="0" smtClean="0"/>
              <a:t>魔鬼總動員</a:t>
            </a:r>
            <a:r>
              <a:rPr lang="en-US" altLang="zh-TW" sz="3200" b="1" dirty="0" smtClean="0"/>
              <a:t>》</a:t>
            </a:r>
            <a:r>
              <a:rPr lang="zh-TW" altLang="en-US" sz="3200" b="1" dirty="0" smtClean="0"/>
              <a:t>、</a:t>
            </a:r>
            <a:r>
              <a:rPr lang="en-US" altLang="zh-TW" sz="3200" b="1" dirty="0" smtClean="0"/>
              <a:t>《</a:t>
            </a:r>
            <a:r>
              <a:rPr lang="zh-TW" altLang="en-US" sz="3200" b="1" dirty="0" smtClean="0"/>
              <a:t>關鍵報告</a:t>
            </a:r>
            <a:r>
              <a:rPr lang="en-US" altLang="zh-TW" sz="3200" b="1" dirty="0" smtClean="0"/>
              <a:t>》</a:t>
            </a:r>
            <a:r>
              <a:rPr lang="zh-TW" altLang="en-US" sz="3200" b="1" dirty="0" smtClean="0"/>
              <a:t>、</a:t>
            </a:r>
            <a:r>
              <a:rPr lang="en-US" altLang="zh-TW" sz="3200" b="1" dirty="0" smtClean="0"/>
              <a:t>《</a:t>
            </a:r>
            <a:r>
              <a:rPr lang="zh-TW" altLang="en-US" sz="3200" b="1" dirty="0" smtClean="0"/>
              <a:t>記憶裂痕</a:t>
            </a:r>
            <a:r>
              <a:rPr lang="en-US" altLang="zh-TW" sz="3200" b="1" dirty="0" smtClean="0"/>
              <a:t>》</a:t>
            </a:r>
            <a:r>
              <a:rPr lang="zh-TW" altLang="en-US" sz="3200" b="1" dirty="0" smtClean="0"/>
              <a:t>、</a:t>
            </a:r>
            <a:r>
              <a:rPr lang="en-US" altLang="zh-TW" sz="3200" b="1" dirty="0" smtClean="0"/>
              <a:t> 《</a:t>
            </a:r>
            <a:r>
              <a:rPr lang="zh-TW" altLang="en-US" sz="3200" b="1" dirty="0" smtClean="0"/>
              <a:t>命運規劃局</a:t>
            </a:r>
            <a:r>
              <a:rPr lang="en-US" altLang="zh-TW" sz="3200" b="1" dirty="0" smtClean="0"/>
              <a:t>》</a:t>
            </a:r>
            <a:r>
              <a:rPr lang="zh-TW" altLang="en-US" sz="3200" b="1" dirty="0" smtClean="0"/>
              <a:t>等。</a:t>
            </a:r>
            <a:endParaRPr lang="en-US" altLang="zh-TW" sz="3200" b="1" dirty="0" smtClean="0"/>
          </a:p>
          <a:p>
            <a:r>
              <a:rPr lang="zh-TW" altLang="en-US" sz="3200" dirty="0" smtClean="0"/>
              <a:t>提出</a:t>
            </a:r>
            <a:r>
              <a:rPr lang="zh-TW" altLang="en-US" sz="3200" dirty="0" smtClean="0">
                <a:solidFill>
                  <a:srgbClr val="FF0000"/>
                </a:solidFill>
              </a:rPr>
              <a:t>錯列宇宙</a:t>
            </a:r>
            <a:r>
              <a:rPr lang="zh-TW" altLang="en-US" sz="3200" dirty="0" smtClean="0"/>
              <a:t>（</a:t>
            </a:r>
            <a:r>
              <a:rPr lang="en-US" altLang="zh-TW" sz="3200" dirty="0" smtClean="0"/>
              <a:t>a</a:t>
            </a:r>
            <a:r>
              <a:rPr lang="en-US" sz="3200" dirty="0" smtClean="0"/>
              <a:t>lternate universes）</a:t>
            </a:r>
            <a:r>
              <a:rPr lang="zh-TW" altLang="en-US" sz="3200" dirty="0" smtClean="0"/>
              <a:t>、</a:t>
            </a:r>
            <a:r>
              <a:rPr lang="zh-TW" altLang="en-US" sz="3200" dirty="0" smtClean="0">
                <a:solidFill>
                  <a:srgbClr val="FF0000"/>
                </a:solidFill>
              </a:rPr>
              <a:t>擬像複製</a:t>
            </a:r>
            <a:r>
              <a:rPr lang="zh-TW" altLang="en-US" sz="3200" dirty="0" smtClean="0"/>
              <a:t>（</a:t>
            </a:r>
            <a:r>
              <a:rPr lang="en-US" sz="3200" dirty="0" smtClean="0"/>
              <a:t>simulacra）</a:t>
            </a:r>
            <a:r>
              <a:rPr lang="zh-TW" altLang="en-US" sz="3200" dirty="0" smtClean="0"/>
              <a:t>，質疑宇宙的唯一，質疑真實。</a:t>
            </a:r>
            <a:endParaRPr lang="en-US" altLang="zh-TW" sz="3200" dirty="0" smtClean="0"/>
          </a:p>
          <a:p>
            <a:r>
              <a:rPr lang="zh-TW" altLang="en-US" sz="3200" dirty="0" smtClean="0"/>
              <a:t>身為精神分裂症所苦，作品靈感來自幻想。</a:t>
            </a:r>
            <a:endParaRPr lang="en-US" sz="3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D64D-3C84-464D-A527-659ECE39157D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5" name="圖片 4" descr="philip-k-dick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2564904"/>
            <a:ext cx="2232248" cy="2604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鋒芒">
  <a:themeElements>
    <a:clrScheme name="鋒芒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鋒芒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鋒芒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972</TotalTime>
  <Words>2034</Words>
  <Application>Microsoft Office PowerPoint</Application>
  <PresentationFormat>如螢幕大小 (4:3)</PresentationFormat>
  <Paragraphs>213</Paragraphs>
  <Slides>34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鋒芒</vt:lpstr>
      <vt:lpstr>    人的複製? 由《銀翼殺手》(Blade Runner)談起</vt:lpstr>
      <vt:lpstr>19 世紀人物畫~雷諾瓦 《午宴》</vt:lpstr>
      <vt:lpstr>20 世紀人物畫~霍普《夜遊者》</vt:lpstr>
      <vt:lpstr>21世紀的人物畫:科技與人結合:</vt:lpstr>
      <vt:lpstr>人 vs. 機:以機器為中心的觀點</vt:lpstr>
      <vt:lpstr>人 vs. 機:以人類為中心的觀點</vt:lpstr>
      <vt:lpstr>「人」是什麼?</vt:lpstr>
      <vt:lpstr>人類是什麼? 複製人可模擬什麼?</vt:lpstr>
      <vt:lpstr>原作者: 菲力迪克 (Philip Dick, 1928~1982)</vt:lpstr>
      <vt:lpstr>導演: 雷利·史考特爵士</vt:lpstr>
      <vt:lpstr>故事背景</vt:lpstr>
      <vt:lpstr>角色(1)</vt:lpstr>
      <vt:lpstr>角色(2)</vt:lpstr>
      <vt:lpstr>角色(3)</vt:lpstr>
      <vt:lpstr>角色(4)</vt:lpstr>
      <vt:lpstr>新科技</vt:lpstr>
      <vt:lpstr>創新概念</vt:lpstr>
      <vt:lpstr>黑色電影風格(夜景與雨景)</vt:lpstr>
      <vt:lpstr>投影片 19</vt:lpstr>
      <vt:lpstr>搖搖欲墜的傾斜感</vt:lpstr>
      <vt:lpstr>空蕩蕩的城市大街，淅淅瀝瀝下著雨</vt:lpstr>
      <vt:lpstr>情節: 銀翼殺手 (1968-1982)</vt:lpstr>
      <vt:lpstr>銀翼殺手 (1968-1982)續</vt:lpstr>
      <vt:lpstr>黯淡的未來世界</vt:lpstr>
      <vt:lpstr>人造人的反叛</vt:lpstr>
      <vt:lpstr>科技功利主義 vs. 生態人文主義</vt:lpstr>
      <vt:lpstr>維克‧甘測試(認知測試)</vt:lpstr>
      <vt:lpstr>複製人可否有同理心?</vt:lpstr>
      <vt:lpstr>重要象徵</vt:lpstr>
      <vt:lpstr>落魄敗逃的人類</vt:lpstr>
      <vt:lpstr>結局</vt:lpstr>
      <vt:lpstr>死亡的一刻，白鴿飛向天空</vt:lpstr>
      <vt:lpstr>羅伊的獨白</vt:lpstr>
      <vt:lpstr>科幻小說與主題</vt:lpstr>
    </vt:vector>
  </TitlesOfParts>
  <Company>cyu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銀翼殺手 (DO ANDROIDS Dream of Electric Sheep?</dc:title>
  <dc:creator>cc</dc:creator>
  <cp:lastModifiedBy>afk</cp:lastModifiedBy>
  <cp:revision>80</cp:revision>
  <dcterms:created xsi:type="dcterms:W3CDTF">2014-12-08T07:38:36Z</dcterms:created>
  <dcterms:modified xsi:type="dcterms:W3CDTF">2015-12-08T05:42:03Z</dcterms:modified>
</cp:coreProperties>
</file>