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3" r:id="rId4"/>
    <p:sldId id="259" r:id="rId5"/>
    <p:sldId id="267" r:id="rId6"/>
    <p:sldId id="283" r:id="rId7"/>
    <p:sldId id="285" r:id="rId8"/>
    <p:sldId id="284" r:id="rId9"/>
    <p:sldId id="274" r:id="rId10"/>
    <p:sldId id="275" r:id="rId11"/>
    <p:sldId id="265" r:id="rId12"/>
    <p:sldId id="276" r:id="rId13"/>
    <p:sldId id="277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A746A-9661-45F7-8E7C-41F57EA476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82A5D-9D17-4E66-92C5-6F96A9EF08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81579-A327-49AA-BC1C-D9454D6895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8EC09-E521-40D5-8410-C2C0EF8D39C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A5C8-5BED-4279-B76B-DA82AFA2A61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23C0D-886A-46BF-8902-234CC1EBC6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3EDC6-AD69-48ED-90C2-98DA6EFAFA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D0911-2474-4F27-AC53-47F0678F2A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9DA0-ABDB-43D0-8593-E4BDD5F84F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C7E45-E926-437E-8D33-1AA70C9095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885CC-C507-4BC9-9AEA-30F94E7094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pPr>
              <a:defRPr/>
            </a:pPr>
            <a:fld id="{78B2FC5B-BCC5-459A-B560-8462859EE4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776bAqWxyQ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teacher.whsh.tc.edu.tw/huanyin/f2blog/index.php?load=read&amp;id=1377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zh.wikipedia.org/wiki/%E7%BE%8E%E9%BA%97%E6%96%B0%E4%B8%96%E7%95%8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4876800" y="1066800"/>
            <a:ext cx="4267200" cy="10763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6400" dirty="0">
                <a:solidFill>
                  <a:schemeClr val="tx2"/>
                </a:solidFill>
                <a:ea typeface="標楷體" pitchFamily="65" charset="-120"/>
              </a:rPr>
              <a:t>美麗新世界</a:t>
            </a:r>
          </a:p>
        </p:txBody>
      </p:sp>
      <p:pic>
        <p:nvPicPr>
          <p:cNvPr id="2052" name="Picture 12" descr="brave-new-wor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62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876800" y="2819400"/>
            <a:ext cx="4267200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4000" i="1" dirty="0" smtClean="0">
                <a:solidFill>
                  <a:schemeClr val="tx2"/>
                </a:solidFill>
                <a:ea typeface="標楷體" pitchFamily="65" charset="-120"/>
              </a:rPr>
              <a:t>Brave New World</a:t>
            </a:r>
          </a:p>
          <a:p>
            <a:pPr algn="ctr"/>
            <a:r>
              <a:rPr lang="en-US" altLang="zh-TW" sz="3200" i="1" dirty="0" smtClean="0">
                <a:solidFill>
                  <a:srgbClr val="00B050"/>
                </a:solidFill>
                <a:ea typeface="標楷體" pitchFamily="65" charset="-120"/>
              </a:rPr>
              <a:t>By </a:t>
            </a:r>
            <a:r>
              <a:rPr lang="en-US" altLang="zh-TW" sz="3200" dirty="0" err="1" smtClean="0">
                <a:solidFill>
                  <a:srgbClr val="00B050"/>
                </a:solidFill>
              </a:rPr>
              <a:t>Aldous</a:t>
            </a:r>
            <a:r>
              <a:rPr lang="en-US" altLang="zh-TW" sz="3200" dirty="0" smtClean="0">
                <a:solidFill>
                  <a:srgbClr val="00B050"/>
                </a:solidFill>
              </a:rPr>
              <a:t> Huxley</a:t>
            </a:r>
            <a:endParaRPr lang="zh-TW" altLang="en-US" sz="3200" i="1" dirty="0">
              <a:solidFill>
                <a:srgbClr val="00B050"/>
              </a:solidFill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8195" name="Picture 4" descr="brave_new_world_800x60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667000" y="228600"/>
            <a:ext cx="35369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600">
                <a:solidFill>
                  <a:schemeClr val="tx2"/>
                </a:solidFill>
                <a:latin typeface="AR HERMANN" pitchFamily="2" charset="0"/>
                <a:ea typeface="標楷體" pitchFamily="65" charset="-120"/>
              </a:rPr>
              <a:t>七～九章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371600"/>
            <a:ext cx="9372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描寫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蠻族保留區與野人們的生活習慣</a:t>
            </a:r>
            <a:r>
              <a:rPr lang="zh-TW" altLang="en-US" sz="2800" dirty="0">
                <a:ea typeface="標楷體" pitchFamily="65" charset="-120"/>
              </a:rPr>
              <a:t>。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柏納德</a:t>
            </a:r>
            <a:r>
              <a:rPr lang="zh-TW" altLang="en-US" sz="2800" dirty="0">
                <a:ea typeface="標楷體" pitchFamily="65" charset="-120"/>
              </a:rPr>
              <a:t>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蘭妮娜</a:t>
            </a:r>
            <a:r>
              <a:rPr lang="zh-TW" altLang="en-US" sz="2800" dirty="0">
                <a:ea typeface="標楷體" pitchFamily="65" charset="-120"/>
              </a:rPr>
              <a:t>接受各種不便的制約</a:t>
            </a:r>
            <a:r>
              <a:rPr lang="zh-TW" altLang="en-US" sz="2800" dirty="0" smtClean="0">
                <a:ea typeface="標楷體" pitchFamily="65" charset="-120"/>
              </a:rPr>
              <a:t>，卻</a:t>
            </a:r>
            <a:r>
              <a:rPr lang="zh-TW" altLang="en-US" sz="2800" dirty="0">
                <a:ea typeface="標楷體" pitchFamily="65" charset="-120"/>
              </a:rPr>
              <a:t>在一個文明人（琳達）身上看到了無法忍受的元素。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曾為文明人的琳達，經歷過野蠻的生產行為</a:t>
            </a:r>
            <a:r>
              <a:rPr lang="zh-TW" altLang="en-US" sz="2800" dirty="0" smtClean="0">
                <a:ea typeface="標楷體" pitchFamily="65" charset="-120"/>
              </a:rPr>
              <a:t>，卻</a:t>
            </a:r>
            <a:r>
              <a:rPr lang="zh-TW" altLang="en-US" sz="2800" dirty="0">
                <a:ea typeface="標楷體" pitchFamily="65" charset="-120"/>
              </a:rPr>
              <a:t>無法融入蠻族的社會</a:t>
            </a:r>
            <a:r>
              <a:rPr lang="zh-TW" altLang="en-US" sz="2800" dirty="0" smtClean="0">
                <a:ea typeface="標楷體" pitchFamily="65" charset="-120"/>
              </a:rPr>
              <a:t>。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導致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在言語與教導上</a:t>
            </a:r>
            <a:r>
              <a:rPr lang="zh-TW" altLang="en-US" sz="2800" dirty="0">
                <a:ea typeface="標楷體" pitchFamily="65" charset="-120"/>
              </a:rPr>
              <a:t>，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間接約束</a:t>
            </a:r>
            <a:r>
              <a:rPr lang="zh-TW" altLang="en-US" sz="2800" dirty="0">
                <a:ea typeface="標楷體" pitchFamily="65" charset="-120"/>
              </a:rPr>
              <a:t>自己的兒子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約翰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讓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約翰對文明世界充滿美好的想像。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endParaRPr lang="zh-TW" altLang="zh-TW" smtClean="0">
              <a:ea typeface="標楷體" pitchFamily="65" charset="-120"/>
            </a:endParaRPr>
          </a:p>
        </p:txBody>
      </p:sp>
      <p:pic>
        <p:nvPicPr>
          <p:cNvPr id="9219" name="Picture 5" descr="brave_new_world_800x60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2514600" y="228600"/>
            <a:ext cx="43751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600">
                <a:solidFill>
                  <a:schemeClr val="tx2"/>
                </a:solidFill>
                <a:ea typeface="標楷體" pitchFamily="65" charset="-120"/>
              </a:rPr>
              <a:t>十～十八章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28600" y="16002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約翰與琳達</a:t>
            </a:r>
            <a:r>
              <a:rPr lang="zh-TW" altLang="en-US" sz="2800" dirty="0">
                <a:ea typeface="標楷體" pitchFamily="65" charset="-120"/>
              </a:rPr>
              <a:t>到訪新世界；又或者說「</a:t>
            </a:r>
            <a:r>
              <a:rPr lang="zh-TW" altLang="en-US" sz="2800" dirty="0">
                <a:solidFill>
                  <a:srgbClr val="FF0000"/>
                </a:solidFill>
                <a:ea typeface="標楷體" pitchFamily="65" charset="-120"/>
              </a:rPr>
              <a:t>重回新世界</a:t>
            </a:r>
            <a:r>
              <a:rPr lang="zh-TW" altLang="en-US" sz="2800" dirty="0">
                <a:ea typeface="標楷體" pitchFamily="65" charset="-120"/>
              </a:rPr>
              <a:t>」。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約翰雖「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生</a:t>
            </a:r>
            <a:r>
              <a:rPr lang="zh-TW" altLang="en-US" sz="2800" dirty="0">
                <a:ea typeface="標楷體" pitchFamily="65" charset="-120"/>
              </a:rPr>
              <a:t>」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為一個文明人</a:t>
            </a:r>
            <a:r>
              <a:rPr lang="zh-TW" altLang="en-US" sz="2800" dirty="0">
                <a:ea typeface="標楷體" pitchFamily="65" charset="-120"/>
              </a:rPr>
              <a:t>，但「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過</a:t>
            </a:r>
            <a:r>
              <a:rPr lang="zh-TW" altLang="en-US" sz="2800" dirty="0">
                <a:ea typeface="標楷體" pitchFamily="65" charset="-120"/>
              </a:rPr>
              <a:t>」的是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野人的生活</a:t>
            </a:r>
            <a:r>
              <a:rPr lang="zh-TW" altLang="en-US" sz="2800" dirty="0">
                <a:ea typeface="標楷體" pitchFamily="65" charset="-120"/>
              </a:rPr>
              <a:t>。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</a:pPr>
            <a:r>
              <a:rPr lang="zh-TW" altLang="en-US" sz="2800" dirty="0">
                <a:ea typeface="標楷體" pitchFamily="65" charset="-120"/>
              </a:rPr>
              <a:t>    因為他的出生不被接受，所以他把自己視為野人。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約翰無法跟文明人溝通</a:t>
            </a:r>
            <a:r>
              <a:rPr lang="zh-TW" altLang="en-US" sz="2800" dirty="0" smtClean="0">
                <a:ea typeface="標楷體" pitchFamily="65" charset="-120"/>
              </a:rPr>
              <a:t>，在歷經</a:t>
            </a:r>
            <a:r>
              <a:rPr lang="zh-TW" altLang="en-US" sz="2800" dirty="0">
                <a:ea typeface="標楷體" pitchFamily="65" charset="-120"/>
              </a:rPr>
              <a:t>琳達過世之後，他崩潰於文明人對生命的輕忽，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</a:pPr>
            <a:r>
              <a:rPr lang="zh-TW" altLang="en-US" sz="2800" dirty="0">
                <a:ea typeface="標楷體" pitchFamily="65" charset="-120"/>
              </a:rPr>
              <a:t>    最終在與文明對抗之下消滅自我。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0243" name="Picture 4" descr="brave_new_world_800x60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2971800" y="304800"/>
            <a:ext cx="35369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600">
                <a:solidFill>
                  <a:schemeClr val="tx2"/>
                </a:solidFill>
                <a:ea typeface="標楷體" pitchFamily="65" charset="-120"/>
              </a:rPr>
              <a:t>影片欣賞</a:t>
            </a: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828800" y="2133600"/>
            <a:ext cx="6026150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TW" sz="3600" b="1">
                <a:hlinkClick r:id="rId3"/>
              </a:rPr>
              <a:t>Brave New World </a:t>
            </a:r>
            <a:r>
              <a:rPr lang="zh-TW" altLang="en-US" sz="3600" b="1">
                <a:ea typeface="標楷體" pitchFamily="65" charset="-120"/>
                <a:hlinkClick r:id="rId3"/>
              </a:rPr>
              <a:t>影片欣賞</a:t>
            </a:r>
            <a:r>
              <a:rPr lang="zh-TW" altLang="en-US" sz="3600" b="1">
                <a:hlinkClick r:id="rId3"/>
              </a:rPr>
              <a:t> </a:t>
            </a:r>
            <a:endParaRPr lang="zh-TW" altLang="en-US" sz="3600" b="1"/>
          </a:p>
          <a:p>
            <a:pPr>
              <a:spcBef>
                <a:spcPct val="20000"/>
              </a:spcBef>
            </a:pPr>
            <a:endParaRPr lang="zh-TW" altLang="en-US"/>
          </a:p>
          <a:p>
            <a:pPr>
              <a:spcBef>
                <a:spcPct val="20000"/>
              </a:spcBef>
            </a:pPr>
            <a:r>
              <a:rPr lang="zh-TW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12291" name="Picture 4" descr="brave_new_world_800x60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3200400" y="381000"/>
            <a:ext cx="3232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000">
                <a:solidFill>
                  <a:schemeClr val="tx2"/>
                </a:solidFill>
                <a:ea typeface="標楷體" pitchFamily="65" charset="-120"/>
              </a:rPr>
              <a:t>參考文獻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1676400" y="1600200"/>
            <a:ext cx="6477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4000">
                <a:latin typeface="標楷體" pitchFamily="65" charset="-120"/>
                <a:ea typeface="標楷體" pitchFamily="65" charset="-120"/>
                <a:hlinkClick r:id="rId3"/>
              </a:rPr>
              <a:t>西洋文學</a:t>
            </a:r>
            <a:r>
              <a:rPr lang="en-US" altLang="zh-TW" sz="4000">
                <a:latin typeface="標楷體" pitchFamily="65" charset="-120"/>
                <a:ea typeface="標楷體" pitchFamily="65" charset="-120"/>
                <a:hlinkClick r:id="rId3"/>
              </a:rPr>
              <a:t>-</a:t>
            </a:r>
            <a:r>
              <a:rPr lang="zh-TW" altLang="en-US" sz="4000">
                <a:latin typeface="標楷體" pitchFamily="65" charset="-120"/>
                <a:ea typeface="標楷體" pitchFamily="65" charset="-120"/>
                <a:hlinkClick r:id="rId3"/>
              </a:rPr>
              <a:t>美麗新世界</a:t>
            </a:r>
            <a:r>
              <a:rPr lang="zh-TW" altLang="en-US" sz="400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4000">
                <a:latin typeface="標楷體" pitchFamily="65" charset="-120"/>
                <a:ea typeface="標楷體" pitchFamily="65" charset="-120"/>
                <a:hlinkClick r:id="rId4"/>
              </a:rPr>
              <a:t>維基百科</a:t>
            </a:r>
            <a:r>
              <a:rPr lang="en-US" altLang="zh-TW" sz="4000">
                <a:latin typeface="標楷體" pitchFamily="65" charset="-120"/>
                <a:ea typeface="標楷體" pitchFamily="65" charset="-120"/>
                <a:hlinkClick r:id="rId4"/>
              </a:rPr>
              <a:t>-</a:t>
            </a:r>
            <a:r>
              <a:rPr lang="zh-TW" altLang="en-US" sz="4000">
                <a:latin typeface="標楷體" pitchFamily="65" charset="-120"/>
                <a:ea typeface="標楷體" pitchFamily="65" charset="-120"/>
                <a:hlinkClick r:id="rId4"/>
              </a:rPr>
              <a:t>美麗新世界</a:t>
            </a:r>
            <a:endParaRPr lang="zh-TW" altLang="en-US" sz="4000"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FontTx/>
              <a:buChar char="•"/>
            </a:pPr>
            <a:endParaRPr lang="en-US" altLang="zh-TW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3075" name="Picture 4" descr="DC_BRAVE_NEW_WORL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6096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600">
                <a:solidFill>
                  <a:schemeClr val="tx2"/>
                </a:solidFill>
                <a:ea typeface="標楷體" pitchFamily="65" charset="-120"/>
              </a:rPr>
              <a:t>大綱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524000" y="1004090"/>
            <a:ext cx="2590800" cy="51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>
                <a:ea typeface="標楷體" pitchFamily="65" charset="-120"/>
              </a:rPr>
              <a:t>前言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>
                <a:ea typeface="標楷體" pitchFamily="65" charset="-120"/>
              </a:rPr>
              <a:t>人物介紹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 smtClean="0">
                <a:ea typeface="標楷體" pitchFamily="65" charset="-120"/>
              </a:rPr>
              <a:t>階級分層</a:t>
            </a:r>
            <a:endParaRPr lang="zh-TW" altLang="en-US" sz="3600" b="1" dirty="0">
              <a:ea typeface="標楷體" pitchFamily="65" charset="-120"/>
            </a:endParaRPr>
          </a:p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 smtClean="0">
                <a:ea typeface="標楷體" pitchFamily="65" charset="-120"/>
              </a:rPr>
              <a:t>創作背景</a:t>
            </a:r>
            <a:endParaRPr lang="en-US" altLang="zh-TW" sz="3600" b="1" dirty="0" smtClean="0">
              <a:ea typeface="標楷體" pitchFamily="65" charset="-120"/>
            </a:endParaRPr>
          </a:p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 smtClean="0">
                <a:ea typeface="標楷體" pitchFamily="65" charset="-120"/>
              </a:rPr>
              <a:t>故事</a:t>
            </a:r>
            <a:r>
              <a:rPr lang="zh-TW" altLang="en-US" sz="3600" b="1" dirty="0">
                <a:ea typeface="標楷體" pitchFamily="65" charset="-120"/>
              </a:rPr>
              <a:t>介紹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>
                <a:ea typeface="標楷體" pitchFamily="65" charset="-120"/>
              </a:rPr>
              <a:t>影片欣賞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zh-TW" altLang="en-US" sz="3600" b="1" dirty="0" smtClean="0">
                <a:ea typeface="標楷體" pitchFamily="65" charset="-120"/>
              </a:rPr>
              <a:t>參考</a:t>
            </a:r>
            <a:r>
              <a:rPr lang="zh-TW" altLang="en-US" sz="3600" b="1" dirty="0">
                <a:ea typeface="標楷體" pitchFamily="65" charset="-120"/>
              </a:rPr>
              <a:t>文獻</a:t>
            </a:r>
          </a:p>
        </p:txBody>
      </p:sp>
      <p:pic>
        <p:nvPicPr>
          <p:cNvPr id="22535" name="Picture 7" descr="brave-new-world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905000"/>
            <a:ext cx="381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4099" name="Picture 4" descr="DC_BRAVE_NEW_WORL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962400" y="304800"/>
            <a:ext cx="170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000">
                <a:solidFill>
                  <a:schemeClr val="tx2"/>
                </a:solidFill>
                <a:ea typeface="標楷體" pitchFamily="65" charset="-120"/>
              </a:rPr>
              <a:t>前言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143000" y="17526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作者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奧爾德斯</a:t>
            </a:r>
            <a:r>
              <a:rPr lang="en-US" altLang="zh-TW" sz="2800" b="1" u="sng" dirty="0">
                <a:latin typeface="標楷體" pitchFamily="65" charset="-120"/>
                <a:ea typeface="標楷體" pitchFamily="65" charset="-120"/>
              </a:rPr>
              <a:t>·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赫胥黎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sz="2800" dirty="0" err="1"/>
              <a:t>Aldous</a:t>
            </a:r>
            <a:r>
              <a:rPr lang="en-US" sz="2800" dirty="0"/>
              <a:t> </a:t>
            </a:r>
            <a:r>
              <a:rPr lang="en-US" sz="2800" dirty="0" smtClean="0"/>
              <a:t>Huxley</a:t>
            </a:r>
            <a:r>
              <a:rPr lang="en-US" altLang="zh-TW" sz="2800" dirty="0" smtClean="0"/>
              <a:t>)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作品類型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800" b="1" u="sng" dirty="0">
                <a:solidFill>
                  <a:srgbClr val="FF0000"/>
                </a:solidFill>
                <a:ea typeface="標楷體" pitchFamily="65" charset="-120"/>
              </a:rPr>
              <a:t>科幻小說、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反烏托邦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作品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b="1" u="sng" dirty="0">
                <a:solidFill>
                  <a:srgbClr val="FF0000"/>
                </a:solidFill>
                <a:ea typeface="標楷體" pitchFamily="65" charset="-120"/>
              </a:rPr>
              <a:t>諷刺</a:t>
            </a:r>
            <a:r>
              <a:rPr lang="zh-TW" altLang="en-US" sz="2800" b="1" dirty="0">
                <a:ea typeface="標楷體" pitchFamily="65" charset="-120"/>
              </a:rPr>
              <a:t>新世界的好處，</a:t>
            </a:r>
            <a:r>
              <a:rPr lang="zh-TW" altLang="en-US" sz="2800" b="1" u="sng" dirty="0">
                <a:solidFill>
                  <a:srgbClr val="FF0000"/>
                </a:solidFill>
                <a:ea typeface="標楷體" pitchFamily="65" charset="-120"/>
              </a:rPr>
              <a:t>雖然外表似美</a:t>
            </a:r>
            <a:r>
              <a:rPr lang="zh-TW" altLang="en-US" sz="2800" b="1" dirty="0">
                <a:ea typeface="標楷體" pitchFamily="65" charset="-120"/>
              </a:rPr>
              <a:t>，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zh-TW" altLang="en-US" sz="2800" b="1" dirty="0">
                <a:ea typeface="標楷體" pitchFamily="65" charset="-120"/>
              </a:rPr>
              <a:t>    </a:t>
            </a:r>
            <a:r>
              <a:rPr lang="zh-TW" altLang="en-US" sz="2800" b="1" u="sng" dirty="0">
                <a:solidFill>
                  <a:srgbClr val="FF0000"/>
                </a:solidFill>
                <a:ea typeface="標楷體" pitchFamily="65" charset="-120"/>
              </a:rPr>
              <a:t>其實科技並沒有在社會的總體精神進步</a:t>
            </a:r>
            <a:r>
              <a:rPr lang="zh-TW" altLang="en-US" sz="2800" b="1" dirty="0">
                <a:ea typeface="標楷體" pitchFamily="65" charset="-120"/>
              </a:rPr>
              <a:t>，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zh-TW" altLang="en-US" sz="2800" b="1" dirty="0">
                <a:ea typeface="標楷體" pitchFamily="65" charset="-120"/>
              </a:rPr>
              <a:t>    反而讓小說中的社會文化倒退。</a:t>
            </a:r>
            <a:r>
              <a:rPr lang="zh-TW" altLang="en-US" sz="32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848600" cy="5105400"/>
          </a:xfrm>
        </p:spPr>
        <p:txBody>
          <a:bodyPr/>
          <a:lstStyle/>
          <a:p>
            <a:pPr eaLnBrk="1" hangingPunct="1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主要人物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lvl="1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柏納德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(Bernard Marx)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lvl="1" eaLnBrk="1" hangingPunct="1">
              <a:buFontTx/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屬新世界</a:t>
            </a:r>
            <a:r>
              <a:rPr lang="zh-TW" altLang="en-US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最高階級的阿爾法 </a:t>
            </a:r>
            <a:r>
              <a:rPr lang="en-US" altLang="zh-TW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(Alpha)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lvl="1" eaLnBrk="1" hangingPunct="1">
              <a:buFontTx/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個性孤立，跟周圍的人格格不入 。</a:t>
            </a:r>
          </a:p>
          <a:p>
            <a:pPr lvl="1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女友蘭妮娜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 err="1" smtClean="0">
                <a:latin typeface="標楷體" pitchFamily="65" charset="-120"/>
                <a:ea typeface="標楷體" pitchFamily="65" charset="-120"/>
              </a:rPr>
              <a:t>Lenina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buFontTx/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受到新世界制約的典型人物，</a:t>
            </a:r>
          </a:p>
          <a:p>
            <a:pPr lvl="1" eaLnBrk="1" hangingPunct="1">
              <a:buFontTx/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與柏納德交往卻無視他的想法。</a:t>
            </a:r>
          </a:p>
          <a:p>
            <a:pPr lvl="1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約翰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(John)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buFontTx/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來自保留區的「野蠻人」</a:t>
            </a:r>
          </a:p>
          <a:p>
            <a:pPr lvl="1" eaLnBrk="1" hangingPunct="1">
              <a:buFontTx/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</a:t>
            </a:r>
          </a:p>
        </p:txBody>
      </p:sp>
      <p:pic>
        <p:nvPicPr>
          <p:cNvPr id="5123" name="Picture 7" descr="fringe-season-4-Cópia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381000" y="0"/>
            <a:ext cx="8534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>
          <a:xfrm>
            <a:off x="3429000" y="1447800"/>
            <a:ext cx="3505200" cy="792163"/>
          </a:xfrm>
          <a:noFill/>
        </p:spPr>
        <p:txBody>
          <a:bodyPr/>
          <a:lstStyle/>
          <a:p>
            <a:pPr eaLnBrk="1" hangingPunct="1"/>
            <a:r>
              <a:rPr lang="zh-TW" altLang="en-US" sz="6000" smtClean="0">
                <a:ea typeface="標楷體" pitchFamily="65" charset="-120"/>
              </a:rPr>
              <a:t>人物介紹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阿爾法</a:t>
            </a:r>
            <a:r>
              <a:rPr lang="en-US" altLang="zh-TW" sz="2800" u="sng" dirty="0" smtClean="0">
                <a:solidFill>
                  <a:srgbClr val="FF0000"/>
                </a:solidFill>
                <a:ea typeface="標楷體" pitchFamily="65" charset="-120"/>
              </a:rPr>
              <a:t>(Alpha)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和比塔 </a:t>
            </a:r>
            <a:r>
              <a:rPr lang="en-US" altLang="zh-TW" sz="2800" u="sng" dirty="0" smtClean="0">
                <a:solidFill>
                  <a:srgbClr val="FF0000"/>
                </a:solidFill>
                <a:ea typeface="標楷體" pitchFamily="65" charset="-120"/>
              </a:rPr>
              <a:t>(Beta)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是高階人種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TW" altLang="en-US" sz="2800" dirty="0" smtClean="0">
                <a:ea typeface="標楷體" pitchFamily="65" charset="-120"/>
              </a:rPr>
              <a:t>    高階人種的人聰明，漂亮，高傲，心腸硬，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TW" altLang="en-US" sz="2800" dirty="0" smtClean="0">
                <a:ea typeface="標楷體" pitchFamily="65" charset="-120"/>
              </a:rPr>
              <a:t>    從事管理和技術工作。</a:t>
            </a:r>
          </a:p>
          <a:p>
            <a:pPr eaLnBrk="1" hangingPunct="1">
              <a:lnSpc>
                <a:spcPct val="130000"/>
              </a:lnSpc>
            </a:pPr>
            <a:r>
              <a:rPr lang="zh-TW" altLang="en-US" sz="2800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伽瑪 </a:t>
            </a:r>
            <a:r>
              <a:rPr lang="en-US" altLang="zh-TW" sz="2800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(Gamma)</a:t>
            </a:r>
            <a:r>
              <a:rPr lang="zh-TW" altLang="en-US" sz="2800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是普通階層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，相當於平民</a:t>
            </a:r>
            <a:endParaRPr lang="zh-TW" altLang="en-US" sz="2800" dirty="0" smtClean="0">
              <a:ea typeface="標楷體" pitchFamily="65" charset="-120"/>
            </a:endParaRPr>
          </a:p>
          <a:p>
            <a:pPr eaLnBrk="1" hangingPunct="1">
              <a:lnSpc>
                <a:spcPct val="130000"/>
              </a:lnSpc>
            </a:pP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德爾塔</a:t>
            </a:r>
            <a:r>
              <a:rPr lang="en-US" altLang="zh-TW" sz="2800" u="sng" dirty="0" smtClean="0">
                <a:solidFill>
                  <a:srgbClr val="FF0000"/>
                </a:solidFill>
                <a:ea typeface="標楷體" pitchFamily="65" charset="-120"/>
              </a:rPr>
              <a:t>(Delta)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和愛撲塞隆</a:t>
            </a:r>
            <a:r>
              <a:rPr lang="en-US" altLang="zh-TW" sz="2800" u="sng" dirty="0" smtClean="0">
                <a:solidFill>
                  <a:srgbClr val="FF0000"/>
                </a:solidFill>
                <a:ea typeface="標楷體" pitchFamily="65" charset="-120"/>
              </a:rPr>
              <a:t>(Epsilon)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是低階人種</a:t>
            </a:r>
            <a:r>
              <a:rPr lang="zh-TW" altLang="en-US" sz="2800" dirty="0" smtClean="0">
                <a:ea typeface="標楷體" pitchFamily="65" charset="-120"/>
              </a:rPr>
              <a:t>。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TW" altLang="en-US" sz="2800" dirty="0" smtClean="0">
                <a:ea typeface="標楷體" pitchFamily="65" charset="-120"/>
              </a:rPr>
              <a:t>    低階人種的人做簡單勞動，執行較簡單的任務，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TW" altLang="en-US" sz="2800" dirty="0" smtClean="0">
                <a:ea typeface="標楷體" pitchFamily="65" charset="-120"/>
              </a:rPr>
              <a:t>    渾渾噩噩地過日子。</a:t>
            </a:r>
          </a:p>
        </p:txBody>
      </p:sp>
      <p:pic>
        <p:nvPicPr>
          <p:cNvPr id="6147" name="Picture 4" descr="17396539_SS"/>
          <p:cNvPicPr>
            <a:picLocks noChangeAspect="1" noChangeArrowheads="1"/>
          </p:cNvPicPr>
          <p:nvPr/>
        </p:nvPicPr>
        <p:blipFill>
          <a:blip r:embed="rId2" cstate="print">
            <a:lum bright="60000" contrast="-70000"/>
          </a:blip>
          <a:srcRect/>
          <a:stretch>
            <a:fillRect/>
          </a:stretch>
        </p:blipFill>
        <p:spPr bwMode="auto">
          <a:xfrm>
            <a:off x="762000" y="152400"/>
            <a:ext cx="7467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124200" y="685800"/>
            <a:ext cx="350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TW" altLang="en-US" sz="6000" dirty="0">
                <a:solidFill>
                  <a:schemeClr val="tx2"/>
                </a:solidFill>
                <a:ea typeface="標楷體" pitchFamily="65" charset="-120"/>
              </a:rPr>
              <a:t>階級分層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7172" name="Picture 8" descr="brave_new_world_800x600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81000" y="1524000"/>
            <a:ext cx="8382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 smtClean="0">
                <a:ea typeface="標楷體" pitchFamily="65" charset="-120"/>
              </a:rPr>
              <a:t>創作於</a:t>
            </a:r>
            <a:r>
              <a:rPr lang="en-US" altLang="zh-TW" sz="2800" dirty="0" smtClean="0">
                <a:ea typeface="標楷體" pitchFamily="65" charset="-120"/>
              </a:rPr>
              <a:t>1931</a:t>
            </a:r>
            <a:r>
              <a:rPr lang="zh-TW" altLang="en-US" sz="2800" dirty="0" smtClean="0">
                <a:ea typeface="標楷體" pitchFamily="65" charset="-120"/>
              </a:rPr>
              <a:t>年，對</a:t>
            </a:r>
            <a:r>
              <a:rPr lang="en-US" altLang="zh-TW" sz="2800" dirty="0" smtClean="0">
                <a:ea typeface="標楷體" pitchFamily="65" charset="-120"/>
              </a:rPr>
              <a:t>Wells(《</a:t>
            </a:r>
            <a:r>
              <a:rPr lang="zh-TW" altLang="en-US" sz="2800" dirty="0" smtClean="0">
                <a:ea typeface="標楷體" pitchFamily="65" charset="-120"/>
              </a:rPr>
              <a:t>時光機器</a:t>
            </a:r>
            <a:r>
              <a:rPr lang="en-US" altLang="zh-TW" sz="2800" dirty="0" smtClean="0">
                <a:ea typeface="標楷體" pitchFamily="65" charset="-120"/>
              </a:rPr>
              <a:t>》</a:t>
            </a:r>
            <a:r>
              <a:rPr lang="zh-TW" altLang="en-US" sz="2800" dirty="0" smtClean="0">
                <a:ea typeface="標楷體" pitchFamily="65" charset="-120"/>
              </a:rPr>
              <a:t>作者</a:t>
            </a:r>
            <a:r>
              <a:rPr lang="en-US" altLang="zh-TW" sz="2800" dirty="0" smtClean="0">
                <a:ea typeface="標楷體" pitchFamily="65" charset="-120"/>
              </a:rPr>
              <a:t>)</a:t>
            </a:r>
            <a:r>
              <a:rPr lang="zh-TW" altLang="en-US" sz="2800" dirty="0" smtClean="0">
                <a:ea typeface="標楷體" pitchFamily="65" charset="-120"/>
              </a:rPr>
              <a:t>小說中的樂觀主義存疑，企圖傳達一種未來的可怕願景。</a:t>
            </a:r>
            <a:endParaRPr lang="en-US" altLang="zh-TW" sz="2800" dirty="0" smtClean="0">
              <a:ea typeface="標楷體" pitchFamily="65" charset="-12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背景雖然</a:t>
            </a:r>
            <a:r>
              <a:rPr lang="zh-TW" altLang="en-US" sz="2800" dirty="0" smtClean="0">
                <a:ea typeface="標楷體" pitchFamily="65" charset="-120"/>
              </a:rPr>
              <a:t>是未來，處理的是</a:t>
            </a:r>
            <a:r>
              <a:rPr lang="en-US" altLang="zh-TW" sz="2800" dirty="0" smtClean="0">
                <a:ea typeface="標楷體" pitchFamily="65" charset="-120"/>
              </a:rPr>
              <a:t>20</a:t>
            </a:r>
            <a:r>
              <a:rPr lang="zh-TW" altLang="en-US" sz="2800" dirty="0" smtClean="0">
                <a:ea typeface="標楷體" pitchFamily="65" charset="-120"/>
              </a:rPr>
              <a:t>世紀所關切的議題。</a:t>
            </a:r>
            <a:endParaRPr lang="en-US" altLang="zh-TW" sz="2800" dirty="0" smtClean="0">
              <a:ea typeface="標楷體" pitchFamily="65" charset="-12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 smtClean="0">
                <a:ea typeface="標楷體" pitchFamily="65" charset="-120"/>
              </a:rPr>
              <a:t>工業革命與大量生產改變人的思維。俄國大革命與第一次世界大戰等社會大變動造成人心的不安。</a:t>
            </a:r>
            <a:endParaRPr lang="en-US" altLang="zh-TW" sz="2800" dirty="0" smtClean="0">
              <a:ea typeface="標楷體" pitchFamily="65" charset="-12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 smtClean="0">
                <a:ea typeface="標楷體" pitchFamily="65" charset="-120"/>
              </a:rPr>
              <a:t>對美國文化中濃厚商業主義、膚淺、性關係混亂等深感憂心。</a:t>
            </a:r>
            <a:endParaRPr lang="zh-TW" altLang="en-US" sz="2800" dirty="0">
              <a:ea typeface="標楷體" pitchFamily="65" charset="-120"/>
            </a:endParaRPr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685800" y="228600"/>
            <a:ext cx="441659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600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創作</a:t>
            </a:r>
            <a:r>
              <a:rPr lang="zh-TW" altLang="en-US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背景一</a:t>
            </a:r>
            <a:endParaRPr lang="en-US" altLang="zh-TW" sz="66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7172" name="Picture 8" descr="brave_new_world_800x600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4800" y="15240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心理學家</a:t>
            </a:r>
            <a:r>
              <a:rPr lang="zh-TW" altLang="zh-TW" sz="2800" dirty="0" smtClean="0">
                <a:latin typeface="標楷體" pitchFamily="65" charset="-120"/>
                <a:ea typeface="標楷體" pitchFamily="65" charset="-120"/>
              </a:rPr>
              <a:t>巴夫洛夫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(Ivan Pavlov)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古典制約</a:t>
            </a:r>
            <a:r>
              <a:rPr lang="en-US" altLang="zh-TW" sz="2800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條件反射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實驗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食物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(US) =&gt;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唾液分泌（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UR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食物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(US) + 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聲音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(NS) =&gt;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唾液分泌（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UR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聲音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(CS) =&gt;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唾液分泌（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CR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人類的情緒（如恐懼）和行為也是能夠被制約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</a:t>
            </a:r>
            <a:endParaRPr lang="en-US" altLang="zh-TW" sz="2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睡眠</a:t>
            </a: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學習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(sleep learning):</a:t>
            </a:r>
            <a:r>
              <a:rPr 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1927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 </a:t>
            </a:r>
            <a:r>
              <a:rPr lang="en-US" sz="2800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Alois</a:t>
            </a:r>
            <a:r>
              <a:rPr 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Benjamin </a:t>
            </a:r>
            <a:r>
              <a:rPr lang="en-US" sz="2800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Saliger</a:t>
            </a:r>
            <a:r>
              <a:rPr 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 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發明了心理聽覺 </a:t>
            </a:r>
            <a:r>
              <a:rPr 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(Psycho-Phone)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為睡眠學習的基礎，她認為自然睡眠與催眠相同，在自然睡眠中，潛意識最容易接收暗示的訊息。 </a:t>
            </a:r>
            <a:endParaRPr lang="zh-TW" altLang="en-US" sz="28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685800" y="228600"/>
            <a:ext cx="441659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創作背景二</a:t>
            </a:r>
            <a:endParaRPr lang="en-US" altLang="zh-TW" sz="66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7172" name="Picture 8" descr="brave_new_world_800x600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838200" y="15240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生殖科技</a:t>
            </a: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(reproduction technology): 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強調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無母親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的生命創造 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(motherless creation)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*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比較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:《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科學怪人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》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endParaRPr lang="en-US" altLang="zh-TW" sz="2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去母職、去家庭、集體養育</a:t>
            </a:r>
            <a:endParaRPr lang="en-US" altLang="zh-TW" sz="2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</a:pP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人的生長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(growth)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被標準化，如同工廠的生產線</a:t>
            </a: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(assembly line)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/>
            </a:r>
            <a:b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</a:br>
            <a:endParaRPr lang="zh-TW" altLang="en-US" sz="28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685800" y="228600"/>
            <a:ext cx="7620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創作</a:t>
            </a:r>
            <a:r>
              <a:rPr lang="zh-TW" altLang="en-US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背景三</a:t>
            </a:r>
            <a:endParaRPr lang="en-US" altLang="zh-TW" sz="66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97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7172" name="Picture 8" descr="brave_new_world_800x600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57200" y="1524000"/>
            <a:ext cx="8458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介紹新世界的</a:t>
            </a:r>
            <a:r>
              <a:rPr lang="zh-TW" altLang="en-US" sz="2800" u="sng" dirty="0" smtClean="0">
                <a:solidFill>
                  <a:srgbClr val="FF0000"/>
                </a:solidFill>
                <a:ea typeface="標楷體" pitchFamily="65" charset="-120"/>
              </a:rPr>
              <a:t>背景</a:t>
            </a:r>
            <a:r>
              <a:rPr lang="en-US" altLang="zh-TW" sz="2800" u="sng" dirty="0" smtClean="0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西元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2540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ea typeface="標楷體" pitchFamily="65" charset="-120"/>
              </a:rPr>
              <a:t>、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人種階層</a:t>
            </a:r>
            <a:r>
              <a:rPr lang="zh-TW" altLang="en-US" sz="2800" dirty="0">
                <a:ea typeface="標楷體" pitchFamily="65" charset="-120"/>
              </a:rPr>
              <a:t>、</a:t>
            </a: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各式各樣關於新世界的新知識</a:t>
            </a:r>
            <a:r>
              <a:rPr lang="zh-TW" altLang="en-US" sz="2800" dirty="0">
                <a:ea typeface="標楷體" pitchFamily="65" charset="-120"/>
              </a:rPr>
              <a:t>。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衰老、疾病、醜陋、對死亡的哀慟。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dirty="0">
                <a:ea typeface="標楷體" pitchFamily="65" charset="-120"/>
              </a:rPr>
              <a:t>人類從小接受死亡制約</a:t>
            </a:r>
            <a:r>
              <a:rPr lang="zh-TW" altLang="en-US" sz="2800" dirty="0" smtClean="0">
                <a:ea typeface="標楷體" pitchFamily="65" charset="-120"/>
              </a:rPr>
              <a:t>，不</a:t>
            </a:r>
            <a:r>
              <a:rPr lang="zh-TW" altLang="en-US" sz="2800" dirty="0">
                <a:ea typeface="標楷體" pitchFamily="65" charset="-120"/>
              </a:rPr>
              <a:t>把人的逝去當一回事。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u="sng" dirty="0">
                <a:solidFill>
                  <a:srgbClr val="FF0000"/>
                </a:solidFill>
                <a:ea typeface="標楷體" pitchFamily="65" charset="-120"/>
              </a:rPr>
              <a:t>文明世界控制疾病</a:t>
            </a:r>
            <a:r>
              <a:rPr lang="zh-TW" altLang="en-US" sz="2800" dirty="0" smtClean="0">
                <a:ea typeface="標楷體" pitchFamily="65" charset="-120"/>
              </a:rPr>
              <a:t>，從</a:t>
            </a:r>
            <a:r>
              <a:rPr lang="zh-TW" altLang="en-US" sz="2800" dirty="0">
                <a:ea typeface="標楷體" pitchFamily="65" charset="-120"/>
              </a:rPr>
              <a:t>出生後就不會得病</a:t>
            </a:r>
            <a:r>
              <a:rPr lang="zh-TW" altLang="en-US" sz="2800" dirty="0" smtClean="0">
                <a:ea typeface="標楷體" pitchFamily="65" charset="-120"/>
              </a:rPr>
              <a:t>，所以</a:t>
            </a:r>
            <a:r>
              <a:rPr lang="zh-TW" altLang="en-US" sz="2800" dirty="0">
                <a:ea typeface="標楷體" pitchFamily="65" charset="-120"/>
              </a:rPr>
              <a:t>享受著性的開放與自由。</a:t>
            </a:r>
            <a:br>
              <a:rPr lang="zh-TW" altLang="en-US" sz="2800" dirty="0">
                <a:ea typeface="標楷體" pitchFamily="65" charset="-120"/>
              </a:rPr>
            </a:br>
            <a:endParaRPr lang="zh-TW" altLang="en-US" sz="2800" dirty="0">
              <a:ea typeface="標楷體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3400" y="304800"/>
            <a:ext cx="8001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故事介紹</a:t>
            </a:r>
            <a:r>
              <a:rPr lang="en-US" altLang="zh-TW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一～六章</a:t>
            </a:r>
            <a:r>
              <a:rPr lang="en-US" altLang="zh-TW" sz="6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sz="66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7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</TotalTime>
  <Words>684</Words>
  <Application>Microsoft Office PowerPoint</Application>
  <PresentationFormat>如螢幕大小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預設簡報設計</vt:lpstr>
      <vt:lpstr>投影片 1</vt:lpstr>
      <vt:lpstr>投影片 2</vt:lpstr>
      <vt:lpstr>投影片 3</vt:lpstr>
      <vt:lpstr>人物介紹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cc</cp:lastModifiedBy>
  <cp:revision>49</cp:revision>
  <cp:lastPrinted>1601-01-01T00:00:00Z</cp:lastPrinted>
  <dcterms:created xsi:type="dcterms:W3CDTF">1601-01-01T00:00:00Z</dcterms:created>
  <dcterms:modified xsi:type="dcterms:W3CDTF">2014-10-21T01:43:44Z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