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61" r:id="rId3"/>
    <p:sldId id="265" r:id="rId4"/>
    <p:sldId id="258" r:id="rId5"/>
    <p:sldId id="259" r:id="rId6"/>
    <p:sldId id="262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預設章節" id="{8F973807-4797-4B39-8680-4779F0578E3E}">
          <p14:sldIdLst>
            <p14:sldId id="256"/>
            <p14:sldId id="257"/>
          </p14:sldIdLst>
        </p14:section>
        <p14:section name="未命名的章節" id="{37761FE8-97C4-49D0-A69E-00B66A84AABF}">
          <p14:sldIdLst>
            <p14:sldId id="261"/>
            <p14:sldId id="265"/>
            <p14:sldId id="258"/>
            <p14:sldId id="259"/>
            <p14:sldId id="260"/>
            <p14:sldId id="262"/>
            <p14:sldId id="263"/>
            <p14:sldId id="264"/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3" d="100"/>
          <a:sy n="63" d="100"/>
        </p:scale>
        <p:origin x="-1288" y="-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703E9E-48D7-4B69-8CD6-34D486AA0D00}" type="datetimeFigureOut">
              <a:rPr lang="zh-TW" altLang="en-US" smtClean="0"/>
              <a:pPr/>
              <a:t>2017/3/13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2E68D1-98F3-48F2-8CA6-045F2F3842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751957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E68D1-98F3-48F2-8CA6-045F2F384253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122152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grpSp>
        <p:nvGrpSpPr>
          <p:cNvPr id="2" name="群組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手繪多邊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手繪多邊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接點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652AA75-60C8-4866-A024-D456AFF2EDAF}" type="datetimeFigureOut">
              <a:rPr lang="zh-TW" altLang="en-US" smtClean="0"/>
              <a:pPr/>
              <a:t>2017/3/13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52AA75-60C8-4866-A024-D456AFF2EDAF}" type="datetimeFigureOut">
              <a:rPr lang="zh-TW" altLang="en-US" smtClean="0"/>
              <a:pPr/>
              <a:t>2017/3/13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52AA75-60C8-4866-A024-D456AFF2EDAF}" type="datetimeFigureOut">
              <a:rPr lang="zh-TW" altLang="en-US" smtClean="0"/>
              <a:pPr/>
              <a:t>2017/3/13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52AA75-60C8-4866-A024-D456AFF2EDAF}" type="datetimeFigureOut">
              <a:rPr lang="zh-TW" altLang="en-US" smtClean="0"/>
              <a:pPr/>
              <a:t>2017/3/13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52AA75-60C8-4866-A024-D456AFF2EDAF}" type="datetimeFigureOut">
              <a:rPr lang="zh-TW" altLang="en-US" smtClean="0"/>
              <a:pPr/>
              <a:t>2017/3/13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＞形箭號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＞形箭號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52AA75-60C8-4866-A024-D456AFF2EDAF}" type="datetimeFigureOut">
              <a:rPr lang="zh-TW" altLang="en-US" smtClean="0"/>
              <a:pPr/>
              <a:t>2017/3/13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52AA75-60C8-4866-A024-D456AFF2EDAF}" type="datetimeFigureOut">
              <a:rPr lang="zh-TW" altLang="en-US" smtClean="0"/>
              <a:pPr/>
              <a:t>2017/3/13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52AA75-60C8-4866-A024-D456AFF2EDAF}" type="datetimeFigureOut">
              <a:rPr lang="zh-TW" altLang="en-US" smtClean="0"/>
              <a:pPr/>
              <a:t>2017/3/13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52AA75-60C8-4866-A024-D456AFF2EDAF}" type="datetimeFigureOut">
              <a:rPr lang="zh-TW" altLang="en-US" smtClean="0"/>
              <a:pPr/>
              <a:t>2017/3/13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652AA75-60C8-4866-A024-D456AFF2EDAF}" type="datetimeFigureOut">
              <a:rPr lang="zh-TW" altLang="en-US" smtClean="0"/>
              <a:pPr/>
              <a:t>2017/3/13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652AA75-60C8-4866-A024-D456AFF2EDAF}" type="datetimeFigureOut">
              <a:rPr lang="zh-TW" altLang="en-US" smtClean="0"/>
              <a:pPr/>
              <a:t>2017/3/13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接點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＞形箭號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＞形箭號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手繪多邊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接點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652AA75-60C8-4866-A024-D456AFF2EDAF}" type="datetimeFigureOut">
              <a:rPr lang="zh-TW" altLang="en-US" smtClean="0"/>
              <a:pPr/>
              <a:t>2017/3/13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zh.wikipedia.org/w/index.php?title=Kurt_Wimmer&amp;action=edit&amp;redlink=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h.wikipedia.org/wiki/%E5%85%8B%E9%87%8C%E6%96%AF%E6%B1%80%C2%B7%E8%B2%9D%E7%88%BE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ites.powercam.cc/site/ge01" TargetMode="External"/><Relationship Id="rId2" Type="http://schemas.openxmlformats.org/officeDocument/2006/relationships/hyperlink" Target="http://sites.powercam.cc/board.php?courseID=265&amp;f=activity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55752" y="2143116"/>
            <a:ext cx="7848872" cy="997852"/>
          </a:xfrm>
        </p:spPr>
        <p:txBody>
          <a:bodyPr>
            <a:noAutofit/>
          </a:bodyPr>
          <a:lstStyle/>
          <a:p>
            <a:pPr algn="ctr"/>
            <a:r>
              <a:rPr lang="zh-TW" altLang="en-US" sz="5600" dirty="0" smtClean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首映會</a:t>
            </a:r>
            <a:endParaRPr lang="zh-TW" altLang="en-US" sz="5600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71600" y="3789040"/>
            <a:ext cx="7772400" cy="136815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健行科技大學通識教育中心</a:t>
            </a:r>
            <a:endParaRPr lang="en-US" altLang="zh-TW" sz="3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邵承芬老師</a:t>
            </a:r>
            <a:r>
              <a:rPr lang="en-US" altLang="zh-TW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A737</a:t>
            </a:r>
            <a:r>
              <a:rPr lang="zh-TW" alt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研究室</a:t>
            </a:r>
            <a:endParaRPr lang="en-US" altLang="zh-TW" sz="3200" dirty="0" smtClean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/>
            <a:r>
              <a:rPr lang="en-US" altLang="zh-TW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cfshaw@uch.edu.tw</a:t>
            </a:r>
          </a:p>
          <a:p>
            <a:pPr algn="ctr"/>
            <a:endParaRPr lang="en-US" altLang="zh-TW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en-US" altLang="zh-TW" sz="3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zh-TW" altLang="en-US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357290" y="428604"/>
            <a:ext cx="70009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400" dirty="0" smtClean="0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1051</a:t>
            </a:r>
            <a:r>
              <a:rPr lang="zh-TW" altLang="en-US" sz="4400" dirty="0" smtClean="0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閱讀與想像：歷史記憶</a:t>
            </a:r>
            <a:endParaRPr lang="zh-TW" altLang="en-US" sz="4400" dirty="0">
              <a:solidFill>
                <a:srgbClr val="00206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8660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 smtClean="0"/>
              <a:t>105-1</a:t>
            </a:r>
            <a:r>
              <a:rPr lang="zh-TW" altLang="en-US" sz="3200" dirty="0" smtClean="0"/>
              <a:t>教育部通識課程革新計畫案</a:t>
            </a:r>
            <a:endParaRPr lang="en-US" altLang="zh-TW" sz="3200" dirty="0" smtClean="0"/>
          </a:p>
          <a:p>
            <a:r>
              <a:rPr lang="zh-TW" altLang="en-US" sz="3200" dirty="0" smtClean="0"/>
              <a:t>三個課群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閔宇經老師→閱讀與想像：社會規訓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吳美玲老師→閱讀與想像：生命敘事</a:t>
            </a:r>
            <a:endParaRPr lang="en-US" altLang="zh-TW" sz="2800" dirty="0" smtClean="0"/>
          </a:p>
          <a:p>
            <a:pPr lvl="1"/>
            <a:r>
              <a:rPr lang="zh-TW" altLang="en-US" sz="2800" b="1" dirty="0" smtClean="0">
                <a:solidFill>
                  <a:srgbClr val="FF0000"/>
                </a:solidFill>
              </a:rPr>
              <a:t>邵承芬老師→閱讀與想像：歷史記憶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r>
              <a:rPr lang="zh-TW" altLang="en-US" sz="3200" dirty="0" smtClean="0"/>
              <a:t>課群聯盟</a:t>
            </a:r>
            <a:endParaRPr lang="zh-TW" altLang="en-US" sz="32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課程性質</a:t>
            </a:r>
            <a:endParaRPr lang="zh-TW" alt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4429132"/>
            <a:ext cx="771527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164745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357158" y="1481328"/>
            <a:ext cx="4143404" cy="4525963"/>
          </a:xfrm>
          <a:ln>
            <a:noFill/>
          </a:ln>
        </p:spPr>
        <p:txBody>
          <a:bodyPr>
            <a:normAutofit/>
          </a:bodyPr>
          <a:lstStyle/>
          <a:p>
            <a:r>
              <a:rPr lang="zh-TW" altLang="en-US" sz="3200" dirty="0" smtClean="0"/>
              <a:t>四大小說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活著→</a:t>
            </a:r>
            <a:r>
              <a:rPr lang="en-US" altLang="zh-TW" sz="2800" dirty="0" smtClean="0"/>
              <a:t>1940-1970</a:t>
            </a:r>
            <a:r>
              <a:rPr lang="zh-TW" altLang="en-US" sz="2800" dirty="0" smtClean="0"/>
              <a:t>年的大陸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原鄉人→客家人的原鄉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異域→國共內戰滇緬孤軍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一九八四→</a:t>
            </a:r>
            <a:r>
              <a:rPr lang="en-US" altLang="zh-TW" sz="2800" dirty="0" smtClean="0"/>
              <a:t>1948</a:t>
            </a:r>
            <a:r>
              <a:rPr lang="zh-TW" altLang="en-US" sz="2800" dirty="0" smtClean="0"/>
              <a:t>年反烏托邦作品</a:t>
            </a:r>
            <a:endParaRPr lang="zh-TW" altLang="en-US" sz="28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課程內容</a:t>
            </a:r>
            <a:endParaRPr lang="zh-TW" altLang="en-US" dirty="0"/>
          </a:p>
        </p:txBody>
      </p:sp>
      <p:sp>
        <p:nvSpPr>
          <p:cNvPr id="6" name="內容版面配置區 1"/>
          <p:cNvSpPr txBox="1">
            <a:spLocks/>
          </p:cNvSpPr>
          <p:nvPr/>
        </p:nvSpPr>
        <p:spPr>
          <a:xfrm>
            <a:off x="4643438" y="1500174"/>
            <a:ext cx="4357718" cy="4525963"/>
          </a:xfrm>
          <a:prstGeom prst="rect">
            <a:avLst/>
          </a:prstGeom>
          <a:ln>
            <a:noFill/>
          </a:ln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四大影片</a:t>
            </a:r>
            <a:endParaRPr kumimoji="0" lang="en-US" altLang="zh-TW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21792" marR="0" lvl="1" indent="-228600" algn="l" defTabSz="914400" rtl="0" eaLnBrk="1" fontAlgn="auto" latinLnBrk="0" hangingPunct="1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活著→張藝謀</a:t>
            </a:r>
            <a:r>
              <a:rPr kumimoji="0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鞏俐</a:t>
            </a:r>
            <a:r>
              <a:rPr kumimoji="0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葛優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21792" marR="0" lvl="1" indent="-228600" algn="l" defTabSz="914400" rtl="0" eaLnBrk="1" fontAlgn="auto" latinLnBrk="0" hangingPunct="1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原鄉人→李行</a:t>
            </a:r>
            <a:r>
              <a:rPr kumimoji="0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秦漢</a:t>
            </a:r>
            <a:r>
              <a:rPr kumimoji="0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林鳳嬌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21792" marR="0" lvl="1" indent="-228600" algn="l" defTabSz="914400" rtl="0" eaLnBrk="1" fontAlgn="auto" latinLnBrk="0" hangingPunct="1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異域→朱延平</a:t>
            </a:r>
            <a:r>
              <a:rPr kumimoji="0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庹宗華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21792" lvl="1" indent="-228600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重裝任務→</a:t>
            </a:r>
            <a:r>
              <a:rPr lang="en-US" sz="2800" dirty="0" smtClean="0">
                <a:hlinkClick r:id="rId3" tooltip="Kurt Wimmer（頁面不存在）"/>
              </a:rPr>
              <a:t>Kurt </a:t>
            </a:r>
            <a:r>
              <a:rPr lang="en-US" sz="2800" dirty="0" err="1" smtClean="0">
                <a:hlinkClick r:id="rId3" tooltip="Kurt Wimmer（頁面不存在）"/>
              </a:rPr>
              <a:t>Wimmer</a:t>
            </a:r>
            <a:r>
              <a:rPr lang="en-US" altLang="zh-TW" sz="2800" dirty="0" smtClean="0"/>
              <a:t>/</a:t>
            </a:r>
            <a:r>
              <a:rPr lang="zh-TW" altLang="en-US" sz="2800" dirty="0" smtClean="0">
                <a:hlinkClick r:id="rId4" tooltip="克里斯汀·貝爾"/>
              </a:rPr>
              <a:t>克里斯汀</a:t>
            </a:r>
            <a:r>
              <a:rPr lang="en-US" altLang="zh-TW" sz="2800" dirty="0" smtClean="0">
                <a:hlinkClick r:id="rId4" tooltip="克里斯汀·貝爾"/>
              </a:rPr>
              <a:t>·</a:t>
            </a:r>
            <a:r>
              <a:rPr lang="zh-TW" altLang="en-US" sz="2800" dirty="0" smtClean="0">
                <a:hlinkClick r:id="rId4" tooltip="克里斯汀·貝爾"/>
              </a:rPr>
              <a:t>貝爾</a:t>
            </a:r>
            <a:endParaRPr kumimoji="0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9539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/>
              <a:t>協同教學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協同論壇與對</a:t>
            </a:r>
            <a:r>
              <a:rPr lang="zh-TW" altLang="en-US" sz="2800" dirty="0"/>
              <a:t>談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雙班協同→課群師資</a:t>
            </a:r>
            <a:endParaRPr lang="en-US" altLang="zh-TW" sz="2800" dirty="0" smtClean="0"/>
          </a:p>
          <a:p>
            <a:r>
              <a:rPr lang="zh-TW" altLang="en-US" sz="3200" dirty="0" smtClean="0"/>
              <a:t>雙</a:t>
            </a:r>
            <a:r>
              <a:rPr lang="en-US" altLang="zh-TW" sz="3200" dirty="0" smtClean="0"/>
              <a:t>TA</a:t>
            </a:r>
            <a:r>
              <a:rPr lang="zh-TW" altLang="en-US" sz="3200" dirty="0" smtClean="0"/>
              <a:t>輔助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課後討論</a:t>
            </a:r>
            <a:endParaRPr lang="en-US" altLang="zh-TW" sz="2800" dirty="0" smtClean="0"/>
          </a:p>
          <a:p>
            <a:pPr lvl="1"/>
            <a:r>
              <a:rPr lang="zh-TW" altLang="en-US" sz="2800" dirty="0"/>
              <a:t>課堂互動</a:t>
            </a:r>
            <a:endParaRPr lang="en-US" altLang="zh-TW" sz="2800" dirty="0" smtClean="0"/>
          </a:p>
          <a:p>
            <a:r>
              <a:rPr lang="zh-TW" altLang="en-US" sz="3200" dirty="0" smtClean="0"/>
              <a:t>班級競賽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個別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三班</a:t>
            </a:r>
            <a:r>
              <a:rPr lang="zh-TW" altLang="en-US" sz="2800" dirty="0"/>
              <a:t>聯賽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經營特色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37" y="66675"/>
            <a:ext cx="8848725" cy="67246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59323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/>
              <a:t>以文本與影本交互觀照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文本→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影本→</a:t>
            </a:r>
            <a:endParaRPr lang="en-US" altLang="zh-TW" sz="2800" dirty="0" smtClean="0"/>
          </a:p>
          <a:p>
            <a:pPr lvl="1"/>
            <a:r>
              <a:rPr lang="zh-TW" altLang="en-US" sz="2800" dirty="0"/>
              <a:t>互文性</a:t>
            </a:r>
            <a:endParaRPr lang="en-US" altLang="zh-TW" sz="2800" dirty="0" smtClean="0"/>
          </a:p>
          <a:p>
            <a:r>
              <a:rPr lang="zh-TW" altLang="en-US" sz="3200" dirty="0" smtClean="0"/>
              <a:t>呈現方式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用影像說故事→期中→</a:t>
            </a:r>
            <a:r>
              <a:rPr lang="en-US" altLang="zh-TW" sz="2800" dirty="0" smtClean="0">
                <a:hlinkClick r:id="rId2"/>
              </a:rPr>
              <a:t>WORD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用歷史拍廣告→微電影→期末</a:t>
            </a:r>
            <a:endParaRPr lang="zh-TW" altLang="en-US" sz="28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課程主軸</a:t>
            </a:r>
            <a:endParaRPr lang="zh-TW" altLang="en-US" dirty="0"/>
          </a:p>
        </p:txBody>
      </p:sp>
      <p:pic>
        <p:nvPicPr>
          <p:cNvPr id="4" name="圖片 3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62" y="171450"/>
            <a:ext cx="8524875" cy="65151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31184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邏輯思辨→從歷史智識與歷史思維中，培育思考</a:t>
            </a:r>
            <a:r>
              <a:rPr lang="zh-TW" altLang="en-US" sz="2800" dirty="0" smtClean="0"/>
              <a:t>與辯證的能力</a:t>
            </a:r>
            <a:endParaRPr lang="en-US" altLang="zh-TW" sz="2800" dirty="0" smtClean="0"/>
          </a:p>
          <a:p>
            <a:r>
              <a:rPr lang="zh-TW" altLang="en-US" sz="2800" dirty="0" smtClean="0"/>
              <a:t>溝通</a:t>
            </a:r>
            <a:r>
              <a:rPr lang="zh-TW" altLang="en-US" sz="2800" dirty="0" smtClean="0"/>
              <a:t>表達→批判與省思的能力</a:t>
            </a:r>
            <a:endParaRPr lang="en-US" altLang="zh-TW" sz="2800" dirty="0" smtClean="0"/>
          </a:p>
          <a:p>
            <a:r>
              <a:rPr lang="zh-TW" altLang="en-US" sz="2800" dirty="0" smtClean="0"/>
              <a:t>問題解決→理解道德</a:t>
            </a:r>
            <a:r>
              <a:rPr lang="zh-TW" altLang="en-US" sz="2800" dirty="0" smtClean="0"/>
              <a:t>與倫理的關聯；安定與和諧的</a:t>
            </a:r>
            <a:r>
              <a:rPr lang="zh-TW" altLang="en-US" sz="2800" dirty="0" smtClean="0"/>
              <a:t>力量，從而產生解決問題的能力</a:t>
            </a:r>
            <a:endParaRPr lang="en-US" altLang="zh-TW" sz="2800" dirty="0" smtClean="0"/>
          </a:p>
          <a:p>
            <a:r>
              <a:rPr lang="zh-TW" altLang="en-US" sz="2800" dirty="0" smtClean="0"/>
              <a:t>創新思維→創造力與求新求變的能力</a:t>
            </a:r>
            <a:endParaRPr lang="en-US" altLang="zh-TW" sz="2800" dirty="0" smtClean="0"/>
          </a:p>
          <a:p>
            <a:r>
              <a:rPr lang="zh-TW" altLang="en-US" sz="2800" dirty="0" smtClean="0"/>
              <a:t>鑑賞美感→</a:t>
            </a:r>
            <a:r>
              <a:rPr lang="zh-TW" altLang="en-US" sz="2800" dirty="0" smtClean="0"/>
              <a:t>美的感知；生活美學的建</a:t>
            </a:r>
            <a:r>
              <a:rPr lang="zh-TW" altLang="en-US" sz="2800" dirty="0" smtClean="0"/>
              <a:t>構</a:t>
            </a:r>
            <a:endParaRPr lang="en-US" altLang="zh-TW" sz="2800" dirty="0" smtClean="0"/>
          </a:p>
          <a:p>
            <a:r>
              <a:rPr lang="zh-TW" altLang="en-US" sz="2800" dirty="0" smtClean="0"/>
              <a:t>閱讀經驗→思維與思辯的</a:t>
            </a:r>
            <a:r>
              <a:rPr lang="zh-TW" altLang="en-US" sz="2800" dirty="0" smtClean="0"/>
              <a:t>能力</a:t>
            </a:r>
            <a:endParaRPr lang="en-US" altLang="zh-TW" sz="2800" dirty="0" smtClean="0"/>
          </a:p>
          <a:p>
            <a:pPr marL="109728" indent="0">
              <a:buNone/>
            </a:pPr>
            <a:endParaRPr lang="zh-TW" altLang="en-US" sz="28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預期學習效能→</a:t>
            </a:r>
            <a:r>
              <a:rPr lang="zh-TW" altLang="en-US" dirty="0" smtClean="0">
                <a:solidFill>
                  <a:srgbClr val="FF0000"/>
                </a:solidFill>
              </a:rPr>
              <a:t>五大素養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1372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237204"/>
          </a:xfrm>
        </p:spPr>
        <p:txBody>
          <a:bodyPr>
            <a:normAutofit lnSpcReduction="10000"/>
          </a:bodyPr>
          <a:lstStyle/>
          <a:p>
            <a:r>
              <a:rPr lang="zh-TW" altLang="en-US" sz="3200" dirty="0" smtClean="0"/>
              <a:t>期中「翻轉經典</a:t>
            </a:r>
            <a:r>
              <a:rPr lang="en-US" altLang="zh-TW" sz="3200" dirty="0" smtClean="0"/>
              <a:t>-</a:t>
            </a:r>
            <a:r>
              <a:rPr lang="zh-TW" altLang="en-US" sz="3200" dirty="0" smtClean="0"/>
              <a:t>玩讀文字」心得</a:t>
            </a:r>
            <a:r>
              <a:rPr lang="zh-TW" altLang="en-US" sz="3200" dirty="0" smtClean="0"/>
              <a:t>佔</a:t>
            </a:r>
            <a:r>
              <a:rPr lang="en-US" altLang="zh-TW" sz="3200" dirty="0" smtClean="0">
                <a:solidFill>
                  <a:srgbClr val="FF0000"/>
                </a:solidFill>
              </a:rPr>
              <a:t>15%</a:t>
            </a:r>
            <a:endParaRPr lang="en-US" altLang="zh-TW" sz="3200" dirty="0" smtClean="0">
              <a:solidFill>
                <a:srgbClr val="FF0000"/>
              </a:solidFill>
            </a:endParaRPr>
          </a:p>
          <a:p>
            <a:pPr lvl="1"/>
            <a:r>
              <a:rPr lang="zh-TW" altLang="en-US" sz="2800" dirty="0" smtClean="0"/>
              <a:t>以個人為</a:t>
            </a:r>
            <a:r>
              <a:rPr lang="zh-TW" altLang="en-US" sz="2800" dirty="0" smtClean="0"/>
              <a:t>單位</a:t>
            </a:r>
            <a:r>
              <a:rPr lang="en-US" altLang="zh-TW" sz="2800" dirty="0" smtClean="0"/>
              <a:t>/</a:t>
            </a:r>
            <a:r>
              <a:rPr lang="zh-TW" altLang="en-US" sz="2800" dirty="0" smtClean="0"/>
              <a:t>邀請</a:t>
            </a:r>
            <a:r>
              <a:rPr lang="zh-TW" altLang="en-US" sz="2800" dirty="0" smtClean="0"/>
              <a:t>相聲瓦舍</a:t>
            </a:r>
            <a:r>
              <a:rPr lang="zh-TW" altLang="en-US" sz="2800" b="1" dirty="0" smtClean="0">
                <a:solidFill>
                  <a:srgbClr val="7030A0"/>
                </a:solidFill>
              </a:rPr>
              <a:t>馮翊綱</a:t>
            </a:r>
            <a:r>
              <a:rPr lang="zh-TW" altLang="en-US" sz="2800" dirty="0" smtClean="0"/>
              <a:t>蒞校演講</a:t>
            </a:r>
            <a:endParaRPr lang="en-US" altLang="zh-TW" sz="2800" dirty="0" smtClean="0"/>
          </a:p>
          <a:p>
            <a:r>
              <a:rPr lang="zh-TW" altLang="en-US" sz="3200" dirty="0" smtClean="0"/>
              <a:t>期末微廣告佔</a:t>
            </a:r>
            <a:r>
              <a:rPr lang="en-US" altLang="zh-TW" sz="3200" dirty="0" smtClean="0">
                <a:solidFill>
                  <a:srgbClr val="FF0000"/>
                </a:solidFill>
              </a:rPr>
              <a:t>30%</a:t>
            </a:r>
          </a:p>
          <a:p>
            <a:pPr lvl="1"/>
            <a:r>
              <a:rPr lang="zh-TW" altLang="en-US" sz="2800" dirty="0" smtClean="0"/>
              <a:t>以小組為單位</a:t>
            </a:r>
            <a:endParaRPr lang="en-US" altLang="zh-TW" sz="2800" dirty="0" smtClean="0"/>
          </a:p>
          <a:p>
            <a:r>
              <a:rPr lang="zh-TW" altLang="en-US" sz="3200" dirty="0" smtClean="0"/>
              <a:t>課後星光電影院</a:t>
            </a:r>
            <a:r>
              <a:rPr lang="en-US" altLang="zh-TW" sz="3200" dirty="0" smtClean="0"/>
              <a:t>/</a:t>
            </a:r>
            <a:r>
              <a:rPr lang="zh-TW" altLang="en-US" sz="3200" dirty="0" smtClean="0"/>
              <a:t>健行書房成績佔</a:t>
            </a:r>
            <a:r>
              <a:rPr lang="en-US" altLang="zh-TW" sz="3200" dirty="0" smtClean="0">
                <a:solidFill>
                  <a:srgbClr val="FF0000"/>
                </a:solidFill>
              </a:rPr>
              <a:t>10%</a:t>
            </a:r>
          </a:p>
          <a:p>
            <a:pPr lvl="1"/>
            <a:r>
              <a:rPr lang="zh-TW" altLang="en-US" sz="2800" dirty="0" smtClean="0"/>
              <a:t>以個人為單位</a:t>
            </a:r>
            <a:endParaRPr lang="en-US" altLang="zh-TW" sz="2800" dirty="0"/>
          </a:p>
          <a:p>
            <a:r>
              <a:rPr lang="zh-TW" altLang="en-US" sz="3200" dirty="0" smtClean="0"/>
              <a:t>課後小組討論佔</a:t>
            </a:r>
            <a:r>
              <a:rPr lang="en-US" altLang="zh-TW" sz="3200" dirty="0" smtClean="0">
                <a:solidFill>
                  <a:srgbClr val="FF0000"/>
                </a:solidFill>
              </a:rPr>
              <a:t>20%</a:t>
            </a:r>
          </a:p>
          <a:p>
            <a:pPr lvl="1"/>
            <a:r>
              <a:rPr lang="zh-TW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以小組</a:t>
            </a:r>
            <a:r>
              <a:rPr lang="en-US" altLang="zh-TW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/</a:t>
            </a:r>
            <a:r>
              <a:rPr lang="zh-TW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個人為</a:t>
            </a:r>
            <a:r>
              <a:rPr lang="zh-TW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單位</a:t>
            </a:r>
            <a:endParaRPr lang="en-US" altLang="zh-TW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平時成績佔</a:t>
            </a:r>
            <a:r>
              <a:rPr lang="en-US" altLang="zh-TW" sz="3200" dirty="0" smtClean="0">
                <a:solidFill>
                  <a:srgbClr val="FF0000"/>
                </a:solidFill>
              </a:rPr>
              <a:t>2</a:t>
            </a:r>
            <a:r>
              <a:rPr lang="en-US" altLang="zh-TW" sz="3200" dirty="0" smtClean="0">
                <a:solidFill>
                  <a:srgbClr val="FF0000"/>
                </a:solidFill>
              </a:rPr>
              <a:t>5%</a:t>
            </a:r>
          </a:p>
          <a:p>
            <a:pPr lvl="1"/>
            <a:r>
              <a:rPr lang="zh-TW" altLang="en-US" sz="2800" dirty="0" smtClean="0"/>
              <a:t>以個人為單位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出缺席佔</a:t>
            </a:r>
            <a:r>
              <a:rPr lang="en-US" altLang="zh-TW" sz="2800" dirty="0" smtClean="0"/>
              <a:t>15%/</a:t>
            </a:r>
            <a:r>
              <a:rPr lang="zh-TW" altLang="en-US" sz="2800" dirty="0" smtClean="0"/>
              <a:t>課堂筆記佔</a:t>
            </a:r>
            <a:r>
              <a:rPr lang="en-US" altLang="zh-TW" sz="2800" dirty="0" smtClean="0"/>
              <a:t>10%</a:t>
            </a:r>
            <a:endParaRPr lang="en-US" altLang="zh-TW" sz="2800" dirty="0" smtClean="0"/>
          </a:p>
          <a:p>
            <a:endParaRPr lang="en-US" altLang="zh-TW" sz="3200" dirty="0"/>
          </a:p>
          <a:p>
            <a:endParaRPr lang="zh-TW" altLang="en-US" sz="32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成績評量</a:t>
            </a:r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295335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/>
              <a:t>除了知識的累積外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團隊合作→職場的必要訓練</a:t>
            </a:r>
            <a:endParaRPr lang="en-US" altLang="zh-TW" sz="2800" dirty="0" smtClean="0"/>
          </a:p>
          <a:p>
            <a:pPr lvl="1"/>
            <a:r>
              <a:rPr lang="zh-TW" altLang="en-US" sz="2800" dirty="0"/>
              <a:t>自我的探索→自知方可知</a:t>
            </a:r>
            <a:r>
              <a:rPr lang="zh-TW" altLang="en-US" sz="2800" dirty="0" smtClean="0"/>
              <a:t>人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加強知識的廣度與深度→修一門課有三門課的效能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能見度→未來在計畫案的成果報告時是各大專院校共同競爭</a:t>
            </a:r>
            <a:endParaRPr lang="en-US" altLang="zh-TW" sz="2800" dirty="0" smtClean="0"/>
          </a:p>
          <a:p>
            <a:pPr lvl="1"/>
            <a:r>
              <a:rPr lang="zh-TW" altLang="en-US" sz="2800" dirty="0"/>
              <a:t>自我的肯定</a:t>
            </a:r>
            <a:r>
              <a:rPr lang="zh-TW" altLang="en-US" sz="2800" dirty="0" smtClean="0"/>
              <a:t>→激發自己的潛能</a:t>
            </a:r>
            <a:r>
              <a:rPr lang="zh-TW" altLang="en-US" sz="2800" dirty="0"/>
              <a:t>；有為者亦若是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課程的附加價值</a:t>
            </a:r>
          </a:p>
        </p:txBody>
      </p:sp>
    </p:spTree>
    <p:extLst>
      <p:ext uri="{BB962C8B-B14F-4D97-AF65-F5344CB8AC3E}">
        <p14:creationId xmlns="" xmlns:p14="http://schemas.microsoft.com/office/powerpoint/2010/main" val="150981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12</a:t>
            </a:r>
            <a:r>
              <a:rPr lang="zh-TW" altLang="en-US" dirty="0" smtClean="0"/>
              <a:t>組→活著</a:t>
            </a:r>
            <a:endParaRPr lang="en-US" altLang="zh-TW" dirty="0" smtClean="0"/>
          </a:p>
          <a:p>
            <a:r>
              <a:rPr lang="en-US" altLang="zh-TW" dirty="0" smtClean="0"/>
              <a:t>34</a:t>
            </a:r>
            <a:r>
              <a:rPr lang="zh-TW" altLang="en-US" dirty="0" smtClean="0"/>
              <a:t>組→原鄉人</a:t>
            </a:r>
            <a:endParaRPr lang="en-US" altLang="zh-TW" dirty="0" smtClean="0"/>
          </a:p>
          <a:p>
            <a:r>
              <a:rPr lang="en-US" altLang="zh-TW" dirty="0" smtClean="0"/>
              <a:t>56</a:t>
            </a:r>
            <a:r>
              <a:rPr lang="zh-TW" altLang="en-US" dirty="0" smtClean="0"/>
              <a:t>組→異域</a:t>
            </a:r>
            <a:endParaRPr lang="en-US" altLang="zh-TW" dirty="0" smtClean="0"/>
          </a:p>
          <a:p>
            <a:r>
              <a:rPr lang="en-US" altLang="zh-TW" dirty="0" smtClean="0"/>
              <a:t>78</a:t>
            </a:r>
            <a:r>
              <a:rPr lang="zh-TW" altLang="en-US" dirty="0" smtClean="0"/>
              <a:t>組→一九八四</a:t>
            </a:r>
            <a:r>
              <a:rPr lang="en-US" altLang="zh-TW" dirty="0" smtClean="0"/>
              <a:t>/</a:t>
            </a:r>
            <a:r>
              <a:rPr lang="zh-TW" altLang="en-US" dirty="0" smtClean="0"/>
              <a:t>重裝任務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進行分組</a:t>
            </a:r>
            <a:r>
              <a:rPr lang="en-US" altLang="zh-TW" dirty="0" smtClean="0"/>
              <a:t>-</a:t>
            </a:r>
            <a:r>
              <a:rPr lang="zh-TW" altLang="en-US" dirty="0" smtClean="0"/>
              <a:t>每組</a:t>
            </a:r>
            <a:r>
              <a:rPr lang="en-US" altLang="zh-TW" dirty="0" smtClean="0">
                <a:solidFill>
                  <a:srgbClr val="FF0000"/>
                </a:solidFill>
              </a:rPr>
              <a:t>5</a:t>
            </a:r>
            <a:r>
              <a:rPr lang="zh-TW" altLang="en-US" dirty="0" smtClean="0"/>
              <a:t>人</a:t>
            </a:r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338093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匯合">
  <a:themeElements>
    <a:clrScheme name="匯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匯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匯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708</TotalTime>
  <Words>479</Words>
  <Application>Microsoft Office PowerPoint</Application>
  <PresentationFormat>如螢幕大小 (4:3)</PresentationFormat>
  <Paragraphs>74</Paragraphs>
  <Slides>9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匯合</vt:lpstr>
      <vt:lpstr>首映會</vt:lpstr>
      <vt:lpstr>課程性質</vt:lpstr>
      <vt:lpstr>課程內容</vt:lpstr>
      <vt:lpstr>經營特色</vt:lpstr>
      <vt:lpstr>課程主軸</vt:lpstr>
      <vt:lpstr>預期學習效能→五大素養</vt:lpstr>
      <vt:lpstr>成績評量</vt:lpstr>
      <vt:lpstr>課程的附加價值</vt:lpstr>
      <vt:lpstr>進行分組-每組5人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1022歷史人物分析</dc:title>
  <dc:creator>USER</dc:creator>
  <cp:lastModifiedBy>SHAW</cp:lastModifiedBy>
  <cp:revision>32</cp:revision>
  <dcterms:created xsi:type="dcterms:W3CDTF">2014-02-06T08:34:28Z</dcterms:created>
  <dcterms:modified xsi:type="dcterms:W3CDTF">2017-03-13T07:30:17Z</dcterms:modified>
</cp:coreProperties>
</file>