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62" r:id="rId5"/>
    <p:sldId id="260" r:id="rId6"/>
    <p:sldId id="263" r:id="rId7"/>
    <p:sldId id="264" r:id="rId8"/>
    <p:sldId id="265" r:id="rId9"/>
    <p:sldId id="267" r:id="rId10"/>
    <p:sldId id="258" r:id="rId11"/>
    <p:sldId id="259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B"/>
    <a:srgbClr val="4B350D"/>
    <a:srgbClr val="FF6600"/>
    <a:srgbClr val="FE5230"/>
    <a:srgbClr val="CE5002"/>
    <a:srgbClr val="FE7458"/>
    <a:srgbClr val="FE4D2A"/>
    <a:srgbClr val="359002"/>
    <a:srgbClr val="F9B073"/>
    <a:srgbClr val="E7B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098" y="-5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179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7B20-982D-4081-901C-95E2BE14978C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5017-1A0A-4F0D-A41C-E912A922E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9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0F9A-9BC7-4946-B251-B47E5496A362}" type="datetimeFigureOut">
              <a:rPr kumimoji="1" lang="ja-JP" altLang="en-US" smtClean="0"/>
              <a:pPr/>
              <a:t>2014/12/28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7319-8BCD-4BD8-A304-F4E57144C0BF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727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1</a:t>
            </a:fld>
            <a:endParaRPr kumimoji="1"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100">
                <a:ln w="19050">
                  <a:solidFill>
                    <a:schemeClr val="bg1"/>
                  </a:solidFill>
                  <a:prstDash val="solid"/>
                </a:ln>
                <a:solidFill>
                  <a:srgbClr val="4B350D"/>
                </a:solidFill>
                <a:effectLst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 baseline="0">
                <a:ln w="19050" cmpd="sng">
                  <a:solidFill>
                    <a:schemeClr val="bg1"/>
                  </a:solidFill>
                </a:ln>
                <a:solidFill>
                  <a:srgbClr val="4B350D"/>
                </a:solidFill>
                <a:effectLst/>
                <a:latin typeface="+mn-lt"/>
                <a:ea typeface="+mn-ea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fld id="{C4B712F9-427F-495B-8EAF-3D7158842802}" type="datetimeFigureOut">
              <a:rPr lang="en-US" altLang="zh-TW" smtClean="0"/>
              <a:pPr/>
              <a:t>12/28/2014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fld id="{8BA248B8-8A7E-40E4-AEA6-2B6164D6A3FE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66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9002"/>
                </a:solidFill>
              </a:defRPr>
            </a:lvl1pPr>
            <a:lvl2pPr>
              <a:defRPr sz="2400">
                <a:solidFill>
                  <a:srgbClr val="4B350D"/>
                </a:solidFill>
              </a:defRPr>
            </a:lvl2pPr>
            <a:lvl3pPr>
              <a:defRPr sz="2000">
                <a:solidFill>
                  <a:srgbClr val="4B350D"/>
                </a:solidFill>
              </a:defRPr>
            </a:lvl3pPr>
            <a:lvl4pPr>
              <a:defRPr sz="1800">
                <a:solidFill>
                  <a:srgbClr val="4B350D"/>
                </a:solidFill>
              </a:defRPr>
            </a:lvl4pPr>
            <a:lvl5pPr>
              <a:defRPr sz="1800">
                <a:solidFill>
                  <a:srgbClr val="4B350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rgbClr val="359002"/>
                  </a:solidFill>
                </a:ln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B350D"/>
                </a:solidFill>
              </a:defRPr>
            </a:lvl1pPr>
            <a:lvl2pPr>
              <a:defRPr sz="2000">
                <a:solidFill>
                  <a:srgbClr val="4B350D"/>
                </a:solidFill>
              </a:defRPr>
            </a:lvl2pPr>
            <a:lvl3pPr>
              <a:defRPr sz="1800">
                <a:solidFill>
                  <a:srgbClr val="4B350D"/>
                </a:solidFill>
              </a:defRPr>
            </a:lvl3pPr>
            <a:lvl4pPr>
              <a:defRPr sz="1600">
                <a:solidFill>
                  <a:srgbClr val="4B350D"/>
                </a:solidFill>
              </a:defRPr>
            </a:lvl4pPr>
            <a:lvl5pPr>
              <a:defRPr sz="1600">
                <a:solidFill>
                  <a:srgbClr val="4B350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按一下圖示以新增圖片</a:t>
            </a:r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12F9-427F-495B-8EAF-3D7158842802}" type="datetimeFigureOut">
              <a:rPr kumimoji="1" lang="en-US" altLang="zh-TW" smtClean="0"/>
              <a:pPr/>
              <a:t>12/28/2014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48B8-8A7E-40E4-AEA6-2B6164D6A3FE}" type="slidenum">
              <a:rPr kumimoji="1" lang="en-US" altLang="zh-TW" smtClean="0"/>
              <a:pPr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B712F9-427F-495B-8EAF-3D7158842802}" type="datetimeFigureOut">
              <a:rPr lang="en-US" altLang="zh-TW" smtClean="0"/>
              <a:pPr/>
              <a:t>12/28/2014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35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A248B8-8A7E-40E4-AEA6-2B6164D6A3FE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0">
          <a:ln w="19050" cmpd="sng">
            <a:solidFill>
              <a:schemeClr val="bg1"/>
            </a:solidFill>
            <a:prstDash val="solid"/>
            <a:miter lim="800000"/>
          </a:ln>
          <a:solidFill>
            <a:srgbClr val="4B350D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 baseline="0">
          <a:solidFill>
            <a:srgbClr val="4B350D"/>
          </a:solidFill>
          <a:latin typeface="+mn-lt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60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防止性騷擾</a:t>
            </a:r>
            <a:endParaRPr kumimoji="1" lang="zh-HK" altLang="en-US" sz="60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4005064"/>
            <a:ext cx="4680520" cy="28529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成員： </a:t>
            </a:r>
            <a:r>
              <a:rPr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B10035020</a:t>
            </a:r>
            <a:r>
              <a:rPr kumimoji="1"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邱欣怡</a:t>
            </a:r>
            <a:endParaRPr kumimoji="1" lang="en-US" altLang="zh-TW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  <a:p>
            <a:pPr algn="l"/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            </a:t>
            </a:r>
            <a:r>
              <a:rPr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B10035130</a:t>
            </a:r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陳吉全</a:t>
            </a:r>
            <a:endParaRPr lang="en-US" altLang="zh-TW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  <a:p>
            <a:pPr algn="l"/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            </a:t>
            </a:r>
            <a:r>
              <a:rPr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B10233153</a:t>
            </a:r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李孟珈</a:t>
            </a:r>
            <a:endParaRPr lang="en-US" altLang="zh-TW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  <a:p>
            <a:pPr algn="l"/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            </a:t>
            </a:r>
            <a:r>
              <a:rPr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B10233141</a:t>
            </a:r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李青芳</a:t>
            </a:r>
            <a:endParaRPr lang="en-US" altLang="zh-TW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  <a:p>
            <a:pPr algn="l"/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            </a:t>
            </a:r>
            <a:r>
              <a:rPr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B10233124</a:t>
            </a:r>
            <a:r>
              <a:rPr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葉若儀</a:t>
            </a:r>
            <a:endParaRPr lang="en-US" altLang="zh-TW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  <a:p>
            <a:pPr algn="l"/>
            <a:r>
              <a:rPr kumimoji="1"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            </a:t>
            </a:r>
            <a:r>
              <a:rPr kumimoji="1" lang="en-US" altLang="zh-TW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B10233153</a:t>
            </a:r>
            <a:r>
              <a:rPr kumimoji="1" lang="zh-TW" alt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新細明體" pitchFamily="18" charset="-120"/>
                <a:ea typeface="新細明體" pitchFamily="18" charset="-120"/>
              </a:rPr>
              <a:t>黃尹亭</a:t>
            </a:r>
            <a:endParaRPr kumimoji="1" lang="zh-HK" alt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6206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新細明體" pitchFamily="18" charset="-120"/>
                <a:ea typeface="新細明體" pitchFamily="18" charset="-120"/>
              </a:rPr>
              <a:t>第三組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b="1" dirty="0" smtClean="0"/>
              <a:t>編劇：邱欣怡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導演：陳吉全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飾演主管：李孟珈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飾演主角：黃尹亭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飾演同事Ａ</a:t>
            </a:r>
            <a:r>
              <a:rPr lang="zh-TW" altLang="en-US" b="1" dirty="0"/>
              <a:t>：葉若儀</a:t>
            </a:r>
            <a:endParaRPr lang="en-US" altLang="zh-TW" b="1" dirty="0"/>
          </a:p>
          <a:p>
            <a:pPr algn="ctr"/>
            <a:r>
              <a:rPr lang="zh-TW" altLang="en-US" b="1" dirty="0" smtClean="0"/>
              <a:t>飾演</a:t>
            </a:r>
            <a:r>
              <a:rPr lang="zh-TW" altLang="en-US" b="1" dirty="0" smtClean="0"/>
              <a:t>同事Ｂ</a:t>
            </a:r>
            <a:r>
              <a:rPr lang="zh-TW" altLang="en-US" b="1" dirty="0"/>
              <a:t>：</a:t>
            </a:r>
            <a:r>
              <a:rPr lang="zh-TW" altLang="en-US" b="1" dirty="0" smtClean="0"/>
              <a:t>李青芳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影片</a:t>
            </a:r>
            <a:r>
              <a:rPr lang="zh-TW" altLang="en-US" b="1" dirty="0" smtClean="0"/>
              <a:t>剪輯：李孟珈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投影片製作：邱欣怡、陳吉全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道具準備組：李青芳、葉若儀、黃尹亭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293096"/>
            <a:ext cx="4032448" cy="2188840"/>
          </a:xfrm>
        </p:spPr>
        <p:txBody>
          <a:bodyPr/>
          <a:lstStyle/>
          <a:p>
            <a:pPr algn="just"/>
            <a:r>
              <a:rPr lang="zh-TW" altLang="en-US" b="1" dirty="0" smtClean="0"/>
              <a:t>主角：</a:t>
            </a:r>
            <a:r>
              <a:rPr lang="zh-TW" altLang="en-US" dirty="0" smtClean="0"/>
              <a:t>女性，新進員工，外表甜美可人，個性無法捉摸。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628800"/>
            <a:ext cx="3888432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+mn-lt"/>
                <a:ea typeface="+mn-ea"/>
                <a:cs typeface="Microsoft Sans Serif" pitchFamily="34" charset="0"/>
              </a:rPr>
              <a:t>主管：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+mn-lt"/>
                <a:ea typeface="+mn-ea"/>
                <a:cs typeface="Microsoft Sans Serif" pitchFamily="34" charset="0"/>
              </a:rPr>
              <a:t>新上任的主管，天性好色，個性高傲。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6" name="圖片 5" descr="3.JPG"/>
          <p:cNvPicPr>
            <a:picLocks noChangeAspect="1"/>
          </p:cNvPicPr>
          <p:nvPr/>
        </p:nvPicPr>
        <p:blipFill>
          <a:blip r:embed="rId3" cstate="print"/>
          <a:srcRect r="21053"/>
          <a:stretch>
            <a:fillRect/>
          </a:stretch>
        </p:blipFill>
        <p:spPr>
          <a:xfrm rot="703995">
            <a:off x="4798004" y="192800"/>
            <a:ext cx="2294340" cy="387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6.JPG"/>
          <p:cNvPicPr>
            <a:picLocks noChangeAspect="1"/>
          </p:cNvPicPr>
          <p:nvPr/>
        </p:nvPicPr>
        <p:blipFill>
          <a:blip r:embed="rId4" cstate="print"/>
          <a:srcRect l="4549" t="6824" r="15842" b="7881"/>
          <a:stretch>
            <a:fillRect/>
          </a:stretch>
        </p:blipFill>
        <p:spPr>
          <a:xfrm rot="20845665">
            <a:off x="6006900" y="3367719"/>
            <a:ext cx="2472515" cy="353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太陽 6"/>
          <p:cNvSpPr/>
          <p:nvPr/>
        </p:nvSpPr>
        <p:spPr>
          <a:xfrm rot="20759679">
            <a:off x="7884368" y="2204864"/>
            <a:ext cx="648072" cy="72008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 rot="20759679">
            <a:off x="5009542" y="5440934"/>
            <a:ext cx="648072" cy="72008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pPr algn="r"/>
            <a:r>
              <a:rPr lang="zh-TW" altLang="en-US" dirty="0" smtClean="0"/>
              <a:t>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4008" y="4437112"/>
            <a:ext cx="4212976" cy="2188840"/>
          </a:xfrm>
        </p:spPr>
        <p:txBody>
          <a:bodyPr/>
          <a:lstStyle/>
          <a:p>
            <a:pPr algn="just"/>
            <a:r>
              <a:rPr lang="zh-TW" altLang="en-US" b="1" dirty="0" smtClean="0"/>
              <a:t>同事</a:t>
            </a:r>
            <a:r>
              <a:rPr lang="en-US" altLang="zh-TW" b="1" dirty="0" smtClean="0"/>
              <a:t>B</a:t>
            </a:r>
            <a:r>
              <a:rPr lang="zh-TW" altLang="en-US" dirty="0" smtClean="0"/>
              <a:t>：資深員工，個性隨和，觀察力敏捷。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419872" y="1340768"/>
            <a:ext cx="4536504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+mn-lt"/>
                <a:ea typeface="+mn-ea"/>
                <a:cs typeface="Microsoft Sans Serif" pitchFamily="34" charset="0"/>
              </a:rPr>
              <a:t>同事</a:t>
            </a: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+mn-lt"/>
                <a:ea typeface="+mn-ea"/>
                <a:cs typeface="Microsoft Sans Serif" pitchFamily="34" charset="0"/>
              </a:rPr>
              <a:t>A</a:t>
            </a: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350D"/>
                </a:solidFill>
                <a:effectLst/>
                <a:uLnTx/>
                <a:uFillTx/>
                <a:latin typeface="+mn-lt"/>
                <a:ea typeface="+mn-ea"/>
                <a:cs typeface="Microsoft Sans Serif" pitchFamily="34" charset="0"/>
              </a:rPr>
              <a:t>：資深專員，工作能力強，深受上司信賴。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B350D"/>
              </a:solidFill>
              <a:effectLst/>
              <a:uLnTx/>
              <a:uFillTx/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6" name="圖片 5" descr="5.JPG"/>
          <p:cNvPicPr>
            <a:picLocks noChangeAspect="1"/>
          </p:cNvPicPr>
          <p:nvPr/>
        </p:nvPicPr>
        <p:blipFill>
          <a:blip r:embed="rId3" cstate="print"/>
          <a:srcRect r="15664" b="9867"/>
          <a:stretch>
            <a:fillRect/>
          </a:stretch>
        </p:blipFill>
        <p:spPr>
          <a:xfrm rot="20642602">
            <a:off x="184144" y="316842"/>
            <a:ext cx="28803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4.JPG"/>
          <p:cNvPicPr>
            <a:picLocks noChangeAspect="1"/>
          </p:cNvPicPr>
          <p:nvPr/>
        </p:nvPicPr>
        <p:blipFill>
          <a:blip r:embed="rId4" cstate="print"/>
          <a:srcRect r="13700" b="2912"/>
          <a:stretch>
            <a:fillRect/>
          </a:stretch>
        </p:blipFill>
        <p:spPr>
          <a:xfrm rot="1101653">
            <a:off x="1950093" y="3162245"/>
            <a:ext cx="25922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五角星形 6"/>
          <p:cNvSpPr/>
          <p:nvPr/>
        </p:nvSpPr>
        <p:spPr>
          <a:xfrm rot="1418041">
            <a:off x="7836558" y="3684709"/>
            <a:ext cx="568710" cy="524021"/>
          </a:xfrm>
          <a:prstGeom prst="star5">
            <a:avLst>
              <a:gd name="adj" fmla="val 24792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 rot="20159044">
            <a:off x="5230084" y="2729960"/>
            <a:ext cx="568710" cy="524021"/>
          </a:xfrm>
          <a:prstGeom prst="star5">
            <a:avLst>
              <a:gd name="adj" fmla="val 24792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劇情（</a:t>
            </a:r>
            <a:r>
              <a:rPr lang="en-US" altLang="zh-TW" dirty="0" smtClean="0"/>
              <a:t>1/5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前敘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algn="just"/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zh-TW" altLang="zh-TW" sz="2400" dirty="0" smtClean="0"/>
              <a:t>剛畢業沒多久，主角很幸運地通過面試進入這家生技公司，不過這間生技公司有一項很奇怪的規定，那就是每天早上上班都要吃一顆公司所研發的藥，根據公司所言，他是能夠幫助員工更加專注於工作上的藥物，而主角為了能夠在這間公司上班也只好遵從。</a:t>
            </a:r>
            <a:endParaRPr lang="zh-TW" altLang="en-US" sz="2400" dirty="0"/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2" cstate="print"/>
          <a:srcRect l="10151" r="9188"/>
          <a:stretch>
            <a:fillRect/>
          </a:stretch>
        </p:blipFill>
        <p:spPr>
          <a:xfrm>
            <a:off x="4644008" y="1700808"/>
            <a:ext cx="4283968" cy="398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8.png"/>
          <p:cNvPicPr>
            <a:picLocks noChangeAspect="1"/>
          </p:cNvPicPr>
          <p:nvPr/>
        </p:nvPicPr>
        <p:blipFill>
          <a:blip r:embed="rId2" cstate="print"/>
          <a:srcRect l="16159" r="13811"/>
          <a:stretch>
            <a:fillRect/>
          </a:stretch>
        </p:blipFill>
        <p:spPr>
          <a:xfrm>
            <a:off x="4034236" y="1516557"/>
            <a:ext cx="4722857" cy="370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 descr="8.png"/>
          <p:cNvPicPr>
            <a:picLocks noChangeAspect="1"/>
          </p:cNvPicPr>
          <p:nvPr/>
        </p:nvPicPr>
        <p:blipFill rotWithShape="1">
          <a:blip r:embed="rId2" cstate="print"/>
          <a:srcRect l="38951" r="33066" b="52699"/>
          <a:stretch/>
        </p:blipFill>
        <p:spPr>
          <a:xfrm>
            <a:off x="5580112" y="1461182"/>
            <a:ext cx="1887167" cy="17517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劇情（</a:t>
            </a:r>
            <a:r>
              <a:rPr lang="en-US" altLang="zh-TW" dirty="0" smtClean="0"/>
              <a:t>2/5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主管破藥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algn="just"/>
            <a:r>
              <a:rPr lang="zh-TW" altLang="en-US" sz="2400" dirty="0" smtClean="0"/>
              <a:t>公司裡的藥物都是由非常資深的專員所發送給大家的，今天資深專員出了一個十年不會發生的錯誤，那就是不小心讓主管吃了非公司所規定的藥物，這項錯誤讓主管的本性展露無遺。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3995936" y="4509120"/>
            <a:ext cx="1080120" cy="9361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 rot="20626330">
            <a:off x="3304184" y="4726934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！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劇情（</a:t>
            </a:r>
            <a:r>
              <a:rPr lang="en-US" altLang="zh-TW" dirty="0" smtClean="0"/>
              <a:t>3/5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拒絕主管邀約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algn="just"/>
            <a:r>
              <a:rPr lang="zh-TW" altLang="en-US" sz="2400" dirty="0" smtClean="0"/>
              <a:t>主管天性好色，看到新來的美眉，假藉要讓他更加了解工作，邀請</a:t>
            </a:r>
            <a:r>
              <a:rPr lang="zh-TW" altLang="en-US" sz="2400" dirty="0" smtClean="0"/>
              <a:t>主角</a:t>
            </a:r>
            <a:r>
              <a:rPr lang="zh-TW" altLang="en-US" sz="2400" dirty="0"/>
              <a:t>出去</a:t>
            </a:r>
            <a:r>
              <a:rPr lang="zh-TW" altLang="en-US" sz="2400" dirty="0" smtClean="0"/>
              <a:t>，</a:t>
            </a:r>
            <a:r>
              <a:rPr lang="zh-TW" altLang="en-US" sz="2400" dirty="0" smtClean="0"/>
              <a:t>但是誰都沒想到，主角竟然直接拒絕主管的邀約，惹得主管惱羞成怒開始進行一連串的公司霸凌。</a:t>
            </a:r>
            <a:endParaRPr lang="zh-TW" altLang="en-US" sz="2400" dirty="0"/>
          </a:p>
        </p:txBody>
      </p:sp>
      <p:pic>
        <p:nvPicPr>
          <p:cNvPr id="5" name="圖片 4" descr="7.png"/>
          <p:cNvPicPr>
            <a:picLocks noChangeAspect="1"/>
          </p:cNvPicPr>
          <p:nvPr/>
        </p:nvPicPr>
        <p:blipFill>
          <a:blip r:embed="rId2" cstate="print"/>
          <a:srcRect r="7345"/>
          <a:stretch>
            <a:fillRect/>
          </a:stretch>
        </p:blipFill>
        <p:spPr>
          <a:xfrm>
            <a:off x="2987824" y="2924944"/>
            <a:ext cx="5590320" cy="334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6228184" y="2924944"/>
            <a:ext cx="1440160" cy="1080120"/>
            <a:chOff x="6228184" y="2924944"/>
            <a:chExt cx="1440160" cy="1080120"/>
          </a:xfrm>
        </p:grpSpPr>
        <p:sp>
          <p:nvSpPr>
            <p:cNvPr id="6" name="橢圓形圖說文字 5"/>
            <p:cNvSpPr/>
            <p:nvPr/>
          </p:nvSpPr>
          <p:spPr>
            <a:xfrm>
              <a:off x="6228184" y="2924944"/>
              <a:ext cx="1440160" cy="1080120"/>
            </a:xfrm>
            <a:prstGeom prst="wedgeEllipseCallout">
              <a:avLst>
                <a:gd name="adj1" fmla="val 16205"/>
                <a:gd name="adj2" fmla="val 6779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408204" y="3142709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是否要去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?!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716016" y="3212976"/>
            <a:ext cx="1152128" cy="576064"/>
            <a:chOff x="4716016" y="3212976"/>
            <a:chExt cx="1152128" cy="576064"/>
          </a:xfrm>
        </p:grpSpPr>
        <p:sp>
          <p:nvSpPr>
            <p:cNvPr id="7" name="橢圓形圖說文字 6"/>
            <p:cNvSpPr/>
            <p:nvPr/>
          </p:nvSpPr>
          <p:spPr>
            <a:xfrm>
              <a:off x="4716016" y="3212976"/>
              <a:ext cx="1152128" cy="576064"/>
            </a:xfrm>
            <a:prstGeom prst="wedgeEllipseCallout">
              <a:avLst>
                <a:gd name="adj1" fmla="val -35383"/>
                <a:gd name="adj2" fmla="val 57209"/>
              </a:avLst>
            </a:prstGeom>
            <a:solidFill>
              <a:srgbClr val="FFFCF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788024" y="335699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沒空！！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劇情（</a:t>
            </a:r>
            <a:r>
              <a:rPr lang="en-US" altLang="zh-TW" dirty="0" smtClean="0"/>
              <a:t>4/5</a:t>
            </a:r>
            <a:r>
              <a:rPr lang="zh-TW" altLang="en-US" dirty="0" smtClean="0"/>
              <a:t>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找麻煩篇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2160240"/>
          </a:xfrm>
        </p:spPr>
        <p:txBody>
          <a:bodyPr>
            <a:normAutofit lnSpcReduction="10000"/>
          </a:bodyPr>
          <a:lstStyle/>
          <a:p>
            <a:pPr algn="just"/>
            <a:r>
              <a:rPr lang="zh-TW" altLang="en-US" sz="2400" dirty="0" smtClean="0"/>
              <a:t>因為主角拒絕主管的邀約，主管決定報復這個新進員工，將一堆公司裡的雜事通通丟給主角，並要求主角沒做完不准下班，同事們看到這一幕，怕也被牽連，紛紛效仿主管的行徑，也把工作丟給主角。</a:t>
            </a:r>
            <a:endParaRPr lang="zh-TW" altLang="en-US" sz="2400" dirty="0"/>
          </a:p>
        </p:txBody>
      </p:sp>
      <p:pic>
        <p:nvPicPr>
          <p:cNvPr id="4" name="圖片 3" descr="9.png"/>
          <p:cNvPicPr>
            <a:picLocks noChangeAspect="1"/>
          </p:cNvPicPr>
          <p:nvPr/>
        </p:nvPicPr>
        <p:blipFill>
          <a:blip r:embed="rId2" cstate="print"/>
          <a:srcRect l="8062" t="4683" r="22041" b="2871"/>
          <a:stretch>
            <a:fillRect/>
          </a:stretch>
        </p:blipFill>
        <p:spPr>
          <a:xfrm>
            <a:off x="323528" y="3501008"/>
            <a:ext cx="4248472" cy="309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10.png"/>
          <p:cNvPicPr>
            <a:picLocks noChangeAspect="1"/>
          </p:cNvPicPr>
          <p:nvPr/>
        </p:nvPicPr>
        <p:blipFill>
          <a:blip r:embed="rId3" cstate="print"/>
          <a:srcRect l="35484" r="13709"/>
          <a:stretch>
            <a:fillRect/>
          </a:stretch>
        </p:blipFill>
        <p:spPr>
          <a:xfrm>
            <a:off x="4716016" y="3918447"/>
            <a:ext cx="2592288" cy="293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直線接點 6"/>
          <p:cNvCxnSpPr/>
          <p:nvPr/>
        </p:nvCxnSpPr>
        <p:spPr>
          <a:xfrm>
            <a:off x="6372200" y="4437112"/>
            <a:ext cx="72008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012160" y="4725144"/>
            <a:ext cx="216024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084168" y="4509120"/>
            <a:ext cx="2160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1619672" y="4509120"/>
            <a:ext cx="360040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>
            <a:off x="1475656" y="4293096"/>
            <a:ext cx="2160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1619672" y="486916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 descr="11.png"/>
          <p:cNvPicPr>
            <a:picLocks noChangeAspect="1"/>
          </p:cNvPicPr>
          <p:nvPr/>
        </p:nvPicPr>
        <p:blipFill>
          <a:blip r:embed="rId4" cstate="print"/>
          <a:srcRect l="24158" r="11237"/>
          <a:stretch>
            <a:fillRect/>
          </a:stretch>
        </p:blipFill>
        <p:spPr>
          <a:xfrm>
            <a:off x="6047656" y="1340768"/>
            <a:ext cx="3096344" cy="284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7" name="直線接點 26"/>
          <p:cNvCxnSpPr/>
          <p:nvPr/>
        </p:nvCxnSpPr>
        <p:spPr>
          <a:xfrm>
            <a:off x="8316416" y="1916832"/>
            <a:ext cx="72008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7956376" y="2204864"/>
            <a:ext cx="216024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028384" y="1988840"/>
            <a:ext cx="2160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劇情（</a:t>
            </a:r>
            <a:r>
              <a:rPr lang="en-US" altLang="zh-TW" dirty="0"/>
              <a:t>5/5</a:t>
            </a:r>
            <a:r>
              <a:rPr lang="zh-TW" altLang="en-US" dirty="0"/>
              <a:t>）</a:t>
            </a:r>
            <a:r>
              <a:rPr lang="en-US" altLang="zh-TW" dirty="0"/>
              <a:t>-</a:t>
            </a:r>
            <a:r>
              <a:rPr lang="zh-TW" altLang="en-US" dirty="0"/>
              <a:t>飲水機的性騷擾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algn="just"/>
            <a:r>
              <a:rPr lang="zh-TW" altLang="en-US" sz="2400" dirty="0" smtClean="0"/>
              <a:t>主角在裝水時，變態的主管從背後偷摸性騷擾，但礙於他是上司，不過主角也不是好欺負的，竟然被摸當然要摸回去才行。</a:t>
            </a:r>
          </a:p>
        </p:txBody>
      </p:sp>
      <p:pic>
        <p:nvPicPr>
          <p:cNvPr id="4" name="圖片 3" descr="14.png"/>
          <p:cNvPicPr>
            <a:picLocks noChangeAspect="1"/>
          </p:cNvPicPr>
          <p:nvPr/>
        </p:nvPicPr>
        <p:blipFill>
          <a:blip r:embed="rId2" cstate="print"/>
          <a:srcRect l="3154" r="3281"/>
          <a:stretch>
            <a:fillRect/>
          </a:stretch>
        </p:blipFill>
        <p:spPr>
          <a:xfrm>
            <a:off x="2312464" y="2564904"/>
            <a:ext cx="6291983" cy="388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手繪多邊形 4"/>
          <p:cNvSpPr/>
          <p:nvPr/>
        </p:nvSpPr>
        <p:spPr>
          <a:xfrm>
            <a:off x="7686675" y="4381500"/>
            <a:ext cx="238125" cy="595313"/>
          </a:xfrm>
          <a:custGeom>
            <a:avLst/>
            <a:gdLst>
              <a:gd name="connsiteX0" fmla="*/ 0 w 238125"/>
              <a:gd name="connsiteY0" fmla="*/ 0 h 595313"/>
              <a:gd name="connsiteX1" fmla="*/ 28575 w 238125"/>
              <a:gd name="connsiteY1" fmla="*/ 57150 h 595313"/>
              <a:gd name="connsiteX2" fmla="*/ 42863 w 238125"/>
              <a:gd name="connsiteY2" fmla="*/ 61913 h 595313"/>
              <a:gd name="connsiteX3" fmla="*/ 80963 w 238125"/>
              <a:gd name="connsiteY3" fmla="*/ 66675 h 595313"/>
              <a:gd name="connsiteX4" fmla="*/ 114300 w 238125"/>
              <a:gd name="connsiteY4" fmla="*/ 80963 h 595313"/>
              <a:gd name="connsiteX5" fmla="*/ 123825 w 238125"/>
              <a:gd name="connsiteY5" fmla="*/ 109538 h 595313"/>
              <a:gd name="connsiteX6" fmla="*/ 133350 w 238125"/>
              <a:gd name="connsiteY6" fmla="*/ 171450 h 595313"/>
              <a:gd name="connsiteX7" fmla="*/ 138113 w 238125"/>
              <a:gd name="connsiteY7" fmla="*/ 190500 h 595313"/>
              <a:gd name="connsiteX8" fmla="*/ 152400 w 238125"/>
              <a:gd name="connsiteY8" fmla="*/ 195263 h 595313"/>
              <a:gd name="connsiteX9" fmla="*/ 180975 w 238125"/>
              <a:gd name="connsiteY9" fmla="*/ 214313 h 595313"/>
              <a:gd name="connsiteX10" fmla="*/ 166688 w 238125"/>
              <a:gd name="connsiteY10" fmla="*/ 271463 h 595313"/>
              <a:gd name="connsiteX11" fmla="*/ 161925 w 238125"/>
              <a:gd name="connsiteY11" fmla="*/ 285750 h 595313"/>
              <a:gd name="connsiteX12" fmla="*/ 176213 w 238125"/>
              <a:gd name="connsiteY12" fmla="*/ 328613 h 595313"/>
              <a:gd name="connsiteX13" fmla="*/ 190500 w 238125"/>
              <a:gd name="connsiteY13" fmla="*/ 338138 h 595313"/>
              <a:gd name="connsiteX14" fmla="*/ 200025 w 238125"/>
              <a:gd name="connsiteY14" fmla="*/ 352425 h 595313"/>
              <a:gd name="connsiteX15" fmla="*/ 209550 w 238125"/>
              <a:gd name="connsiteY15" fmla="*/ 428625 h 595313"/>
              <a:gd name="connsiteX16" fmla="*/ 214313 w 238125"/>
              <a:gd name="connsiteY16" fmla="*/ 442913 h 595313"/>
              <a:gd name="connsiteX17" fmla="*/ 233363 w 238125"/>
              <a:gd name="connsiteY17" fmla="*/ 447675 h 595313"/>
              <a:gd name="connsiteX18" fmla="*/ 238125 w 238125"/>
              <a:gd name="connsiteY18" fmla="*/ 461963 h 595313"/>
              <a:gd name="connsiteX19" fmla="*/ 233363 w 238125"/>
              <a:gd name="connsiteY19" fmla="*/ 500063 h 595313"/>
              <a:gd name="connsiteX20" fmla="*/ 228600 w 238125"/>
              <a:gd name="connsiteY20" fmla="*/ 514350 h 595313"/>
              <a:gd name="connsiteX21" fmla="*/ 223838 w 238125"/>
              <a:gd name="connsiteY21" fmla="*/ 533400 h 595313"/>
              <a:gd name="connsiteX22" fmla="*/ 228600 w 238125"/>
              <a:gd name="connsiteY22" fmla="*/ 561975 h 595313"/>
              <a:gd name="connsiteX23" fmla="*/ 219075 w 238125"/>
              <a:gd name="connsiteY23" fmla="*/ 595313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125" h="595313">
                <a:moveTo>
                  <a:pt x="0" y="0"/>
                </a:moveTo>
                <a:cubicBezTo>
                  <a:pt x="24619" y="36929"/>
                  <a:pt x="15430" y="17715"/>
                  <a:pt x="28575" y="57150"/>
                </a:cubicBezTo>
                <a:cubicBezTo>
                  <a:pt x="30163" y="61913"/>
                  <a:pt x="37924" y="61015"/>
                  <a:pt x="42863" y="61913"/>
                </a:cubicBezTo>
                <a:cubicBezTo>
                  <a:pt x="55455" y="64203"/>
                  <a:pt x="68263" y="65088"/>
                  <a:pt x="80963" y="66675"/>
                </a:cubicBezTo>
                <a:cubicBezTo>
                  <a:pt x="88114" y="69059"/>
                  <a:pt x="110378" y="75733"/>
                  <a:pt x="114300" y="80963"/>
                </a:cubicBezTo>
                <a:cubicBezTo>
                  <a:pt x="120324" y="88995"/>
                  <a:pt x="123825" y="109538"/>
                  <a:pt x="123825" y="109538"/>
                </a:cubicBezTo>
                <a:cubicBezTo>
                  <a:pt x="131484" y="186122"/>
                  <a:pt x="122789" y="134487"/>
                  <a:pt x="133350" y="171450"/>
                </a:cubicBezTo>
                <a:cubicBezTo>
                  <a:pt x="135148" y="177744"/>
                  <a:pt x="134024" y="185389"/>
                  <a:pt x="138113" y="190500"/>
                </a:cubicBezTo>
                <a:cubicBezTo>
                  <a:pt x="141249" y="194420"/>
                  <a:pt x="148012" y="192825"/>
                  <a:pt x="152400" y="195263"/>
                </a:cubicBezTo>
                <a:cubicBezTo>
                  <a:pt x="162407" y="200823"/>
                  <a:pt x="180975" y="214313"/>
                  <a:pt x="180975" y="214313"/>
                </a:cubicBezTo>
                <a:cubicBezTo>
                  <a:pt x="174563" y="252788"/>
                  <a:pt x="179266" y="233731"/>
                  <a:pt x="166688" y="271463"/>
                </a:cubicBezTo>
                <a:lnTo>
                  <a:pt x="161925" y="285750"/>
                </a:lnTo>
                <a:cubicBezTo>
                  <a:pt x="165118" y="304907"/>
                  <a:pt x="162820" y="315220"/>
                  <a:pt x="176213" y="328613"/>
                </a:cubicBezTo>
                <a:cubicBezTo>
                  <a:pt x="180260" y="332660"/>
                  <a:pt x="185738" y="334963"/>
                  <a:pt x="190500" y="338138"/>
                </a:cubicBezTo>
                <a:cubicBezTo>
                  <a:pt x="193675" y="342900"/>
                  <a:pt x="197770" y="347164"/>
                  <a:pt x="200025" y="352425"/>
                </a:cubicBezTo>
                <a:cubicBezTo>
                  <a:pt x="207976" y="370976"/>
                  <a:pt x="208476" y="420570"/>
                  <a:pt x="209550" y="428625"/>
                </a:cubicBezTo>
                <a:cubicBezTo>
                  <a:pt x="210214" y="433601"/>
                  <a:pt x="210393" y="439777"/>
                  <a:pt x="214313" y="442913"/>
                </a:cubicBezTo>
                <a:cubicBezTo>
                  <a:pt x="219424" y="447002"/>
                  <a:pt x="227013" y="446088"/>
                  <a:pt x="233363" y="447675"/>
                </a:cubicBezTo>
                <a:cubicBezTo>
                  <a:pt x="234950" y="452438"/>
                  <a:pt x="238125" y="456943"/>
                  <a:pt x="238125" y="461963"/>
                </a:cubicBezTo>
                <a:cubicBezTo>
                  <a:pt x="238125" y="474762"/>
                  <a:pt x="235653" y="487471"/>
                  <a:pt x="233363" y="500063"/>
                </a:cubicBezTo>
                <a:cubicBezTo>
                  <a:pt x="232465" y="505002"/>
                  <a:pt x="229979" y="509523"/>
                  <a:pt x="228600" y="514350"/>
                </a:cubicBezTo>
                <a:cubicBezTo>
                  <a:pt x="226802" y="520644"/>
                  <a:pt x="225425" y="527050"/>
                  <a:pt x="223838" y="533400"/>
                </a:cubicBezTo>
                <a:cubicBezTo>
                  <a:pt x="225425" y="542925"/>
                  <a:pt x="228600" y="552319"/>
                  <a:pt x="228600" y="561975"/>
                </a:cubicBezTo>
                <a:cubicBezTo>
                  <a:pt x="228600" y="578354"/>
                  <a:pt x="225065" y="583335"/>
                  <a:pt x="219075" y="595313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5628812" y="3833813"/>
            <a:ext cx="691026" cy="481012"/>
          </a:xfrm>
          <a:custGeom>
            <a:avLst/>
            <a:gdLst>
              <a:gd name="connsiteX0" fmla="*/ 691026 w 691026"/>
              <a:gd name="connsiteY0" fmla="*/ 0 h 481012"/>
              <a:gd name="connsiteX1" fmla="*/ 686263 w 691026"/>
              <a:gd name="connsiteY1" fmla="*/ 23812 h 481012"/>
              <a:gd name="connsiteX2" fmla="*/ 652926 w 691026"/>
              <a:gd name="connsiteY2" fmla="*/ 38100 h 481012"/>
              <a:gd name="connsiteX3" fmla="*/ 557676 w 691026"/>
              <a:gd name="connsiteY3" fmla="*/ 42862 h 481012"/>
              <a:gd name="connsiteX4" fmla="*/ 548151 w 691026"/>
              <a:gd name="connsiteY4" fmla="*/ 57150 h 481012"/>
              <a:gd name="connsiteX5" fmla="*/ 543388 w 691026"/>
              <a:gd name="connsiteY5" fmla="*/ 71437 h 481012"/>
              <a:gd name="connsiteX6" fmla="*/ 533863 w 691026"/>
              <a:gd name="connsiteY6" fmla="*/ 90487 h 481012"/>
              <a:gd name="connsiteX7" fmla="*/ 505288 w 691026"/>
              <a:gd name="connsiteY7" fmla="*/ 109537 h 481012"/>
              <a:gd name="connsiteX8" fmla="*/ 419563 w 691026"/>
              <a:gd name="connsiteY8" fmla="*/ 114300 h 481012"/>
              <a:gd name="connsiteX9" fmla="*/ 381463 w 691026"/>
              <a:gd name="connsiteY9" fmla="*/ 147637 h 481012"/>
              <a:gd name="connsiteX10" fmla="*/ 367176 w 691026"/>
              <a:gd name="connsiteY10" fmla="*/ 190500 h 481012"/>
              <a:gd name="connsiteX11" fmla="*/ 243351 w 691026"/>
              <a:gd name="connsiteY11" fmla="*/ 204787 h 481012"/>
              <a:gd name="connsiteX12" fmla="*/ 233826 w 691026"/>
              <a:gd name="connsiteY12" fmla="*/ 219075 h 481012"/>
              <a:gd name="connsiteX13" fmla="*/ 205251 w 691026"/>
              <a:gd name="connsiteY13" fmla="*/ 276225 h 481012"/>
              <a:gd name="connsiteX14" fmla="*/ 190963 w 691026"/>
              <a:gd name="connsiteY14" fmla="*/ 285750 h 481012"/>
              <a:gd name="connsiteX15" fmla="*/ 152863 w 691026"/>
              <a:gd name="connsiteY15" fmla="*/ 295275 h 481012"/>
              <a:gd name="connsiteX16" fmla="*/ 110001 w 691026"/>
              <a:gd name="connsiteY16" fmla="*/ 304800 h 481012"/>
              <a:gd name="connsiteX17" fmla="*/ 71901 w 691026"/>
              <a:gd name="connsiteY17" fmla="*/ 338137 h 481012"/>
              <a:gd name="connsiteX18" fmla="*/ 67138 w 691026"/>
              <a:gd name="connsiteY18" fmla="*/ 400050 h 481012"/>
              <a:gd name="connsiteX19" fmla="*/ 38563 w 691026"/>
              <a:gd name="connsiteY19" fmla="*/ 409575 h 481012"/>
              <a:gd name="connsiteX20" fmla="*/ 24276 w 691026"/>
              <a:gd name="connsiteY20" fmla="*/ 414337 h 481012"/>
              <a:gd name="connsiteX21" fmla="*/ 463 w 691026"/>
              <a:gd name="connsiteY21" fmla="*/ 476250 h 481012"/>
              <a:gd name="connsiteX22" fmla="*/ 463 w 691026"/>
              <a:gd name="connsiteY22" fmla="*/ 481012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1026" h="481012">
                <a:moveTo>
                  <a:pt x="691026" y="0"/>
                </a:moveTo>
                <a:cubicBezTo>
                  <a:pt x="689438" y="7937"/>
                  <a:pt x="690279" y="16784"/>
                  <a:pt x="686263" y="23812"/>
                </a:cubicBezTo>
                <a:cubicBezTo>
                  <a:pt x="681508" y="32134"/>
                  <a:pt x="660400" y="37477"/>
                  <a:pt x="652926" y="38100"/>
                </a:cubicBezTo>
                <a:cubicBezTo>
                  <a:pt x="621246" y="40740"/>
                  <a:pt x="589426" y="41275"/>
                  <a:pt x="557676" y="42862"/>
                </a:cubicBezTo>
                <a:cubicBezTo>
                  <a:pt x="554501" y="47625"/>
                  <a:pt x="550711" y="52030"/>
                  <a:pt x="548151" y="57150"/>
                </a:cubicBezTo>
                <a:cubicBezTo>
                  <a:pt x="545906" y="61640"/>
                  <a:pt x="545366" y="66823"/>
                  <a:pt x="543388" y="71437"/>
                </a:cubicBezTo>
                <a:cubicBezTo>
                  <a:pt x="540591" y="77962"/>
                  <a:pt x="537989" y="84710"/>
                  <a:pt x="533863" y="90487"/>
                </a:cubicBezTo>
                <a:cubicBezTo>
                  <a:pt x="526555" y="100718"/>
                  <a:pt x="518118" y="108315"/>
                  <a:pt x="505288" y="109537"/>
                </a:cubicBezTo>
                <a:cubicBezTo>
                  <a:pt x="476798" y="112250"/>
                  <a:pt x="448138" y="112712"/>
                  <a:pt x="419563" y="114300"/>
                </a:cubicBezTo>
                <a:cubicBezTo>
                  <a:pt x="386226" y="136525"/>
                  <a:pt x="397338" y="123825"/>
                  <a:pt x="381463" y="147637"/>
                </a:cubicBezTo>
                <a:cubicBezTo>
                  <a:pt x="379847" y="157336"/>
                  <a:pt x="379635" y="182713"/>
                  <a:pt x="367176" y="190500"/>
                </a:cubicBezTo>
                <a:cubicBezTo>
                  <a:pt x="338235" y="208588"/>
                  <a:pt x="254298" y="204240"/>
                  <a:pt x="243351" y="204787"/>
                </a:cubicBezTo>
                <a:cubicBezTo>
                  <a:pt x="240176" y="209550"/>
                  <a:pt x="236151" y="213844"/>
                  <a:pt x="233826" y="219075"/>
                </a:cubicBezTo>
                <a:cubicBezTo>
                  <a:pt x="225819" y="237090"/>
                  <a:pt x="224012" y="263718"/>
                  <a:pt x="205251" y="276225"/>
                </a:cubicBezTo>
                <a:cubicBezTo>
                  <a:pt x="200488" y="279400"/>
                  <a:pt x="196083" y="283190"/>
                  <a:pt x="190963" y="285750"/>
                </a:cubicBezTo>
                <a:cubicBezTo>
                  <a:pt x="180753" y="290855"/>
                  <a:pt x="162640" y="293102"/>
                  <a:pt x="152863" y="295275"/>
                </a:cubicBezTo>
                <a:cubicBezTo>
                  <a:pt x="92318" y="308729"/>
                  <a:pt x="181836" y="290431"/>
                  <a:pt x="110001" y="304800"/>
                </a:cubicBezTo>
                <a:cubicBezTo>
                  <a:pt x="76664" y="327025"/>
                  <a:pt x="87776" y="314325"/>
                  <a:pt x="71901" y="338137"/>
                </a:cubicBezTo>
                <a:cubicBezTo>
                  <a:pt x="70313" y="358775"/>
                  <a:pt x="75891" y="381293"/>
                  <a:pt x="67138" y="400050"/>
                </a:cubicBezTo>
                <a:cubicBezTo>
                  <a:pt x="62892" y="409148"/>
                  <a:pt x="48088" y="406400"/>
                  <a:pt x="38563" y="409575"/>
                </a:cubicBezTo>
                <a:lnTo>
                  <a:pt x="24276" y="414337"/>
                </a:lnTo>
                <a:cubicBezTo>
                  <a:pt x="0" y="450750"/>
                  <a:pt x="5863" y="433052"/>
                  <a:pt x="463" y="476250"/>
                </a:cubicBezTo>
                <a:cubicBezTo>
                  <a:pt x="266" y="477825"/>
                  <a:pt x="463" y="479425"/>
                  <a:pt x="463" y="48101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7524328" y="3140968"/>
            <a:ext cx="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452320" y="3140968"/>
            <a:ext cx="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380312" y="3068960"/>
            <a:ext cx="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團照篇</a:t>
            </a:r>
            <a:endParaRPr lang="zh-TW" altLang="en-US" dirty="0"/>
          </a:p>
        </p:txBody>
      </p:sp>
      <p:pic>
        <p:nvPicPr>
          <p:cNvPr id="5" name="圖片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4111">
            <a:off x="4797790" y="1630842"/>
            <a:ext cx="3638197" cy="4850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內容版面配置區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942244">
            <a:off x="892947" y="1568568"/>
            <a:ext cx="3615696" cy="4820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太陽 5"/>
          <p:cNvSpPr/>
          <p:nvPr/>
        </p:nvSpPr>
        <p:spPr>
          <a:xfrm>
            <a:off x="1691680" y="548680"/>
            <a:ext cx="720080" cy="72008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6804248" y="548680"/>
            <a:ext cx="720080" cy="72008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171490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F1C971-9969-4248-859A-A7549B41E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TS102171490</Template>
  <TotalTime>0</TotalTime>
  <Words>462</Words>
  <Application>Microsoft Office PowerPoint</Application>
  <PresentationFormat>如螢幕大小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TS102171490</vt:lpstr>
      <vt:lpstr>防止性騷擾</vt:lpstr>
      <vt:lpstr>角色</vt:lpstr>
      <vt:lpstr>角色</vt:lpstr>
      <vt:lpstr>劇情（1/5）-前敘</vt:lpstr>
      <vt:lpstr>劇情（2/5）-主管破藥</vt:lpstr>
      <vt:lpstr>劇情（3/5）-拒絕主管邀約</vt:lpstr>
      <vt:lpstr>劇情（4/5）-找麻煩篇</vt:lpstr>
      <vt:lpstr>劇情（5/5）-飲水機的性騷擾</vt:lpstr>
      <vt:lpstr>團照篇</vt:lpstr>
      <vt:lpstr>工作分配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2014-12-27T15:06:33Z</dcterms:created>
  <dcterms:modified xsi:type="dcterms:W3CDTF">2014-12-28T13:36:47Z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TC021714909991</vt:lpwstr>
  </property>
</Properties>
</file>