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797675" cy="9928225"/>
  <p:defaultTextStyle>
    <a:defPPr>
      <a:defRPr lang="en-GB"/>
    </a:defPPr>
    <a:lvl1pPr algn="l" rtl="0" fontAlgn="base">
      <a:spcBef>
        <a:spcPct val="0"/>
      </a:spcBef>
      <a:spcAft>
        <a:spcPct val="0"/>
      </a:spcAft>
      <a:defRPr sz="1400" kern="1200">
        <a:solidFill>
          <a:schemeClr val="tx1"/>
        </a:solidFill>
        <a:latin typeface="Arial" charset="0"/>
        <a:ea typeface="+mn-ea"/>
        <a:cs typeface="+mn-cs"/>
      </a:defRPr>
    </a:lvl1pPr>
    <a:lvl2pPr marL="457200" algn="l" rtl="0" fontAlgn="base">
      <a:spcBef>
        <a:spcPct val="0"/>
      </a:spcBef>
      <a:spcAft>
        <a:spcPct val="0"/>
      </a:spcAft>
      <a:defRPr sz="1400" kern="1200">
        <a:solidFill>
          <a:schemeClr val="tx1"/>
        </a:solidFill>
        <a:latin typeface="Arial" charset="0"/>
        <a:ea typeface="+mn-ea"/>
        <a:cs typeface="+mn-cs"/>
      </a:defRPr>
    </a:lvl2pPr>
    <a:lvl3pPr marL="914400" algn="l" rtl="0" fontAlgn="base">
      <a:spcBef>
        <a:spcPct val="0"/>
      </a:spcBef>
      <a:spcAft>
        <a:spcPct val="0"/>
      </a:spcAft>
      <a:defRPr sz="1400" kern="1200">
        <a:solidFill>
          <a:schemeClr val="tx1"/>
        </a:solidFill>
        <a:latin typeface="Arial" charset="0"/>
        <a:ea typeface="+mn-ea"/>
        <a:cs typeface="+mn-cs"/>
      </a:defRPr>
    </a:lvl3pPr>
    <a:lvl4pPr marL="1371600" algn="l" rtl="0" fontAlgn="base">
      <a:spcBef>
        <a:spcPct val="0"/>
      </a:spcBef>
      <a:spcAft>
        <a:spcPct val="0"/>
      </a:spcAft>
      <a:defRPr sz="1400" kern="1200">
        <a:solidFill>
          <a:schemeClr val="tx1"/>
        </a:solidFill>
        <a:latin typeface="Arial" charset="0"/>
        <a:ea typeface="+mn-ea"/>
        <a:cs typeface="+mn-cs"/>
      </a:defRPr>
    </a:lvl4pPr>
    <a:lvl5pPr marL="1828800" algn="l"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67" d="100"/>
          <a:sy n="67" d="100"/>
        </p:scale>
        <p:origin x="-97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4099"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4100"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4102"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4103"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8E30BA7-41F0-4526-9764-30F4599CCDB5}"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2" descr="New banner (with strapline and logo)"/>
          <p:cNvPicPr>
            <a:picLocks noChangeAspect="1" noChangeArrowheads="1"/>
          </p:cNvPicPr>
          <p:nvPr/>
        </p:nvPicPr>
        <p:blipFill>
          <a:blip r:embed="rId2" cstate="print"/>
          <a:srcRect/>
          <a:stretch>
            <a:fillRect/>
          </a:stretch>
        </p:blipFill>
        <p:spPr bwMode="auto">
          <a:xfrm>
            <a:off x="0" y="38100"/>
            <a:ext cx="9048750" cy="1181100"/>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2725" y="152400"/>
            <a:ext cx="2135188" cy="471328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52400" y="152400"/>
            <a:ext cx="6257925" cy="47132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1" y="152400"/>
            <a:ext cx="6062673" cy="1143000"/>
          </a:xfrm>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sz="2400"/>
            </a:lvl1pPr>
            <a:lvl2pPr>
              <a:defRPr sz="2400"/>
            </a:lvl2pPr>
            <a:lvl3pPr>
              <a:defRPr sz="2400"/>
            </a:lvl3pPr>
            <a:lvl4pPr>
              <a:defRPr sz="2400"/>
            </a:lvl4pPr>
            <a:lvl5pPr>
              <a:defRPr sz="2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042988" y="2057400"/>
            <a:ext cx="3751262" cy="2808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946650" y="2057400"/>
            <a:ext cx="3751263" cy="2808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152400"/>
            <a:ext cx="7654925"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1042988" y="2057400"/>
            <a:ext cx="7654925" cy="2808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37" name="Line 13"/>
          <p:cNvSpPr>
            <a:spLocks noChangeShapeType="1"/>
          </p:cNvSpPr>
          <p:nvPr/>
        </p:nvSpPr>
        <p:spPr bwMode="auto">
          <a:xfrm>
            <a:off x="250825" y="1412875"/>
            <a:ext cx="8569325" cy="0"/>
          </a:xfrm>
          <a:prstGeom prst="line">
            <a:avLst/>
          </a:prstGeom>
          <a:noFill/>
          <a:ln w="9525">
            <a:solidFill>
              <a:schemeClr val="tx2"/>
            </a:solidFill>
            <a:round/>
            <a:headEnd/>
            <a:tailEnd/>
          </a:ln>
          <a:effectLst/>
        </p:spPr>
        <p:txBody>
          <a:bodyPr/>
          <a:lstStyle/>
          <a:p>
            <a:pPr>
              <a:defRPr/>
            </a:pPr>
            <a:endParaRPr lang="en-GB"/>
          </a:p>
        </p:txBody>
      </p:sp>
      <p:pic>
        <p:nvPicPr>
          <p:cNvPr id="1029" name="Picture 17" descr="New banner (with strapline and logo)"/>
          <p:cNvPicPr>
            <a:picLocks noChangeAspect="1" noChangeArrowheads="1"/>
          </p:cNvPicPr>
          <p:nvPr/>
        </p:nvPicPr>
        <p:blipFill>
          <a:blip r:embed="rId13" cstate="print"/>
          <a:srcRect l="69225"/>
          <a:stretch>
            <a:fillRect/>
          </a:stretch>
        </p:blipFill>
        <p:spPr bwMode="auto">
          <a:xfrm>
            <a:off x="6311900" y="44450"/>
            <a:ext cx="2784475" cy="11811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Arial" charset="0"/>
        </a:defRPr>
      </a:lvl2pPr>
      <a:lvl3pPr algn="l" rtl="0" eaLnBrk="0" fontAlgn="base" hangingPunct="0">
        <a:spcBef>
          <a:spcPct val="0"/>
        </a:spcBef>
        <a:spcAft>
          <a:spcPct val="0"/>
        </a:spcAft>
        <a:defRPr sz="3200">
          <a:solidFill>
            <a:schemeClr val="tx2"/>
          </a:solidFill>
          <a:latin typeface="Arial" charset="0"/>
        </a:defRPr>
      </a:lvl3pPr>
      <a:lvl4pPr algn="l" rtl="0" eaLnBrk="0" fontAlgn="base" hangingPunct="0">
        <a:spcBef>
          <a:spcPct val="0"/>
        </a:spcBef>
        <a:spcAft>
          <a:spcPct val="0"/>
        </a:spcAft>
        <a:defRPr sz="3200">
          <a:solidFill>
            <a:schemeClr val="tx2"/>
          </a:solidFill>
          <a:latin typeface="Arial" charset="0"/>
        </a:defRPr>
      </a:lvl4pPr>
      <a:lvl5pPr algn="l" rtl="0" eaLnBrk="0" fontAlgn="base" hangingPunct="0">
        <a:spcBef>
          <a:spcPct val="0"/>
        </a:spcBef>
        <a:spcAft>
          <a:spcPct val="0"/>
        </a:spcAft>
        <a:defRPr sz="3200">
          <a:solidFill>
            <a:schemeClr val="tx2"/>
          </a:solidFill>
          <a:latin typeface="Arial" charset="0"/>
        </a:defRPr>
      </a:lvl5pPr>
      <a:lvl6pPr marL="457200" algn="l" rtl="0" fontAlgn="base">
        <a:spcBef>
          <a:spcPct val="0"/>
        </a:spcBef>
        <a:spcAft>
          <a:spcPct val="0"/>
        </a:spcAft>
        <a:defRPr sz="3200">
          <a:solidFill>
            <a:schemeClr val="tx2"/>
          </a:solidFill>
          <a:latin typeface="Arial" charset="0"/>
        </a:defRPr>
      </a:lvl6pPr>
      <a:lvl7pPr marL="914400" algn="l" rtl="0" fontAlgn="base">
        <a:spcBef>
          <a:spcPct val="0"/>
        </a:spcBef>
        <a:spcAft>
          <a:spcPct val="0"/>
        </a:spcAft>
        <a:defRPr sz="3200">
          <a:solidFill>
            <a:schemeClr val="tx2"/>
          </a:solidFill>
          <a:latin typeface="Arial" charset="0"/>
        </a:defRPr>
      </a:lvl7pPr>
      <a:lvl8pPr marL="1371600" algn="l" rtl="0" fontAlgn="base">
        <a:spcBef>
          <a:spcPct val="0"/>
        </a:spcBef>
        <a:spcAft>
          <a:spcPct val="0"/>
        </a:spcAft>
        <a:defRPr sz="3200">
          <a:solidFill>
            <a:schemeClr val="tx2"/>
          </a:solidFill>
          <a:latin typeface="Arial" charset="0"/>
        </a:defRPr>
      </a:lvl8pPr>
      <a:lvl9pPr marL="1828800" algn="l" rtl="0" fontAlgn="base">
        <a:spcBef>
          <a:spcPct val="0"/>
        </a:spcBef>
        <a:spcAft>
          <a:spcPct val="0"/>
        </a:spcAft>
        <a:defRPr sz="3200">
          <a:solidFill>
            <a:schemeClr val="tx2"/>
          </a:solidFill>
          <a:latin typeface="Arial" charset="0"/>
        </a:defRPr>
      </a:lvl9pPr>
    </p:titleStyle>
    <p:bodyStyle>
      <a:lvl1pPr marL="342900" indent="-342900" algn="l" rtl="0" eaLnBrk="0" fontAlgn="base" hangingPunct="0">
        <a:spcBef>
          <a:spcPct val="20000"/>
        </a:spcBef>
        <a:spcAft>
          <a:spcPct val="0"/>
        </a:spcAft>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62000" y="1981200"/>
            <a:ext cx="6478588" cy="863600"/>
          </a:xfrm>
        </p:spPr>
        <p:txBody>
          <a:bodyPr/>
          <a:lstStyle/>
          <a:p>
            <a:pPr eaLnBrk="1" hangingPunct="1"/>
            <a:r>
              <a:rPr lang="en-GB" b="1" dirty="0" smtClean="0">
                <a:solidFill>
                  <a:schemeClr val="tx2"/>
                </a:solidFill>
                <a:latin typeface="+mj-lt"/>
                <a:ea typeface="+mj-ea"/>
                <a:cs typeface="+mj-cs"/>
              </a:rPr>
              <a:t>Advanced car planning in long term care</a:t>
            </a:r>
            <a:endParaRPr lang="en-GB" dirty="0" smtClean="0"/>
          </a:p>
        </p:txBody>
      </p:sp>
      <p:sp>
        <p:nvSpPr>
          <p:cNvPr id="3075" name="Rectangle 3"/>
          <p:cNvSpPr>
            <a:spLocks noGrp="1" noChangeArrowheads="1"/>
          </p:cNvSpPr>
          <p:nvPr>
            <p:ph type="subTitle" idx="1"/>
          </p:nvPr>
        </p:nvSpPr>
        <p:spPr>
          <a:xfrm>
            <a:off x="762000" y="3581400"/>
            <a:ext cx="5753100" cy="1752600"/>
          </a:xfrm>
        </p:spPr>
        <p:txBody>
          <a:bodyPr/>
          <a:lstStyle/>
          <a:p>
            <a:pPr algn="l" eaLnBrk="1" hangingPunct="1"/>
            <a:endParaRPr lang="en-GB" dirty="0" smtClean="0"/>
          </a:p>
        </p:txBody>
      </p:sp>
      <p:pic>
        <p:nvPicPr>
          <p:cNvPr id="3076" name="Picture 12" descr="New banner (with strapline and logo)"/>
          <p:cNvPicPr>
            <a:picLocks noChangeAspect="1" noChangeArrowheads="1"/>
          </p:cNvPicPr>
          <p:nvPr/>
        </p:nvPicPr>
        <p:blipFill>
          <a:blip r:embed="rId2" cstate="print"/>
          <a:srcRect/>
          <a:stretch>
            <a:fillRect/>
          </a:stretch>
        </p:blipFill>
        <p:spPr bwMode="auto">
          <a:xfrm>
            <a:off x="0" y="38100"/>
            <a:ext cx="9048750" cy="1181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Scenario</a:t>
            </a:r>
            <a:endParaRPr lang="en-GB" dirty="0"/>
          </a:p>
        </p:txBody>
      </p:sp>
      <p:sp>
        <p:nvSpPr>
          <p:cNvPr id="3" name="Content Placeholder 2"/>
          <p:cNvSpPr>
            <a:spLocks noGrp="1"/>
          </p:cNvSpPr>
          <p:nvPr>
            <p:ph idx="1"/>
          </p:nvPr>
        </p:nvSpPr>
        <p:spPr/>
        <p:txBody>
          <a:bodyPr/>
          <a:lstStyle/>
          <a:p>
            <a:pPr>
              <a:buNone/>
            </a:pPr>
            <a:r>
              <a:rPr lang="en-GB" dirty="0" smtClean="0"/>
              <a:t>	Mrs MB (82 years) was placed in residential care in March 2008 following a CVA, which left her with significant comprehension and communication problems. She had  previously lived independently at home.  The discharge into care was made in her best interest with her family (sister and granddaughter) as she lacked capacity to make this decision.</a:t>
            </a:r>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Scenario</a:t>
            </a:r>
            <a:endParaRPr lang="en-GB" dirty="0"/>
          </a:p>
        </p:txBody>
      </p:sp>
      <p:sp>
        <p:nvSpPr>
          <p:cNvPr id="3" name="Content Placeholder 2"/>
          <p:cNvSpPr>
            <a:spLocks noGrp="1"/>
          </p:cNvSpPr>
          <p:nvPr>
            <p:ph idx="1"/>
          </p:nvPr>
        </p:nvSpPr>
        <p:spPr/>
        <p:txBody>
          <a:bodyPr/>
          <a:lstStyle/>
          <a:p>
            <a:r>
              <a:rPr lang="en-GB" dirty="0" smtClean="0"/>
              <a:t>In Summer 2009 she was admitted acutely to hospital with seizures and started on </a:t>
            </a:r>
            <a:r>
              <a:rPr lang="en-GB" dirty="0" err="1" smtClean="0"/>
              <a:t>antiepileptics</a:t>
            </a:r>
            <a:r>
              <a:rPr lang="en-GB" dirty="0" smtClean="0"/>
              <a:t>.</a:t>
            </a:r>
          </a:p>
          <a:p>
            <a:r>
              <a:rPr lang="en-GB" dirty="0" smtClean="0"/>
              <a:t>Following this admission she was moved into the DEE (dementia) unit because of her increasing care needs. </a:t>
            </a:r>
          </a:p>
          <a:p>
            <a:r>
              <a:rPr lang="en-GB" dirty="0" smtClean="0"/>
              <a:t>In November 2009 a routine review with the family was organised by the home. At this meeting advanced care planning was discussed. All agreed that MB was becoming frailer and further acute intervention would not be in her best interest. The family wanted her to remain in the home for supportive care.</a:t>
            </a:r>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a:t>
            </a:r>
            <a:r>
              <a:rPr lang="en-GB" dirty="0" smtClean="0"/>
              <a:t>Scenario</a:t>
            </a:r>
            <a:endParaRPr lang="en-GB" dirty="0"/>
          </a:p>
        </p:txBody>
      </p:sp>
      <p:sp>
        <p:nvSpPr>
          <p:cNvPr id="3" name="Content Placeholder 2"/>
          <p:cNvSpPr>
            <a:spLocks noGrp="1"/>
          </p:cNvSpPr>
          <p:nvPr>
            <p:ph idx="1"/>
          </p:nvPr>
        </p:nvSpPr>
        <p:spPr>
          <a:xfrm>
            <a:off x="1000100" y="1928802"/>
            <a:ext cx="7654925" cy="2808288"/>
          </a:xfrm>
        </p:spPr>
        <p:txBody>
          <a:bodyPr/>
          <a:lstStyle/>
          <a:p>
            <a:r>
              <a:rPr lang="en-GB" dirty="0" smtClean="0"/>
              <a:t>December 2009, MB is found at 08.45 collapsed on the floor. Carers ring 999 (emergency services) and are told to start Cardiopulmonary resuscitation (CPR). </a:t>
            </a:r>
          </a:p>
          <a:p>
            <a:r>
              <a:rPr lang="en-GB" dirty="0" smtClean="0"/>
              <a:t> Ambulance crew arrives and CPR is continued for 30 min. Home manager arrives and said MB was for supportive care only. GP and granddaughter are contacted by telephone and agree. CPR is continued as no written documentation of any advanced decisions had been made. Family had written a letter expressing their wishes and what they felt was in MBs best interest, but had not brought it back to the home.</a:t>
            </a:r>
          </a:p>
          <a:p>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Scenario</a:t>
            </a:r>
            <a:endParaRPr lang="en-GB" dirty="0"/>
          </a:p>
        </p:txBody>
      </p:sp>
      <p:sp>
        <p:nvSpPr>
          <p:cNvPr id="3" name="Content Placeholder 2"/>
          <p:cNvSpPr>
            <a:spLocks noGrp="1"/>
          </p:cNvSpPr>
          <p:nvPr>
            <p:ph idx="1"/>
          </p:nvPr>
        </p:nvSpPr>
        <p:spPr/>
        <p:txBody>
          <a:bodyPr/>
          <a:lstStyle/>
          <a:p>
            <a:r>
              <a:rPr lang="en-GB" dirty="0" smtClean="0"/>
              <a:t>Questions for discussion</a:t>
            </a:r>
          </a:p>
          <a:p>
            <a:pPr>
              <a:buNone/>
            </a:pPr>
            <a:r>
              <a:rPr lang="en-GB" dirty="0" smtClean="0"/>
              <a:t> </a:t>
            </a:r>
          </a:p>
          <a:p>
            <a:r>
              <a:rPr lang="en-GB" dirty="0" smtClean="0"/>
              <a:t>Should the carers have called the emergency services and should the emergency services have started CPR?</a:t>
            </a:r>
          </a:p>
          <a:p>
            <a:pPr>
              <a:buNone/>
            </a:pPr>
            <a:r>
              <a:rPr lang="en-GB" dirty="0" smtClean="0"/>
              <a:t> </a:t>
            </a:r>
          </a:p>
          <a:p>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TotalTime>
  <Words>140</Words>
  <Application>Microsoft Office PowerPoint</Application>
  <PresentationFormat>On-screen Show (4:3)</PresentationFormat>
  <Paragraphs>15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Advanced car planning in long term care</vt:lpstr>
      <vt:lpstr>Case Scenario</vt:lpstr>
      <vt:lpstr>Case Scenario</vt:lpstr>
      <vt:lpstr>Case Scenario</vt:lpstr>
      <vt:lpstr>Case Scenario</vt:lpstr>
    </vt:vector>
  </TitlesOfParts>
  <Company>뿿죐뿿젰ԦꃐȰ珬뿿��</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Robin Lachmann</dc:creator>
  <cp:lastModifiedBy>Robin</cp:lastModifiedBy>
  <cp:revision>7</cp:revision>
  <dcterms:created xsi:type="dcterms:W3CDTF">2010-03-15T11:20:55Z</dcterms:created>
  <dcterms:modified xsi:type="dcterms:W3CDTF">2010-03-21T13:06:35Z</dcterms:modified>
</cp:coreProperties>
</file>