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60" r:id="rId2"/>
    <p:sldId id="263" r:id="rId3"/>
    <p:sldId id="261" r:id="rId4"/>
    <p:sldId id="262" r:id="rId5"/>
    <p:sldId id="264" r:id="rId6"/>
    <p:sldId id="279" r:id="rId7"/>
    <p:sldId id="280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84" r:id="rId20"/>
    <p:sldId id="285" r:id="rId21"/>
    <p:sldId id="286" r:id="rId22"/>
    <p:sldId id="287" r:id="rId23"/>
    <p:sldId id="289" r:id="rId24"/>
    <p:sldId id="290" r:id="rId25"/>
    <p:sldId id="291" r:id="rId26"/>
    <p:sldId id="292" r:id="rId27"/>
    <p:sldId id="288" r:id="rId28"/>
    <p:sldId id="293" r:id="rId29"/>
    <p:sldId id="267" r:id="rId30"/>
    <p:sldId id="278" r:id="rId31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3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7" autoAdjust="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BBE46-7EFD-4694-8D30-2A28E74A6764}" type="doc">
      <dgm:prSet loTypeId="urn:microsoft.com/office/officeart/2005/8/layout/radial4" loCatId="relationship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C134832C-32AD-4234-9A79-04BB132FEC98}">
      <dgm:prSet phldrT="[文字]" custT="1"/>
      <dgm:spPr/>
      <dgm:t>
        <a:bodyPr/>
        <a:lstStyle/>
        <a:p>
          <a:r>
            <a:rPr lang="zh-TW" altLang="en-US" sz="3900" b="1" dirty="0" smtClean="0">
              <a:latin typeface="微軟正黑體" pitchFamily="34" charset="-120"/>
              <a:ea typeface="微軟正黑體" pitchFamily="34" charset="-120"/>
            </a:rPr>
            <a:t>愛麗絲</a:t>
          </a:r>
          <a:endParaRPr lang="zh-TW" altLang="en-US" sz="3900" b="1" dirty="0">
            <a:latin typeface="微軟正黑體" pitchFamily="34" charset="-120"/>
            <a:ea typeface="微軟正黑體" pitchFamily="34" charset="-120"/>
          </a:endParaRPr>
        </a:p>
      </dgm:t>
    </dgm:pt>
    <dgm:pt modelId="{34D9796F-7570-4973-9008-992180439608}" type="parTrans" cxnId="{341E6D75-B632-43A1-B3DD-D7DDF80DDD79}">
      <dgm:prSet/>
      <dgm:spPr/>
      <dgm:t>
        <a:bodyPr/>
        <a:lstStyle/>
        <a:p>
          <a:endParaRPr lang="zh-TW" altLang="en-US"/>
        </a:p>
      </dgm:t>
    </dgm:pt>
    <dgm:pt modelId="{0D023409-58C1-422A-842B-CB36A1FCD77E}" type="sibTrans" cxnId="{341E6D75-B632-43A1-B3DD-D7DDF80DDD79}">
      <dgm:prSet/>
      <dgm:spPr/>
      <dgm:t>
        <a:bodyPr/>
        <a:lstStyle/>
        <a:p>
          <a:endParaRPr lang="zh-TW" altLang="en-US"/>
        </a:p>
      </dgm:t>
    </dgm:pt>
    <dgm:pt modelId="{F3FCDDA9-E627-4B4D-8A4B-8C41E7997D97}">
      <dgm:prSet phldrT="[文字]" custT="1"/>
      <dgm:spPr/>
      <dgm:t>
        <a:bodyPr/>
        <a:lstStyle/>
        <a:p>
          <a:pPr algn="l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丈夫</a:t>
          </a:r>
          <a:r>
            <a:rPr lang="en-US" altLang="zh-TW" sz="24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algn="ctr"/>
          <a:r>
            <a:rPr lang="zh-TW" altLang="en-US" sz="4000" b="1" dirty="0" smtClean="0">
              <a:latin typeface="微軟正黑體" pitchFamily="34" charset="-120"/>
              <a:ea typeface="微軟正黑體" pitchFamily="34" charset="-120"/>
            </a:rPr>
            <a:t>約翰</a:t>
          </a:r>
          <a:endParaRPr lang="zh-TW" altLang="en-US" sz="4000" b="1" dirty="0">
            <a:latin typeface="微軟正黑體" pitchFamily="34" charset="-120"/>
            <a:ea typeface="微軟正黑體" pitchFamily="34" charset="-120"/>
          </a:endParaRPr>
        </a:p>
      </dgm:t>
    </dgm:pt>
    <dgm:pt modelId="{31AF8E52-D1CA-45CD-B3D6-D662C4D7ECBB}" type="parTrans" cxnId="{37B9952D-FF7D-4DCB-BFE9-CF7EB9512BCC}">
      <dgm:prSet/>
      <dgm:spPr/>
      <dgm:t>
        <a:bodyPr/>
        <a:lstStyle/>
        <a:p>
          <a:endParaRPr lang="zh-TW" altLang="en-US"/>
        </a:p>
      </dgm:t>
    </dgm:pt>
    <dgm:pt modelId="{A6850225-BE60-4E56-9B8E-04E872EEE4E7}" type="sibTrans" cxnId="{37B9952D-FF7D-4DCB-BFE9-CF7EB9512BCC}">
      <dgm:prSet/>
      <dgm:spPr/>
      <dgm:t>
        <a:bodyPr/>
        <a:lstStyle/>
        <a:p>
          <a:endParaRPr lang="zh-TW" altLang="en-US"/>
        </a:p>
      </dgm:t>
    </dgm:pt>
    <dgm:pt modelId="{9CB25EEA-D15E-4EA7-B392-049853468569}">
      <dgm:prSet phldrT="[文字]" custT="1"/>
      <dgm:spPr/>
      <dgm:t>
        <a:bodyPr/>
        <a:lstStyle/>
        <a:p>
          <a:pPr algn="l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大女兒</a:t>
          </a:r>
          <a:r>
            <a:rPr lang="en-US" altLang="zh-TW" sz="24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algn="ctr"/>
          <a:r>
            <a:rPr lang="zh-TW" altLang="en-US" sz="4000" b="1" dirty="0" smtClean="0">
              <a:latin typeface="微軟正黑體" pitchFamily="34" charset="-120"/>
              <a:ea typeface="微軟正黑體" pitchFamily="34" charset="-120"/>
            </a:rPr>
            <a:t>安娜</a:t>
          </a:r>
          <a:endParaRPr lang="zh-TW" altLang="en-US" sz="4000" b="1" dirty="0">
            <a:latin typeface="微軟正黑體" pitchFamily="34" charset="-120"/>
            <a:ea typeface="微軟正黑體" pitchFamily="34" charset="-120"/>
          </a:endParaRPr>
        </a:p>
      </dgm:t>
    </dgm:pt>
    <dgm:pt modelId="{86B95DBF-8DF8-44E8-9E7A-F2D3995F3838}" type="parTrans" cxnId="{61836876-8A74-414A-B3D6-E884FFC4C119}">
      <dgm:prSet/>
      <dgm:spPr/>
      <dgm:t>
        <a:bodyPr/>
        <a:lstStyle/>
        <a:p>
          <a:endParaRPr lang="zh-TW" altLang="en-US"/>
        </a:p>
      </dgm:t>
    </dgm:pt>
    <dgm:pt modelId="{49D44B93-20E5-4A12-BC5F-F9C570B04743}" type="sibTrans" cxnId="{61836876-8A74-414A-B3D6-E884FFC4C119}">
      <dgm:prSet/>
      <dgm:spPr/>
      <dgm:t>
        <a:bodyPr/>
        <a:lstStyle/>
        <a:p>
          <a:endParaRPr lang="zh-TW" altLang="en-US"/>
        </a:p>
      </dgm:t>
    </dgm:pt>
    <dgm:pt modelId="{2B6FAB49-4DC1-407A-8B2C-8AE76A27E540}">
      <dgm:prSet phldrT="[文字]" custT="1"/>
      <dgm:spPr/>
      <dgm:t>
        <a:bodyPr/>
        <a:lstStyle/>
        <a:p>
          <a:pPr algn="l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兒子</a:t>
          </a:r>
          <a:r>
            <a:rPr lang="en-US" altLang="zh-TW" sz="24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algn="ctr"/>
          <a:r>
            <a:rPr lang="zh-TW" altLang="en-US" sz="4000" b="1" dirty="0" smtClean="0">
              <a:latin typeface="微軟正黑體" pitchFamily="34" charset="-120"/>
              <a:ea typeface="微軟正黑體" pitchFamily="34" charset="-120"/>
            </a:rPr>
            <a:t>湯姆</a:t>
          </a:r>
          <a:endParaRPr lang="zh-TW" altLang="en-US" sz="4000" b="1" dirty="0">
            <a:latin typeface="微軟正黑體" pitchFamily="34" charset="-120"/>
            <a:ea typeface="微軟正黑體" pitchFamily="34" charset="-120"/>
          </a:endParaRPr>
        </a:p>
      </dgm:t>
    </dgm:pt>
    <dgm:pt modelId="{5B5F8D40-DF7F-453E-BBA8-56AD38805314}" type="parTrans" cxnId="{19909CC3-4549-46F4-A64C-31F9FE634D17}">
      <dgm:prSet/>
      <dgm:spPr/>
      <dgm:t>
        <a:bodyPr/>
        <a:lstStyle/>
        <a:p>
          <a:endParaRPr lang="zh-TW" altLang="en-US"/>
        </a:p>
      </dgm:t>
    </dgm:pt>
    <dgm:pt modelId="{F4EFFA9F-B067-4CD7-ACB9-E3C88E42B10B}" type="sibTrans" cxnId="{19909CC3-4549-46F4-A64C-31F9FE634D17}">
      <dgm:prSet/>
      <dgm:spPr/>
      <dgm:t>
        <a:bodyPr/>
        <a:lstStyle/>
        <a:p>
          <a:endParaRPr lang="zh-TW" altLang="en-US"/>
        </a:p>
      </dgm:t>
    </dgm:pt>
    <dgm:pt modelId="{1BB4174B-B27D-45A9-BF84-9F3856E406DD}">
      <dgm:prSet custT="1"/>
      <dgm:spPr/>
      <dgm:t>
        <a:bodyPr/>
        <a:lstStyle/>
        <a:p>
          <a:pPr algn="l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小女兒</a:t>
          </a:r>
          <a:r>
            <a:rPr lang="en-US" altLang="zh-TW" sz="24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algn="ctr"/>
          <a:r>
            <a:rPr lang="zh-TW" altLang="en-US" sz="3800" b="1" dirty="0" smtClean="0">
              <a:latin typeface="微軟正黑體" pitchFamily="34" charset="-120"/>
              <a:ea typeface="微軟正黑體" pitchFamily="34" charset="-120"/>
            </a:rPr>
            <a:t>麗蒂亞</a:t>
          </a:r>
          <a:endParaRPr lang="zh-TW" altLang="en-US" sz="3800" b="1" dirty="0">
            <a:latin typeface="微軟正黑體" pitchFamily="34" charset="-120"/>
            <a:ea typeface="微軟正黑體" pitchFamily="34" charset="-120"/>
          </a:endParaRPr>
        </a:p>
      </dgm:t>
    </dgm:pt>
    <dgm:pt modelId="{FB1CECD9-4F3F-4DEE-8232-B4A74A7BCB8E}" type="parTrans" cxnId="{E523FB57-254C-4040-B3B1-C0B0E62FBE74}">
      <dgm:prSet/>
      <dgm:spPr/>
      <dgm:t>
        <a:bodyPr/>
        <a:lstStyle/>
        <a:p>
          <a:endParaRPr lang="zh-TW" altLang="en-US"/>
        </a:p>
      </dgm:t>
    </dgm:pt>
    <dgm:pt modelId="{CEC0EFB0-C5B9-4847-A4A3-5CEBE7E4D3BC}" type="sibTrans" cxnId="{E523FB57-254C-4040-B3B1-C0B0E62FBE74}">
      <dgm:prSet/>
      <dgm:spPr/>
      <dgm:t>
        <a:bodyPr/>
        <a:lstStyle/>
        <a:p>
          <a:endParaRPr lang="zh-TW" altLang="en-US"/>
        </a:p>
      </dgm:t>
    </dgm:pt>
    <dgm:pt modelId="{4521895E-73A7-49BA-8506-41D344DE2613}" type="pres">
      <dgm:prSet presAssocID="{574BBE46-7EFD-4694-8D30-2A28E74A676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C643F97-1992-4BC8-93D7-7A5C79ACB472}" type="pres">
      <dgm:prSet presAssocID="{C134832C-32AD-4234-9A79-04BB132FEC98}" presName="centerShape" presStyleLbl="node0" presStyleIdx="0" presStyleCnt="1" custScaleX="107744" custScaleY="107028"/>
      <dgm:spPr/>
      <dgm:t>
        <a:bodyPr/>
        <a:lstStyle/>
        <a:p>
          <a:endParaRPr lang="zh-TW" altLang="en-US"/>
        </a:p>
      </dgm:t>
    </dgm:pt>
    <dgm:pt modelId="{88B6AFDA-A0CE-4BDA-9262-CB0D89DEE7F8}" type="pres">
      <dgm:prSet presAssocID="{31AF8E52-D1CA-45CD-B3D6-D662C4D7ECBB}" presName="parTrans" presStyleLbl="bgSibTrans2D1" presStyleIdx="0" presStyleCnt="4"/>
      <dgm:spPr/>
      <dgm:t>
        <a:bodyPr/>
        <a:lstStyle/>
        <a:p>
          <a:endParaRPr lang="zh-TW" altLang="en-US"/>
        </a:p>
      </dgm:t>
    </dgm:pt>
    <dgm:pt modelId="{40830A2F-2C45-42C8-8E09-05774667D7DC}" type="pres">
      <dgm:prSet presAssocID="{F3FCDDA9-E627-4B4D-8A4B-8C41E7997D9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9116AB-6869-4576-99F9-67BDC17995BA}" type="pres">
      <dgm:prSet presAssocID="{86B95DBF-8DF8-44E8-9E7A-F2D3995F3838}" presName="parTrans" presStyleLbl="bgSibTrans2D1" presStyleIdx="1" presStyleCnt="4"/>
      <dgm:spPr/>
      <dgm:t>
        <a:bodyPr/>
        <a:lstStyle/>
        <a:p>
          <a:endParaRPr lang="zh-TW" altLang="en-US"/>
        </a:p>
      </dgm:t>
    </dgm:pt>
    <dgm:pt modelId="{E43AE7DE-972C-406D-BAA1-802E1F4FD918}" type="pres">
      <dgm:prSet presAssocID="{9CB25EEA-D15E-4EA7-B392-04985346856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9DEC10-ED3A-41F9-8708-8679C968E1B6}" type="pres">
      <dgm:prSet presAssocID="{5B5F8D40-DF7F-453E-BBA8-56AD38805314}" presName="parTrans" presStyleLbl="bgSibTrans2D1" presStyleIdx="2" presStyleCnt="4"/>
      <dgm:spPr/>
      <dgm:t>
        <a:bodyPr/>
        <a:lstStyle/>
        <a:p>
          <a:endParaRPr lang="zh-TW" altLang="en-US"/>
        </a:p>
      </dgm:t>
    </dgm:pt>
    <dgm:pt modelId="{84BADC18-6320-4065-BCEA-EF11E1B7A06B}" type="pres">
      <dgm:prSet presAssocID="{2B6FAB49-4DC1-407A-8B2C-8AE76A27E54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29E217-3116-42BD-BC2E-6982AA9B202C}" type="pres">
      <dgm:prSet presAssocID="{FB1CECD9-4F3F-4DEE-8232-B4A74A7BCB8E}" presName="parTrans" presStyleLbl="bgSibTrans2D1" presStyleIdx="3" presStyleCnt="4"/>
      <dgm:spPr/>
      <dgm:t>
        <a:bodyPr/>
        <a:lstStyle/>
        <a:p>
          <a:endParaRPr lang="zh-TW" altLang="en-US"/>
        </a:p>
      </dgm:t>
    </dgm:pt>
    <dgm:pt modelId="{1C55B7D0-2647-424E-9E0A-BC13CFD4F822}" type="pres">
      <dgm:prSet presAssocID="{1BB4174B-B27D-45A9-BF84-9F3856E406D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523FB57-254C-4040-B3B1-C0B0E62FBE74}" srcId="{C134832C-32AD-4234-9A79-04BB132FEC98}" destId="{1BB4174B-B27D-45A9-BF84-9F3856E406DD}" srcOrd="3" destOrd="0" parTransId="{FB1CECD9-4F3F-4DEE-8232-B4A74A7BCB8E}" sibTransId="{CEC0EFB0-C5B9-4847-A4A3-5CEBE7E4D3BC}"/>
    <dgm:cxn modelId="{19909CC3-4549-46F4-A64C-31F9FE634D17}" srcId="{C134832C-32AD-4234-9A79-04BB132FEC98}" destId="{2B6FAB49-4DC1-407A-8B2C-8AE76A27E540}" srcOrd="2" destOrd="0" parTransId="{5B5F8D40-DF7F-453E-BBA8-56AD38805314}" sibTransId="{F4EFFA9F-B067-4CD7-ACB9-E3C88E42B10B}"/>
    <dgm:cxn modelId="{9B4DB129-590E-46D2-BB07-8E077208EB4F}" type="presOf" srcId="{2B6FAB49-4DC1-407A-8B2C-8AE76A27E540}" destId="{84BADC18-6320-4065-BCEA-EF11E1B7A06B}" srcOrd="0" destOrd="0" presId="urn:microsoft.com/office/officeart/2005/8/layout/radial4"/>
    <dgm:cxn modelId="{61836876-8A74-414A-B3D6-E884FFC4C119}" srcId="{C134832C-32AD-4234-9A79-04BB132FEC98}" destId="{9CB25EEA-D15E-4EA7-B392-049853468569}" srcOrd="1" destOrd="0" parTransId="{86B95DBF-8DF8-44E8-9E7A-F2D3995F3838}" sibTransId="{49D44B93-20E5-4A12-BC5F-F9C570B04743}"/>
    <dgm:cxn modelId="{37B9952D-FF7D-4DCB-BFE9-CF7EB9512BCC}" srcId="{C134832C-32AD-4234-9A79-04BB132FEC98}" destId="{F3FCDDA9-E627-4B4D-8A4B-8C41E7997D97}" srcOrd="0" destOrd="0" parTransId="{31AF8E52-D1CA-45CD-B3D6-D662C4D7ECBB}" sibTransId="{A6850225-BE60-4E56-9B8E-04E872EEE4E7}"/>
    <dgm:cxn modelId="{48A1E0FF-3878-4837-A745-7F6FC93816C7}" type="presOf" srcId="{5B5F8D40-DF7F-453E-BBA8-56AD38805314}" destId="{609DEC10-ED3A-41F9-8708-8679C968E1B6}" srcOrd="0" destOrd="0" presId="urn:microsoft.com/office/officeart/2005/8/layout/radial4"/>
    <dgm:cxn modelId="{3EDEBEA5-579F-4112-BED5-90FAFC39C920}" type="presOf" srcId="{1BB4174B-B27D-45A9-BF84-9F3856E406DD}" destId="{1C55B7D0-2647-424E-9E0A-BC13CFD4F822}" srcOrd="0" destOrd="0" presId="urn:microsoft.com/office/officeart/2005/8/layout/radial4"/>
    <dgm:cxn modelId="{E0D6ADB7-EDE6-44AF-96A7-98480E022B3C}" type="presOf" srcId="{C134832C-32AD-4234-9A79-04BB132FEC98}" destId="{9C643F97-1992-4BC8-93D7-7A5C79ACB472}" srcOrd="0" destOrd="0" presId="urn:microsoft.com/office/officeart/2005/8/layout/radial4"/>
    <dgm:cxn modelId="{70E8CF91-17C1-4E6D-800E-BD4591AED3A4}" type="presOf" srcId="{FB1CECD9-4F3F-4DEE-8232-B4A74A7BCB8E}" destId="{4629E217-3116-42BD-BC2E-6982AA9B202C}" srcOrd="0" destOrd="0" presId="urn:microsoft.com/office/officeart/2005/8/layout/radial4"/>
    <dgm:cxn modelId="{52C28C8F-6FAA-4497-80F3-2008A4C71666}" type="presOf" srcId="{F3FCDDA9-E627-4B4D-8A4B-8C41E7997D97}" destId="{40830A2F-2C45-42C8-8E09-05774667D7DC}" srcOrd="0" destOrd="0" presId="urn:microsoft.com/office/officeart/2005/8/layout/radial4"/>
    <dgm:cxn modelId="{4885F2D7-CB16-4AF0-B200-29655B745008}" type="presOf" srcId="{9CB25EEA-D15E-4EA7-B392-049853468569}" destId="{E43AE7DE-972C-406D-BAA1-802E1F4FD918}" srcOrd="0" destOrd="0" presId="urn:microsoft.com/office/officeart/2005/8/layout/radial4"/>
    <dgm:cxn modelId="{A84A9D68-22F8-4F6A-A038-BE8EC588A172}" type="presOf" srcId="{31AF8E52-D1CA-45CD-B3D6-D662C4D7ECBB}" destId="{88B6AFDA-A0CE-4BDA-9262-CB0D89DEE7F8}" srcOrd="0" destOrd="0" presId="urn:microsoft.com/office/officeart/2005/8/layout/radial4"/>
    <dgm:cxn modelId="{341E6D75-B632-43A1-B3DD-D7DDF80DDD79}" srcId="{574BBE46-7EFD-4694-8D30-2A28E74A6764}" destId="{C134832C-32AD-4234-9A79-04BB132FEC98}" srcOrd="0" destOrd="0" parTransId="{34D9796F-7570-4973-9008-992180439608}" sibTransId="{0D023409-58C1-422A-842B-CB36A1FCD77E}"/>
    <dgm:cxn modelId="{E05F605E-0F62-48BD-8DF9-25115FD14815}" type="presOf" srcId="{86B95DBF-8DF8-44E8-9E7A-F2D3995F3838}" destId="{F39116AB-6869-4576-99F9-67BDC17995BA}" srcOrd="0" destOrd="0" presId="urn:microsoft.com/office/officeart/2005/8/layout/radial4"/>
    <dgm:cxn modelId="{6869C879-DC8C-467D-822A-D34521FCD2AB}" type="presOf" srcId="{574BBE46-7EFD-4694-8D30-2A28E74A6764}" destId="{4521895E-73A7-49BA-8506-41D344DE2613}" srcOrd="0" destOrd="0" presId="urn:microsoft.com/office/officeart/2005/8/layout/radial4"/>
    <dgm:cxn modelId="{3A2D61D5-896F-4248-B78D-12391ABC4C5F}" type="presParOf" srcId="{4521895E-73A7-49BA-8506-41D344DE2613}" destId="{9C643F97-1992-4BC8-93D7-7A5C79ACB472}" srcOrd="0" destOrd="0" presId="urn:microsoft.com/office/officeart/2005/8/layout/radial4"/>
    <dgm:cxn modelId="{259F5AEA-53EB-4452-A40D-AF030201A59A}" type="presParOf" srcId="{4521895E-73A7-49BA-8506-41D344DE2613}" destId="{88B6AFDA-A0CE-4BDA-9262-CB0D89DEE7F8}" srcOrd="1" destOrd="0" presId="urn:microsoft.com/office/officeart/2005/8/layout/radial4"/>
    <dgm:cxn modelId="{19835FF5-6C52-4BE6-A122-0AE68B5FA01E}" type="presParOf" srcId="{4521895E-73A7-49BA-8506-41D344DE2613}" destId="{40830A2F-2C45-42C8-8E09-05774667D7DC}" srcOrd="2" destOrd="0" presId="urn:microsoft.com/office/officeart/2005/8/layout/radial4"/>
    <dgm:cxn modelId="{7E1D3615-9E71-44CF-8273-4C2F085F585B}" type="presParOf" srcId="{4521895E-73A7-49BA-8506-41D344DE2613}" destId="{F39116AB-6869-4576-99F9-67BDC17995BA}" srcOrd="3" destOrd="0" presId="urn:microsoft.com/office/officeart/2005/8/layout/radial4"/>
    <dgm:cxn modelId="{8DEB6455-E4BD-457C-B799-1965FB24AD8A}" type="presParOf" srcId="{4521895E-73A7-49BA-8506-41D344DE2613}" destId="{E43AE7DE-972C-406D-BAA1-802E1F4FD918}" srcOrd="4" destOrd="0" presId="urn:microsoft.com/office/officeart/2005/8/layout/radial4"/>
    <dgm:cxn modelId="{B35719FF-D5A7-4B5F-907F-0BD390DDD69A}" type="presParOf" srcId="{4521895E-73A7-49BA-8506-41D344DE2613}" destId="{609DEC10-ED3A-41F9-8708-8679C968E1B6}" srcOrd="5" destOrd="0" presId="urn:microsoft.com/office/officeart/2005/8/layout/radial4"/>
    <dgm:cxn modelId="{8BA5836F-B1C3-4728-8337-298EA4AAAB9F}" type="presParOf" srcId="{4521895E-73A7-49BA-8506-41D344DE2613}" destId="{84BADC18-6320-4065-BCEA-EF11E1B7A06B}" srcOrd="6" destOrd="0" presId="urn:microsoft.com/office/officeart/2005/8/layout/radial4"/>
    <dgm:cxn modelId="{E5710E21-C2AE-4F53-A601-A998830204BC}" type="presParOf" srcId="{4521895E-73A7-49BA-8506-41D344DE2613}" destId="{4629E217-3116-42BD-BC2E-6982AA9B202C}" srcOrd="7" destOrd="0" presId="urn:microsoft.com/office/officeart/2005/8/layout/radial4"/>
    <dgm:cxn modelId="{FFA222C3-9927-445A-B959-0012DF3CD085}" type="presParOf" srcId="{4521895E-73A7-49BA-8506-41D344DE2613}" destId="{1C55B7D0-2647-424E-9E0A-BC13CFD4F822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43F97-1992-4BC8-93D7-7A5C79ACB472}">
      <dsp:nvSpPr>
        <dsp:cNvPr id="0" name=""/>
        <dsp:cNvSpPr/>
      </dsp:nvSpPr>
      <dsp:spPr>
        <a:xfrm>
          <a:off x="2786083" y="2391610"/>
          <a:ext cx="2286013" cy="22708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900" b="1" kern="1200" dirty="0" smtClean="0">
              <a:latin typeface="微軟正黑體" pitchFamily="34" charset="-120"/>
              <a:ea typeface="微軟正黑體" pitchFamily="34" charset="-120"/>
            </a:rPr>
            <a:t>愛麗絲</a:t>
          </a:r>
          <a:endParaRPr lang="zh-TW" altLang="en-US" sz="39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120862" y="2724164"/>
        <a:ext cx="1616455" cy="1605714"/>
      </dsp:txXfrm>
    </dsp:sp>
    <dsp:sp modelId="{88B6AFDA-A0CE-4BDA-9262-CB0D89DEE7F8}">
      <dsp:nvSpPr>
        <dsp:cNvPr id="0" name=""/>
        <dsp:cNvSpPr/>
      </dsp:nvSpPr>
      <dsp:spPr>
        <a:xfrm rot="11700000">
          <a:off x="978855" y="2672244"/>
          <a:ext cx="1777044" cy="60468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0830A2F-2C45-42C8-8E09-05774667D7DC}">
      <dsp:nvSpPr>
        <dsp:cNvPr id="0" name=""/>
        <dsp:cNvSpPr/>
      </dsp:nvSpPr>
      <dsp:spPr>
        <a:xfrm>
          <a:off x="1319" y="1938371"/>
          <a:ext cx="2015623" cy="1612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丈夫</a:t>
          </a:r>
          <a:r>
            <a:rPr lang="en-US" altLang="zh-TW" sz="2400" kern="12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latin typeface="微軟正黑體" pitchFamily="34" charset="-120"/>
              <a:ea typeface="微軟正黑體" pitchFamily="34" charset="-120"/>
            </a:rPr>
            <a:t>約翰</a:t>
          </a:r>
          <a:endParaRPr lang="zh-TW" altLang="en-US" sz="4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8547" y="1985599"/>
        <a:ext cx="1921167" cy="1518042"/>
      </dsp:txXfrm>
    </dsp:sp>
    <dsp:sp modelId="{F39116AB-6869-4576-99F9-67BDC17995BA}">
      <dsp:nvSpPr>
        <dsp:cNvPr id="0" name=""/>
        <dsp:cNvSpPr/>
      </dsp:nvSpPr>
      <dsp:spPr>
        <a:xfrm rot="14700000">
          <a:off x="2136948" y="1292674"/>
          <a:ext cx="1782465" cy="60468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43AE7DE-972C-406D-BAA1-802E1F4FD918}">
      <dsp:nvSpPr>
        <dsp:cNvPr id="0" name=""/>
        <dsp:cNvSpPr/>
      </dsp:nvSpPr>
      <dsp:spPr>
        <a:xfrm>
          <a:off x="1643718" y="-18962"/>
          <a:ext cx="2015623" cy="1612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大女兒</a:t>
          </a:r>
          <a:r>
            <a:rPr lang="en-US" altLang="zh-TW" sz="2400" kern="12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latin typeface="微軟正黑體" pitchFamily="34" charset="-120"/>
              <a:ea typeface="微軟正黑體" pitchFamily="34" charset="-120"/>
            </a:rPr>
            <a:t>安娜</a:t>
          </a:r>
          <a:endParaRPr lang="zh-TW" altLang="en-US" sz="4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690946" y="28266"/>
        <a:ext cx="1921167" cy="1518042"/>
      </dsp:txXfrm>
    </dsp:sp>
    <dsp:sp modelId="{609DEC10-ED3A-41F9-8708-8679C968E1B6}">
      <dsp:nvSpPr>
        <dsp:cNvPr id="0" name=""/>
        <dsp:cNvSpPr/>
      </dsp:nvSpPr>
      <dsp:spPr>
        <a:xfrm rot="17700000">
          <a:off x="3938765" y="1292674"/>
          <a:ext cx="1782465" cy="60468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4BADC18-6320-4065-BCEA-EF11E1B7A06B}">
      <dsp:nvSpPr>
        <dsp:cNvPr id="0" name=""/>
        <dsp:cNvSpPr/>
      </dsp:nvSpPr>
      <dsp:spPr>
        <a:xfrm>
          <a:off x="4198837" y="-18962"/>
          <a:ext cx="2015623" cy="1612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兒子</a:t>
          </a:r>
          <a:r>
            <a:rPr lang="en-US" altLang="zh-TW" sz="2400" kern="12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latin typeface="微軟正黑體" pitchFamily="34" charset="-120"/>
              <a:ea typeface="微軟正黑體" pitchFamily="34" charset="-120"/>
            </a:rPr>
            <a:t>湯姆</a:t>
          </a:r>
          <a:endParaRPr lang="zh-TW" altLang="en-US" sz="4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246065" y="28266"/>
        <a:ext cx="1921167" cy="1518042"/>
      </dsp:txXfrm>
    </dsp:sp>
    <dsp:sp modelId="{4629E217-3116-42BD-BC2E-6982AA9B202C}">
      <dsp:nvSpPr>
        <dsp:cNvPr id="0" name=""/>
        <dsp:cNvSpPr/>
      </dsp:nvSpPr>
      <dsp:spPr>
        <a:xfrm rot="20700000">
          <a:off x="5102279" y="2672244"/>
          <a:ext cx="1777044" cy="60468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C55B7D0-2647-424E-9E0A-BC13CFD4F822}">
      <dsp:nvSpPr>
        <dsp:cNvPr id="0" name=""/>
        <dsp:cNvSpPr/>
      </dsp:nvSpPr>
      <dsp:spPr>
        <a:xfrm>
          <a:off x="5841236" y="1938371"/>
          <a:ext cx="2015623" cy="1612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微軟正黑體" pitchFamily="34" charset="-120"/>
              <a:ea typeface="微軟正黑體" pitchFamily="34" charset="-120"/>
            </a:rPr>
            <a:t>小女兒</a:t>
          </a:r>
          <a:r>
            <a:rPr lang="en-US" altLang="zh-TW" sz="2400" kern="1200" dirty="0" smtClean="0">
              <a:latin typeface="微軟正黑體" pitchFamily="34" charset="-120"/>
              <a:ea typeface="微軟正黑體" pitchFamily="34" charset="-120"/>
            </a:rPr>
            <a:t>--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800" b="1" kern="1200" dirty="0" smtClean="0">
              <a:latin typeface="微軟正黑體" pitchFamily="34" charset="-120"/>
              <a:ea typeface="微軟正黑體" pitchFamily="34" charset="-120"/>
            </a:rPr>
            <a:t>麗蒂亞</a:t>
          </a:r>
          <a:endParaRPr lang="zh-TW" altLang="en-US" sz="3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5888464" y="1985599"/>
        <a:ext cx="1921167" cy="1518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C9B9C-64A7-4207-8F94-205B5512F859}" type="datetimeFigureOut">
              <a:rPr lang="zh-TW" altLang="en-US" smtClean="0"/>
              <a:t>2015/10/13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3E105-BB89-45EF-AC55-D85E85DDD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480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13103-ED15-46F5-BEDE-852F9A86780E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17945-2CB4-42F5-945A-8D926A22555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17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想念自己而不是想念別人。因為愛麗絲最先消失的部分是「自我記憶」與「自我認同」。原來這個自己跟隨著我們一生，不必擺脫它，它有一天終將消失，且可能消失到連自己都可能不復記憶，失憶抹消了人的存在，但真的抹消得掉嗎？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鬧鐘設定在早上八點。愈來愈難記住自己的行事曆，必須隨時拿出手機備忘。很討厭講電話。搞不清楚現在幾點，即便戴錶。夜間遊蕩。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麗蒂亞伸手越過杯盤與兩人多年的隔閡，握住愛麗絲的手。愛麗絲摁摁女兒的手，她們總算找到可以聊的事。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頁</a:t>
            </a:r>
            <a:r>
              <a:rPr lang="en-US" altLang="zh-TW" dirty="0" smtClean="0"/>
              <a:t>168)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專題討論時，只有愛麗絲旁邊的位置沒有人坐。雖然她認為就算得了阿茲海默症，不代表她無法批判思考。然而同樣的建議，說了兩次。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頁</a:t>
            </a:r>
            <a:r>
              <a:rPr lang="en-US" altLang="zh-TW" dirty="0" smtClean="0"/>
              <a:t>190-191)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愛麗絲覺得腦充血。他最怕聽到的就是這個，不久前才向自己承認有這個可能。現在，專家說話了，她僅存的一點自我安慰也跟著瓦解。愛麗絲的身體出現問題了，而她不曉得自已是否準備好面對答案。她體內有一股衝動要她躺下來，不然就是立刻逃離診療室。衝度愈來愈強，愛麗絲只能極力克制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頁</a:t>
            </a:r>
            <a:r>
              <a:rPr lang="en-US" altLang="zh-TW" dirty="0" smtClean="0"/>
              <a:t>53)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愛麗絲看著書架上成排的書籍和期刊、桌上等著她批閱的考卷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她想起自己一直想看的書，它們全堆在書架最上層，而她總覺得以後會有時間看。她還有實驗要做，有論文要寫，有課堂要教、要聽。她所做的、所喜歡的一切，還有她所成為的一切，全都離不開語言。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頁</a:t>
            </a:r>
            <a:r>
              <a:rPr lang="en-US" altLang="zh-TW" dirty="0" smtClean="0"/>
              <a:t>83)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父親酗酒的毛病；父親酒駕，駛出公路，撞上樹幹，害死妻子和小女兒的那天晚上。這給了她充分的理由，把父親當作箭靶：爸！怎麼樣，這下你開心了吧？我分到你的爛基因，我們都要死在你手上了。你殺了全家人，感覺怎麼樣？愛麗絲開始哭泣，但她清楚，無論再多的淚水都無法滌淨她被汙染的大腦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我根本不敢想自己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孩子有</a:t>
            </a:r>
            <a:r>
              <a:rPr lang="en-US" altLang="zh-TW" dirty="0" smtClean="0"/>
              <a:t>50%</a:t>
            </a:r>
            <a:r>
              <a:rPr lang="zh-TW" altLang="en-US" dirty="0" smtClean="0"/>
              <a:t>的遺傳可能。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頁</a:t>
            </a:r>
            <a:r>
              <a:rPr lang="en-US" altLang="zh-TW" dirty="0" smtClean="0"/>
              <a:t>97)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愛麗絲病情加重：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終有一天，她會忘記如何吃冰淇淋、繫鞋帶、走路。</a:t>
            </a:r>
            <a:r>
              <a:rPr lang="en-US" altLang="zh-TW" dirty="0" smtClean="0"/>
              <a:t>(123</a:t>
            </a:r>
            <a:r>
              <a:rPr lang="zh-TW" altLang="en-US" dirty="0" smtClean="0"/>
              <a:t>頁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17945-2CB4-42F5-945A-8D926A22555C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726034" y="0"/>
            <a:ext cx="241796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612682"/>
            <a:ext cx="2214578" cy="253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600200"/>
            <a:ext cx="7329510" cy="4525963"/>
          </a:xfrm>
        </p:spPr>
        <p:txBody>
          <a:bodyPr/>
          <a:lstStyle>
            <a:lvl1pPr>
              <a:defRPr sz="3000">
                <a:latin typeface="微軟正黑體" pitchFamily="34" charset="-120"/>
                <a:ea typeface="微軟正黑體" pitchFamily="34" charset="-120"/>
              </a:defRPr>
            </a:lvl1pPr>
            <a:lvl2pPr>
              <a:defRPr sz="240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2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en-US" altLang="zh-TW" dirty="0" smtClean="0"/>
              <a:t>《</a:t>
            </a:r>
            <a:r>
              <a:rPr lang="zh-TW" altLang="en-US" dirty="0" smtClean="0"/>
              <a:t>健行書房</a:t>
            </a:r>
            <a:r>
              <a:rPr lang="en-US" altLang="zh-TW" dirty="0" smtClean="0"/>
              <a:t>》</a:t>
            </a:r>
            <a:r>
              <a:rPr lang="zh-TW" altLang="en-US" dirty="0" smtClean="0"/>
              <a:t>導讀</a:t>
            </a:r>
            <a:r>
              <a:rPr lang="en-US" altLang="zh-TW" dirty="0" smtClean="0"/>
              <a:t>—</a:t>
            </a:r>
            <a:r>
              <a:rPr lang="zh-TW" altLang="en-US" dirty="0" smtClean="0"/>
              <a:t>我想念我自己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8BE7C-99CF-4456-833F-7A18344A167C}" type="datetimeFigureOut">
              <a:rPr lang="zh-TW" altLang="en-US" smtClean="0"/>
              <a:pPr/>
              <a:t>2015/10/13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DAF4E-04F8-4511-9A34-F2D99DA7FA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&#12298;&#26126;&#26085;&#30340;&#35352;&#25014;&#12299;&#31934;&#24425;&#38928;&#21578;.mp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&#12298;&#34987;&#36986;&#24536;&#30340;&#26178;&#20809;&#12299;&#38928;&#21578;.mp4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&#12298;&#25105;&#24819;&#24565;&#25105;&#33258;&#24049;&#12299;&#38928;&#21578;.mp4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357562"/>
            <a:ext cx="250033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4143372" y="2571744"/>
            <a:ext cx="4357718" cy="785818"/>
          </a:xfrm>
        </p:spPr>
        <p:txBody>
          <a:bodyPr>
            <a:normAutofit fontScale="92500"/>
          </a:bodyPr>
          <a:lstStyle/>
          <a:p>
            <a:r>
              <a:rPr lang="zh-TW" altLang="en-US" sz="2800" b="1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導讀：王婉甄，</a:t>
            </a:r>
            <a:r>
              <a:rPr lang="en-US" altLang="zh-TW" sz="2800" b="1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2015.10.13</a:t>
            </a:r>
            <a:endParaRPr lang="zh-TW" altLang="en-US" sz="2800" b="1" dirty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643042" y="1142984"/>
            <a:ext cx="61959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zh-TW" altLang="en-US" sz="7200" b="1" dirty="0" smtClean="0">
                <a:ln w="18000">
                  <a:solidFill>
                    <a:schemeClr val="accent3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我想念我自己</a:t>
            </a:r>
            <a:r>
              <a:rPr lang="en-US" altLang="zh-TW" sz="7200" b="1" dirty="0" smtClean="0">
                <a:ln w="18000">
                  <a:solidFill>
                    <a:schemeClr val="accent3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..</a:t>
            </a:r>
            <a:endParaRPr lang="zh-TW" altLang="en-US" sz="7200" b="1" dirty="0">
              <a:ln w="18000">
                <a:solidFill>
                  <a:schemeClr val="accent3">
                    <a:lumMod val="40000"/>
                    <a:lumOff val="6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642918"/>
            <a:ext cx="7329510" cy="5483245"/>
          </a:xfrm>
        </p:spPr>
        <p:txBody>
          <a:bodyPr/>
          <a:lstStyle/>
          <a:p>
            <a:pPr algn="just"/>
            <a:r>
              <a:rPr lang="zh-TW" altLang="en-US" dirty="0" smtClean="0"/>
              <a:t>失去方向感，腦袋糊塗和記憶喪失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愛麗絲以為是「停經症候群」。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在</a:t>
            </a:r>
            <a:r>
              <a:rPr lang="en-US" altLang="zh-TW" dirty="0" smtClean="0"/>
              <a:t>50</a:t>
            </a:r>
            <a:r>
              <a:rPr lang="zh-TW" altLang="en-US" dirty="0" smtClean="0"/>
              <a:t>歲的家庭生日會上，香檳與經血軟化了愛麗絲，她在洗手間開始哭泣，嚎啕大哭，哭得喘不過氣來，感覺彷彿要失去自己的心靈。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莫耶醫師：「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我認為妳的健忘和更年期無關</a:t>
            </a:r>
            <a:r>
              <a:rPr lang="zh-TW" altLang="en-US" dirty="0" smtClean="0"/>
              <a:t>。」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642918"/>
            <a:ext cx="7329510" cy="5483245"/>
          </a:xfrm>
        </p:spPr>
        <p:txBody>
          <a:bodyPr/>
          <a:lstStyle/>
          <a:p>
            <a:pPr algn="just"/>
            <a:r>
              <a:rPr lang="zh-TW" altLang="en-US" dirty="0" smtClean="0"/>
              <a:t>愛麗絲</a:t>
            </a:r>
            <a:r>
              <a:rPr lang="zh-TW" altLang="en-US" b="1" u="sng" dirty="0" smtClean="0">
                <a:solidFill>
                  <a:srgbClr val="C00000"/>
                </a:solidFill>
              </a:rPr>
              <a:t>開始忘記</a:t>
            </a:r>
            <a:r>
              <a:rPr lang="zh-TW" altLang="en-US" dirty="0" smtClean="0"/>
              <a:t>：課程內容、待辦事項，參加芝加哥心理定律年會、研究生丹恩的妻子貝絲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等。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愛麗絲的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短期記憶訓練</a:t>
            </a:r>
            <a:r>
              <a:rPr lang="zh-TW" altLang="en-US" dirty="0" smtClean="0"/>
              <a:t>：選擇兩個不相干的字詞→設定時間→回答字詞→增加難度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鬧鐘響了，愛麗絲看著烤箱，肉還沒熟，但愛麗絲想不通為何鬧鐘響了？完全記不起來白巧克力麵包布丁的材料，於是</a:t>
            </a:r>
            <a:r>
              <a:rPr lang="en-US" altLang="zh-TW" dirty="0" smtClean="0"/>
              <a:t>……</a:t>
            </a:r>
          </a:p>
          <a:p>
            <a:pPr algn="just"/>
            <a:endParaRPr lang="en-US" altLang="zh-TW" dirty="0" smtClean="0"/>
          </a:p>
          <a:p>
            <a:pPr algn="just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確立病因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醫生宣判：我認為妳的徵狀符合描述，可能得了阿茲海默症。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我們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可以延緩</a:t>
            </a:r>
            <a:r>
              <a:rPr lang="zh-TW" altLang="en-US" dirty="0" smtClean="0"/>
              <a:t>妳目前經歷到的認知衰退，但沒有辦法停止或扭轉。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愛麗絲此刻正坐在麻州總醫院的八樓，記憶障礙科神經專科醫師診療室一張又冷又硬的椅子上，剛剛診斷出得了阿茲海默症，身旁沒有半個人。她注視著醫生的眼眸，想看出別的什麼，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卻只見到真相和遺憾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失去語言能力？說的話幾乎無法理解，也聽不懂別人說什麼。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必須放棄閱讀，再也不能寫作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071546"/>
            <a:ext cx="7329510" cy="5054617"/>
          </a:xfrm>
        </p:spPr>
        <p:txBody>
          <a:bodyPr/>
          <a:lstStyle/>
          <a:p>
            <a:pPr lvl="1" algn="just"/>
            <a:r>
              <a:rPr lang="zh-TW" altLang="en-US" dirty="0" smtClean="0"/>
              <a:t>奧本山墓園：愛麗絲哭得憤怒而痛苦。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愛麗絲想像墓碑刻著她的名字，立在安恩的墓碑邊。她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寧可早死，也不要失去心靈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447395"/>
            <a:ext cx="2666992" cy="2486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告知約翰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500174"/>
            <a:ext cx="7329510" cy="4625989"/>
          </a:xfrm>
        </p:spPr>
        <p:txBody>
          <a:bodyPr/>
          <a:lstStyle/>
          <a:p>
            <a:pPr algn="just"/>
            <a:r>
              <a:rPr lang="zh-TW" altLang="en-US" dirty="0" smtClean="0"/>
              <a:t>愛麗絲自己花了幾個月否認，卻要約翰一次談話就相信。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沒去芝加哥。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忘了課程內容。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耶誕夜無法製作布丁，一個字都想不起來。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在哈佛廣場迷路。</a:t>
            </a:r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約翰：我需要讀點書，然後去找妳的神經科專科醫生。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500042"/>
            <a:ext cx="7329510" cy="5626121"/>
          </a:xfrm>
        </p:spPr>
        <p:txBody>
          <a:bodyPr/>
          <a:lstStyle/>
          <a:p>
            <a:r>
              <a:rPr lang="zh-TW" altLang="en-US" dirty="0" smtClean="0"/>
              <a:t>約翰</a:t>
            </a:r>
            <a:r>
              <a:rPr lang="zh-TW" altLang="en-US" b="1" u="sng" dirty="0" smtClean="0">
                <a:solidFill>
                  <a:srgbClr val="C00000"/>
                </a:solidFill>
              </a:rPr>
              <a:t>不願承認</a:t>
            </a:r>
            <a:r>
              <a:rPr lang="zh-TW" altLang="en-US" dirty="0" smtClean="0"/>
              <a:t>愛麗絲的病症。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要求醫院重新檢測。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愛麗絲的父親「他死於肝硬化，不是阿茲海默症。」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妳只是太勞累，壓力太大，更年期的賀爾蒙變化擾亂了生理機能。</a:t>
            </a:r>
            <a:r>
              <a:rPr lang="en-US" altLang="zh-TW" dirty="0" smtClean="0"/>
              <a:t>…...</a:t>
            </a:r>
            <a:endParaRPr lang="zh-TW" altLang="en-US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自體顯性遺傳確認，約翰</a:t>
            </a:r>
            <a:r>
              <a:rPr lang="zh-TW" altLang="en-US" b="1" u="sng" dirty="0" smtClean="0">
                <a:solidFill>
                  <a:srgbClr val="C00000"/>
                </a:solidFill>
              </a:rPr>
              <a:t>一路哽咽啜泣</a:t>
            </a:r>
            <a:r>
              <a:rPr lang="zh-TW" altLang="en-US" dirty="0" smtClean="0"/>
              <a:t>，直到回家。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逐漸退化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285860"/>
            <a:ext cx="7329510" cy="4840303"/>
          </a:xfrm>
        </p:spPr>
        <p:txBody>
          <a:bodyPr/>
          <a:lstStyle/>
          <a:p>
            <a:pPr algn="just"/>
            <a:r>
              <a:rPr lang="zh-TW" altLang="en-US" dirty="0" smtClean="0"/>
              <a:t>愛麗絲望著電腦螢幕不斷閃爍的游標，試著生出她想放在信裡的詞彙。她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總要刻意努力</a:t>
            </a:r>
            <a:r>
              <a:rPr lang="zh-TW" altLang="en-US" dirty="0" smtClean="0"/>
              <a:t>，才能將思緒化成聲音、寫成文字或打在鍵盤上。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講電話時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看不到說話的人</a:t>
            </a:r>
            <a:r>
              <a:rPr lang="zh-TW" altLang="en-US" dirty="0" smtClean="0"/>
              <a:t>，沒有視覺輔助，常常讓她陷入困惑，感覺字詞彷彿攪在一起。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突然變化的話題</a:t>
            </a:r>
            <a:r>
              <a:rPr lang="zh-TW" altLang="en-US" dirty="0" smtClean="0"/>
              <a:t>，也會讓她跟不上談話內容。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928670"/>
            <a:ext cx="7329510" cy="5197493"/>
          </a:xfrm>
        </p:spPr>
        <p:txBody>
          <a:bodyPr/>
          <a:lstStyle/>
          <a:p>
            <a:pPr algn="just"/>
            <a:r>
              <a:rPr lang="zh-TW" altLang="en-US" dirty="0" smtClean="0"/>
              <a:t>愛麗絲對約翰說：「對不起我變成這樣。我只要想到就覺得受不了。受不了事情會惡化到什麼程度，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受不了自己有一天看著你，看著我愛的臉龐，卻不曉得你是誰</a:t>
            </a:r>
            <a:r>
              <a:rPr lang="zh-TW" altLang="en-US" dirty="0" smtClean="0"/>
              <a:t>。」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約翰看著愛麗絲，眼中是從未見過的</a:t>
            </a:r>
            <a:r>
              <a:rPr lang="zh-TW" altLang="en-US" b="1" u="sng" dirty="0" smtClean="0">
                <a:solidFill>
                  <a:srgbClr val="C00000"/>
                </a:solidFill>
              </a:rPr>
              <a:t>驚惶與深深的憂傷</a:t>
            </a:r>
            <a:r>
              <a:rPr lang="zh-TW" altLang="en-US" dirty="0" smtClean="0"/>
              <a:t>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共同面對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428736"/>
            <a:ext cx="7329510" cy="4929222"/>
          </a:xfrm>
        </p:spPr>
        <p:txBody>
          <a:bodyPr>
            <a:normAutofit lnSpcReduction="10000"/>
          </a:bodyPr>
          <a:lstStyle/>
          <a:p>
            <a:pPr algn="just"/>
            <a:r>
              <a:rPr lang="zh-TW" altLang="en-US" dirty="0" smtClean="0"/>
              <a:t>全家共度復活節，愛麗絲對孩子宣布：「醫生診斷出我得了早發性阿茲海默症。」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安娜：我一要知道自己有沒有突變基因。我要做篩檢。</a:t>
            </a:r>
            <a:r>
              <a:rPr lang="zh-TW" altLang="en-US" b="1" dirty="0" smtClean="0">
                <a:solidFill>
                  <a:srgbClr val="002060"/>
                </a:solidFill>
              </a:rPr>
              <a:t>→出現早衰基因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pPr lvl="1" algn="just"/>
            <a:r>
              <a:rPr lang="zh-TW" altLang="en-US" dirty="0" smtClean="0"/>
              <a:t>湯姆：不知道自己有沒有突變基因會比知道還要焦慮。</a:t>
            </a:r>
            <a:r>
              <a:rPr lang="zh-TW" altLang="en-US" b="1" dirty="0" smtClean="0">
                <a:solidFill>
                  <a:srgbClr val="002060"/>
                </a:solidFill>
              </a:rPr>
              <a:t> →沒事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麗蒂亞：我不想知道。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當幸運變成詛咒，愛麗絲</a:t>
            </a:r>
            <a:r>
              <a:rPr lang="zh-TW" altLang="en-US" b="1" u="sng" dirty="0" smtClean="0">
                <a:solidFill>
                  <a:srgbClr val="C00000"/>
                </a:solidFill>
              </a:rPr>
              <a:t>身為母親的沉毅堅強徹底瓦解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 algn="just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恐懼焦慮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285860"/>
            <a:ext cx="7329510" cy="4840303"/>
          </a:xfrm>
        </p:spPr>
        <p:txBody>
          <a:bodyPr/>
          <a:lstStyle/>
          <a:p>
            <a:r>
              <a:rPr lang="zh-TW" altLang="en-US" dirty="0" smtClean="0"/>
              <a:t>愛麗絲寧可用阿茲海默和癌症交換。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zh-TW" altLang="en-US" dirty="0" smtClean="0"/>
              <a:t>換成癌症，起碼有事可做，可以動手做，做放射線治療和化療。還有機會贏。家人和同事會一起並肩作戰，認為她在打一場聖戰。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就算最後落敗，也可以了然於心望著親友，從容道別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zh-TW" altLang="en-US" b="1" u="sng" dirty="0" smtClean="0">
                <a:solidFill>
                  <a:srgbClr val="C00000"/>
                </a:solidFill>
              </a:rPr>
              <a:t>光頭和頭巾是勇氣與希望的象徵</a:t>
            </a:r>
            <a:r>
              <a:rPr lang="zh-TW" altLang="en-US" dirty="0" smtClean="0"/>
              <a:t>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忘詞和記憶消退卻代表心智不穩與精神失常</a:t>
            </a:r>
            <a:r>
              <a:rPr lang="zh-TW" altLang="en-US" dirty="0" smtClean="0"/>
              <a:t>。心地再善良，教育程度再高的人也會害怕心智障礙者，愛麗絲不想成為人人迴避與恐懼的對象。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2571744"/>
            <a:ext cx="3002338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同題材電影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pic>
        <p:nvPicPr>
          <p:cNvPr id="5124" name="Picture 4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2214554"/>
            <a:ext cx="3071834" cy="23009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文字方塊 6"/>
          <p:cNvSpPr txBox="1"/>
          <p:nvPr/>
        </p:nvSpPr>
        <p:spPr>
          <a:xfrm>
            <a:off x="2500298" y="4786322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楊力洲導演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2010.11.06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643570" y="928670"/>
            <a:ext cx="26432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荻原浩原著小說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堤幸彥執導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渡邊謙監製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2007.09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台灣上映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最壞的打算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285860"/>
            <a:ext cx="6308868" cy="469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文字方塊 4"/>
          <p:cNvSpPr txBox="1"/>
          <p:nvPr/>
        </p:nvSpPr>
        <p:spPr>
          <a:xfrm>
            <a:off x="2500298" y="1571612"/>
            <a:ext cx="5357850" cy="3929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愛麗絲回答以下問題：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現在是幾月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妳住在哪裡？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妳的研究室在哪裡？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4.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安娜的生日是哪一天？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5.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妳有幾個小孩？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只要有一題答不出來，立刻點開電腦裡的「蝴蝶」檔案匣，遵照指示去做。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第一個夏天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鱈魚角度假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沒有行程，生活沒有支架，愛麗絲的生活更混亂。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同一件事反覆不斷的問。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在家中迷路，找不到廁所。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忘記安恩在很久以前已經過世。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只能聽別人聊天，自己無法插話。</a:t>
            </a:r>
            <a:endParaRPr lang="en-US" altLang="zh-TW" dirty="0" smtClean="0"/>
          </a:p>
          <a:p>
            <a:pPr lvl="1" algn="just"/>
            <a:r>
              <a:rPr lang="zh-TW" altLang="en-US" b="1" u="sng" dirty="0" smtClean="0">
                <a:solidFill>
                  <a:srgbClr val="C00000"/>
                </a:solidFill>
              </a:rPr>
              <a:t>重新緊握麗蒂亞的手</a:t>
            </a:r>
            <a:r>
              <a:rPr lang="zh-TW" altLang="en-US" dirty="0" smtClean="0"/>
              <a:t>，和麗蒂亞討論劇本、對台詞。</a:t>
            </a:r>
            <a:endParaRPr lang="en-US" altLang="zh-TW" dirty="0" smtClean="0"/>
          </a:p>
          <a:p>
            <a:pPr algn="just"/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放棄教職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285860"/>
            <a:ext cx="7329510" cy="4757758"/>
          </a:xfrm>
        </p:spPr>
        <p:txBody>
          <a:bodyPr>
            <a:normAutofit/>
          </a:bodyPr>
          <a:lstStyle/>
          <a:p>
            <a:pPr algn="just"/>
            <a:r>
              <a:rPr lang="zh-TW" altLang="en-US" dirty="0" smtClean="0"/>
              <a:t>我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再也不能教書</a:t>
            </a:r>
            <a:r>
              <a:rPr lang="zh-TW" altLang="en-US" dirty="0" smtClean="0"/>
              <a:t>了。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極差的評鑑分數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我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再也不能做科學研究</a:t>
            </a:r>
            <a:r>
              <a:rPr lang="zh-TW" altLang="en-US" dirty="0" smtClean="0"/>
              <a:t>了。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丹恩是最後一個研究生。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系上的人多半選擇躲開：面對愛麗絲就必須面對她耗弱的心智，更讓人不由得想到，下一秒便會遇上她發作。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她變得很恐怖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852" y="1000108"/>
            <a:ext cx="7329510" cy="4911741"/>
          </a:xfrm>
        </p:spPr>
        <p:txBody>
          <a:bodyPr/>
          <a:lstStyle/>
          <a:p>
            <a:pPr algn="just"/>
            <a:r>
              <a:rPr lang="zh-TW" altLang="en-US" dirty="0" smtClean="0"/>
              <a:t>愛麗絲沒有課程要教，沒有研究計畫要寫，沒有新研究要做，沒有會議要開，也沒人邀請她演講。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再也沒有了</a:t>
            </a:r>
            <a:r>
              <a:rPr lang="zh-TW" altLang="en-US" dirty="0" smtClean="0"/>
              <a:t>。她感覺到一大部分的自己，她最讚賞、花最多時間推上頂峰的自己，此時已經死去。剩下的一小點自己、她沒那麼喜歡的自己，則是自憐自艾垂淚哭泣。心想那部分的她死了，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剩下的一切又有什麼意義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混亂的生活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走錯房子，翻鄰居冰箱。</a:t>
            </a:r>
            <a:endParaRPr lang="en-US" altLang="zh-TW" dirty="0" smtClean="0"/>
          </a:p>
          <a:p>
            <a:pPr algn="just"/>
            <a:r>
              <a:rPr lang="zh-TW" altLang="en-US" dirty="0" smtClean="0"/>
              <a:t>空間感退化，物體距離抓不準。</a:t>
            </a:r>
            <a:endParaRPr lang="en-US" altLang="zh-TW" dirty="0" smtClean="0"/>
          </a:p>
          <a:p>
            <a:pPr algn="just"/>
            <a:r>
              <a:rPr lang="zh-TW" altLang="en-US" dirty="0" smtClean="0"/>
              <a:t>迷路次數增多。</a:t>
            </a:r>
            <a:endParaRPr lang="en-US" altLang="zh-TW" dirty="0" smtClean="0"/>
          </a:p>
          <a:p>
            <a:pPr algn="just"/>
            <a:r>
              <a:rPr lang="zh-TW" altLang="en-US" dirty="0" smtClean="0"/>
              <a:t>不知道怎麼穿運動內衣。</a:t>
            </a:r>
            <a:endParaRPr lang="en-US" altLang="zh-TW" dirty="0" smtClean="0"/>
          </a:p>
          <a:p>
            <a:pPr algn="just"/>
            <a:r>
              <a:rPr lang="zh-TW" altLang="en-US" dirty="0" smtClean="0"/>
              <a:t>過去和現在的聯繫逐漸分開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不確定是不是自己的孩子。</a:t>
            </a:r>
          </a:p>
          <a:p>
            <a:r>
              <a:rPr lang="zh-TW" altLang="en-US" dirty="0" smtClean="0"/>
              <a:t>以為玄關踏墊是大洞，無法跨越。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rgbClr val="C00000"/>
                </a:solidFill>
              </a:rPr>
              <a:t>成立早發型阿茲海默互助團體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000108"/>
            <a:ext cx="7072362" cy="5126055"/>
          </a:xfrm>
        </p:spPr>
        <p:txBody>
          <a:bodyPr/>
          <a:lstStyle/>
          <a:p>
            <a:pPr algn="just"/>
            <a:r>
              <a:rPr lang="zh-TW" altLang="en-US" dirty="0" smtClean="0"/>
              <a:t>愛麗絲對約翰說：「我要你輪休一年。」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我想我沒有辦法，愛麗絲。很抱歉，我真的認為我沒有辦法在家待一整年，成天坐著，看著這個病把妳奪走。我受不了看妳不曉得怎麼穿衣服、不會開電視。可是在實驗室，我就不用看妳在櫃子和門上貼滿便利貼。我實在無法待在家裡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看妳變得更糟，那會殺了我</a:t>
            </a:r>
            <a:r>
              <a:rPr lang="zh-TW" altLang="en-US" dirty="0" smtClean="0"/>
              <a:t>。</a:t>
            </a:r>
          </a:p>
          <a:p>
            <a:pPr algn="just"/>
            <a:endParaRPr lang="en-US" altLang="zh-TW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8695">
            <a:off x="6414879" y="4843251"/>
            <a:ext cx="1146339" cy="1146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心形 5"/>
          <p:cNvSpPr/>
          <p:nvPr/>
        </p:nvSpPr>
        <p:spPr>
          <a:xfrm rot="20486416">
            <a:off x="5798753" y="4668979"/>
            <a:ext cx="714380" cy="642942"/>
          </a:xfrm>
          <a:prstGeom prst="heart">
            <a:avLst/>
          </a:prstGeom>
          <a:solidFill>
            <a:srgbClr val="F03C1E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785794"/>
            <a:ext cx="7329510" cy="5340369"/>
          </a:xfrm>
        </p:spPr>
        <p:txBody>
          <a:bodyPr/>
          <a:lstStyle/>
          <a:p>
            <a:pPr algn="just"/>
            <a:r>
              <a:rPr lang="zh-TW" altLang="en-US" dirty="0" smtClean="0"/>
              <a:t>愛麗絲應阿茲海默症協會之邀，在年度失智症照護會議中，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擔任開幕主題演講者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 algn="just"/>
            <a:r>
              <a:rPr lang="zh-TW" altLang="en-US" dirty="0" smtClean="0"/>
              <a:t>我還是妻子、母親、朋友，不久後更要成為外婆。在這些關係裡，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我依然能夠感受愛與喜悅</a:t>
            </a:r>
            <a:r>
              <a:rPr lang="zh-TW" altLang="en-US" dirty="0" smtClean="0"/>
              <a:t>，了解愛與喜悅，更值得愛與喜悅。</a:t>
            </a:r>
            <a:r>
              <a:rPr lang="en-US" altLang="zh-TW" dirty="0" smtClean="0"/>
              <a:t>……</a:t>
            </a:r>
          </a:p>
          <a:p>
            <a:pPr lvl="1" algn="just"/>
            <a:r>
              <a:rPr lang="zh-TW" altLang="en-US" dirty="0" smtClean="0"/>
              <a:t>我的昨天消失了，明天還是未知數，我該為了什麼而活？我為每一天而活，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我活在當下</a:t>
            </a:r>
            <a:r>
              <a:rPr lang="zh-TW" altLang="en-US" dirty="0" smtClean="0"/>
              <a:t>。不久的某一天，我將忘記自己曾經站在各位面前發表這次演講。然而，我會忘記不代表此刻不曾好好活過。我會忘記今天，但不表示今天一點也不重要。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最後的打算</a:t>
            </a:r>
            <a:r>
              <a:rPr lang="en-US" altLang="zh-TW" dirty="0" smtClean="0"/>
              <a:t>--</a:t>
            </a:r>
            <a:r>
              <a:rPr lang="zh-TW" altLang="en-US" dirty="0" smtClean="0"/>
              <a:t> 「蝴蝶」檔案匣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285860"/>
            <a:ext cx="6308868" cy="4694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文字方塊 4"/>
          <p:cNvSpPr txBox="1"/>
          <p:nvPr/>
        </p:nvSpPr>
        <p:spPr>
          <a:xfrm>
            <a:off x="2500298" y="1571612"/>
            <a:ext cx="5357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現在，到臥房去。到床邊的黑色桌子，有一盞藍燈的那張。打開桌子的抽屜，最裡面有一罐藥，罐上貼著白色標籤，用黑字寫著：給愛麗絲。罐子裡有很多藥，倒一大杯水將它們全部吃掉，確定通通吃完。接著，上床睡覺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現在就去，免得忘記。別告訴其他人妳要做什麼，請信任我。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愛妳。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                               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                                      愛麗絲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‧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赫蘭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故事的最後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約翰變成了陌生的男人。孩子們變成了那個母親、女演員等代稱。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在鱈魚角度假的愛麗絲，坐在白色大椅子上，期待有人帶她回家。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b="1" u="sng" dirty="0" smtClean="0">
                <a:solidFill>
                  <a:srgbClr val="C00000"/>
                </a:solidFill>
              </a:rPr>
              <a:t>我感覺到愛，那是在說愛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結語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小說鉅細靡遺的寫出這個疾病</a:t>
            </a:r>
            <a:r>
              <a:rPr lang="zh-TW" altLang="en-US" b="1" u="sng" dirty="0" smtClean="0">
                <a:solidFill>
                  <a:srgbClr val="C00000"/>
                </a:solidFill>
              </a:rPr>
              <a:t>記憶流失的細節</a:t>
            </a:r>
            <a:r>
              <a:rPr lang="zh-TW" altLang="en-US" dirty="0" smtClean="0"/>
              <a:t>，讓這本小說近乎「紀錄片」。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愛麗絲過去將哈佛視為生命一切價值與意義的來源，如今卻被迫尋找「我是誰？」和「我有多重要？」的答案。隨著病情的惡化，不斷偷走她視為「自己」的一部分，愛麗絲發現：</a:t>
            </a:r>
            <a:r>
              <a:rPr lang="zh-TW" altLang="en-US" b="1" u="sng" dirty="0" smtClean="0">
                <a:solidFill>
                  <a:srgbClr val="C00000"/>
                </a:solidFill>
              </a:rPr>
              <a:t>記憶不是一切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algn="just"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2000232" y="5214950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她逐漸失去回憶與思緒，</a:t>
            </a:r>
            <a:endParaRPr lang="en-US" altLang="zh-TW" sz="2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200" dirty="0" smtClean="0">
                <a:latin typeface="微軟正黑體" pitchFamily="34" charset="-120"/>
                <a:ea typeface="微軟正黑體" pitchFamily="34" charset="-120"/>
              </a:rPr>
              <a:t>卻也發現每一天都有新的方式去愛、去生活</a:t>
            </a:r>
            <a:r>
              <a:rPr lang="en-US" altLang="zh-TW" sz="2200" dirty="0" smtClean="0">
                <a:latin typeface="微軟正黑體" pitchFamily="34" charset="-120"/>
                <a:ea typeface="微軟正黑體" pitchFamily="34" charset="-120"/>
              </a:rPr>
              <a:t>……</a:t>
            </a:r>
          </a:p>
          <a:p>
            <a:r>
              <a:rPr lang="zh-TW" altLang="en-US" sz="2800" b="1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「我，依然是愛麗絲。我想念我自己。」</a:t>
            </a:r>
            <a:endParaRPr lang="zh-TW" altLang="en-US" sz="2800" b="1" dirty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098" name="Picture 2" descr="C:\Users\USER\Desktop\圖\showLargeImage (1)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85728"/>
            <a:ext cx="3429024" cy="4698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714356"/>
            <a:ext cx="7000924" cy="5411807"/>
          </a:xfrm>
        </p:spPr>
        <p:txBody>
          <a:bodyPr/>
          <a:lstStyle/>
          <a:p>
            <a:pPr algn="just"/>
            <a:r>
              <a:rPr lang="zh-TW" altLang="en-US" dirty="0" smtClean="0"/>
              <a:t>原本可能分崩離析的家庭，因為母親得病而重新聚合，尤其是愛麗絲與麗蒂亞間的誤解與拆解。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對阿茲海默症的患者而言，記憶可能逐漸消失，「我」也許逐漸淡去，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但「愛」始終都在。</a:t>
            </a:r>
            <a:endParaRPr lang="zh-TW" altLang="en-US" b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阿茲海默症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1643050"/>
            <a:ext cx="7429552" cy="4525963"/>
          </a:xfrm>
        </p:spPr>
        <p:txBody>
          <a:bodyPr/>
          <a:lstStyle/>
          <a:p>
            <a:pPr algn="just"/>
            <a:r>
              <a:rPr lang="zh-TW" altLang="en-US" dirty="0" smtClean="0"/>
              <a:t>失智症（</a:t>
            </a:r>
            <a:r>
              <a:rPr lang="en-US" altLang="zh-TW" dirty="0" smtClean="0"/>
              <a:t>Dementia</a:t>
            </a:r>
            <a:r>
              <a:rPr lang="zh-TW" altLang="en-US" dirty="0" smtClean="0"/>
              <a:t>），它的症狀不單純只有記憶力的減退，還會影響到其他認知功能，包括有</a:t>
            </a:r>
            <a:r>
              <a:rPr lang="zh-TW" altLang="en-US" b="1" u="sng" dirty="0" smtClean="0">
                <a:solidFill>
                  <a:srgbClr val="C00000"/>
                </a:solidFill>
              </a:rPr>
              <a:t>語言能力</a:t>
            </a:r>
            <a:r>
              <a:rPr lang="zh-TW" altLang="en-US" dirty="0" smtClean="0"/>
              <a:t>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空間感</a:t>
            </a:r>
            <a:r>
              <a:rPr lang="zh-TW" altLang="en-US" dirty="0" smtClean="0"/>
              <a:t>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計算力</a:t>
            </a:r>
            <a:r>
              <a:rPr lang="zh-TW" altLang="en-US" dirty="0" smtClean="0"/>
              <a:t>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判斷力</a:t>
            </a:r>
            <a:r>
              <a:rPr lang="zh-TW" altLang="en-US" dirty="0" smtClean="0"/>
              <a:t>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抽象思考能力</a:t>
            </a:r>
            <a:r>
              <a:rPr lang="zh-TW" altLang="en-US" dirty="0" smtClean="0"/>
              <a:t>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注意力</a:t>
            </a:r>
            <a:r>
              <a:rPr lang="zh-TW" altLang="en-US" dirty="0" smtClean="0"/>
              <a:t>等各方面的功能退化，同時可能出現干擾行為、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個性改變</a:t>
            </a:r>
            <a:r>
              <a:rPr lang="zh-TW" altLang="en-US" dirty="0" smtClean="0"/>
              <a:t>、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妄想</a:t>
            </a:r>
            <a:r>
              <a:rPr lang="zh-TW" altLang="en-US" dirty="0" smtClean="0"/>
              <a:t>或</a:t>
            </a:r>
            <a:r>
              <a:rPr lang="zh-TW" altLang="en-US" b="1" u="sng" dirty="0" smtClean="0">
                <a:solidFill>
                  <a:srgbClr val="C00000"/>
                </a:solidFill>
              </a:rPr>
              <a:t>幻覺</a:t>
            </a:r>
            <a:r>
              <a:rPr lang="zh-TW" altLang="en-US" dirty="0" smtClean="0"/>
              <a:t>等症狀，這些症狀的嚴重程度足以影響其人際關係與工作能力。</a:t>
            </a:r>
            <a:endParaRPr lang="en-US" altLang="zh-TW" dirty="0" smtClean="0"/>
          </a:p>
          <a:p>
            <a:pPr algn="just">
              <a:buNone/>
            </a:pPr>
            <a:endParaRPr lang="en-US" altLang="zh-TW" sz="1600" dirty="0" smtClean="0"/>
          </a:p>
          <a:p>
            <a:pPr algn="r">
              <a:buNone/>
            </a:pPr>
            <a:endParaRPr lang="en-US" altLang="zh-TW" sz="1600" dirty="0" smtClean="0"/>
          </a:p>
          <a:p>
            <a:pPr algn="r">
              <a:buNone/>
            </a:pPr>
            <a:r>
              <a:rPr lang="en-US" altLang="zh-TW" sz="1600" dirty="0" smtClean="0"/>
              <a:t>……</a:t>
            </a:r>
            <a:r>
              <a:rPr lang="zh-TW" altLang="en-US" sz="1600" dirty="0" smtClean="0"/>
              <a:t>資料來源：台灣失智協會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早發性阿茲海默症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728" y="1600200"/>
            <a:ext cx="7258072" cy="4525963"/>
          </a:xfrm>
        </p:spPr>
        <p:txBody>
          <a:bodyPr/>
          <a:lstStyle/>
          <a:p>
            <a:r>
              <a:rPr lang="zh-TW" altLang="en-US" dirty="0" smtClean="0"/>
              <a:t>早發性失智症</a:t>
            </a:r>
            <a:r>
              <a:rPr lang="en-US" altLang="zh-TW" dirty="0" smtClean="0"/>
              <a:t>(</a:t>
            </a:r>
            <a:r>
              <a:rPr lang="en-US" dirty="0" smtClean="0"/>
              <a:t>Early Onset Dementia) </a:t>
            </a:r>
            <a:r>
              <a:rPr lang="zh-TW" altLang="en-US" dirty="0" smtClean="0"/>
              <a:t>是指</a:t>
            </a:r>
            <a:r>
              <a:rPr lang="en-US" altLang="zh-TW" b="1" u="sng" dirty="0" smtClean="0">
                <a:solidFill>
                  <a:srgbClr val="C00000"/>
                </a:solidFill>
              </a:rPr>
              <a:t>65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歲以下</a:t>
            </a:r>
            <a:r>
              <a:rPr lang="zh-TW" altLang="en-US" dirty="0" smtClean="0"/>
              <a:t>被診斷為失智症之個案。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依國外相關研究報告，早發性失智症約</a:t>
            </a:r>
            <a:r>
              <a:rPr lang="zh-TW" altLang="en-US" b="1" u="sng" dirty="0" smtClean="0">
                <a:solidFill>
                  <a:srgbClr val="C00000"/>
                </a:solidFill>
              </a:rPr>
              <a:t>佔全部失智症的</a:t>
            </a:r>
            <a:r>
              <a:rPr lang="en-US" altLang="zh-TW" b="1" u="sng" dirty="0" smtClean="0">
                <a:solidFill>
                  <a:srgbClr val="C00000"/>
                </a:solidFill>
              </a:rPr>
              <a:t>5%</a:t>
            </a:r>
            <a:r>
              <a:rPr lang="zh-TW" altLang="en-US" dirty="0" smtClean="0"/>
              <a:t>。在</a:t>
            </a:r>
            <a:r>
              <a:rPr lang="en-US" altLang="zh-TW" dirty="0" smtClean="0"/>
              <a:t>30-64</a:t>
            </a:r>
            <a:r>
              <a:rPr lang="zh-TW" altLang="en-US" dirty="0" smtClean="0"/>
              <a:t>歲人口中，早發性失智症盛行率為近千分之一。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我想念我自己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928802"/>
            <a:ext cx="7329510" cy="4268799"/>
          </a:xfrm>
        </p:spPr>
        <p:txBody>
          <a:bodyPr>
            <a:normAutofit/>
          </a:bodyPr>
          <a:lstStyle/>
          <a:p>
            <a:pPr algn="just"/>
            <a:r>
              <a:rPr lang="zh-TW" altLang="en-US" dirty="0" smtClean="0"/>
              <a:t>這本亮藍色封面的厚書代表了她過去的一切。我以前曉得心靈如何運用語言，也能夠表達自己知道的事情。我曾經知道非常多東西，但不再有人問我意見和建議了。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我很想念那時候</a:t>
            </a:r>
            <a:r>
              <a:rPr lang="zh-TW" altLang="en-US" dirty="0" smtClean="0"/>
              <a:t>。我以前獨立自主，充滿自信與好奇心，我懷念確定的感覺。老是不確定讓人很不安。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我想念我自己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我想念做什麼事情都很輕鬆的時光，想念參與周遭一切的感覺，想念感覺到有所需要。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我想念我的生命和我的家人</a:t>
            </a:r>
            <a:r>
              <a:rPr lang="zh-TW" altLang="en-US" dirty="0" smtClean="0"/>
              <a:t>，</a:t>
            </a:r>
            <a:r>
              <a:rPr lang="zh-TW" altLang="en-US" b="1" u="sng" dirty="0" smtClean="0">
                <a:solidFill>
                  <a:srgbClr val="C00000"/>
                </a:solidFill>
              </a:rPr>
              <a:t>我愛我的生命和我的家人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   「我想念我自己。」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zh-TW" altLang="en-US" b="1" dirty="0" smtClean="0">
                <a:solidFill>
                  <a:schemeClr val="accent3">
                    <a:lumMod val="50000"/>
                  </a:schemeClr>
                </a:solidFill>
              </a:rPr>
              <a:t>   「我也想念妳，小愛，非常想念。」</a:t>
            </a:r>
            <a:endParaRPr lang="en-US" altLang="zh-TW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TW" sz="1600" dirty="0" smtClean="0"/>
          </a:p>
          <a:p>
            <a:pPr algn="r">
              <a:buNone/>
            </a:pPr>
            <a:r>
              <a:rPr lang="en-US" altLang="zh-TW" sz="1600" dirty="0" smtClean="0"/>
              <a:t>……</a:t>
            </a:r>
            <a:r>
              <a:rPr lang="zh-TW" altLang="en-US" sz="1600" dirty="0" smtClean="0"/>
              <a:t>頁</a:t>
            </a:r>
            <a:r>
              <a:rPr lang="en-US" altLang="zh-TW" sz="1600" dirty="0" smtClean="0"/>
              <a:t>284</a:t>
            </a:r>
            <a:endParaRPr lang="zh-TW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愛麗絲的家庭譜系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57224" y="1500174"/>
          <a:ext cx="785818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病症初發</a:t>
            </a:r>
            <a:r>
              <a:rPr lang="en-US" altLang="zh-TW" dirty="0" smtClean="0"/>
              <a:t>..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7290" y="1428736"/>
            <a:ext cx="7329510" cy="4697427"/>
          </a:xfrm>
        </p:spPr>
        <p:txBody>
          <a:bodyPr>
            <a:normAutofit fontScale="92500"/>
          </a:bodyPr>
          <a:lstStyle/>
          <a:p>
            <a:pPr algn="just"/>
            <a:r>
              <a:rPr lang="zh-TW" altLang="en-US" dirty="0" smtClean="0"/>
              <a:t>哈佛大學心理系</a:t>
            </a:r>
            <a:r>
              <a:rPr lang="zh-TW" altLang="en-US" b="1" u="sng" dirty="0" smtClean="0">
                <a:solidFill>
                  <a:srgbClr val="C00000"/>
                </a:solidFill>
              </a:rPr>
              <a:t>終身職教授</a:t>
            </a:r>
            <a:r>
              <a:rPr lang="zh-TW" altLang="en-US" dirty="0" smtClean="0"/>
              <a:t>，專攻語意學。</a:t>
            </a:r>
            <a:endParaRPr lang="en-US" altLang="zh-TW" dirty="0" smtClean="0"/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史丹佛大學的演講</a:t>
            </a:r>
            <a:r>
              <a:rPr lang="en-US" altLang="zh-TW" dirty="0" smtClean="0"/>
              <a:t>--</a:t>
            </a:r>
            <a:r>
              <a:rPr lang="zh-TW" altLang="en-US" dirty="0" smtClean="0"/>
              <a:t>滔滔不絕、神色自若，然兒在大約</a:t>
            </a:r>
            <a:r>
              <a:rPr lang="en-US" altLang="zh-TW" dirty="0" smtClean="0"/>
              <a:t>40</a:t>
            </a:r>
            <a:r>
              <a:rPr lang="zh-TW" altLang="en-US" dirty="0" smtClean="0"/>
              <a:t>分鐘的地方，她卡住了</a:t>
            </a:r>
            <a:r>
              <a:rPr lang="en-US" altLang="zh-TW" dirty="0" smtClean="0"/>
              <a:t>……</a:t>
            </a:r>
          </a:p>
          <a:p>
            <a:pPr algn="just"/>
            <a:endParaRPr lang="en-US" altLang="zh-TW" dirty="0" smtClean="0"/>
          </a:p>
          <a:p>
            <a:pPr algn="just"/>
            <a:r>
              <a:rPr lang="zh-TW" altLang="en-US" dirty="0" smtClean="0"/>
              <a:t>多年下來，跑步成為每日必須的活動。依照往例</a:t>
            </a:r>
            <a:r>
              <a:rPr lang="en-US" altLang="zh-TW" dirty="0" smtClean="0"/>
              <a:t>……</a:t>
            </a:r>
            <a:r>
              <a:rPr lang="zh-TW" altLang="en-US" dirty="0" smtClean="0"/>
              <a:t>愛麗絲望著小徑、飯店、商家和毫無道理可循的複雜道路，知道自己在哈佛廣場，卻</a:t>
            </a:r>
            <a:r>
              <a:rPr lang="zh-TW" altLang="en-US" b="1" u="sng" dirty="0" smtClean="0">
                <a:solidFill>
                  <a:srgbClr val="C00000"/>
                </a:solidFill>
              </a:rPr>
              <a:t>不曉得家在哪個方向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2853</Words>
  <Application>Microsoft Office PowerPoint</Application>
  <PresentationFormat>如螢幕大小 (4:3)</PresentationFormat>
  <Paragraphs>177</Paragraphs>
  <Slides>30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Office 佈景主題</vt:lpstr>
      <vt:lpstr>PowerPoint 簡報</vt:lpstr>
      <vt:lpstr>同題材電影..</vt:lpstr>
      <vt:lpstr>PowerPoint 簡報</vt:lpstr>
      <vt:lpstr>阿茲海默症</vt:lpstr>
      <vt:lpstr>早發性阿茲海默症</vt:lpstr>
      <vt:lpstr>我想念我自己..</vt:lpstr>
      <vt:lpstr>我想念我自己..</vt:lpstr>
      <vt:lpstr>愛麗絲的家庭譜系</vt:lpstr>
      <vt:lpstr>病症初發..</vt:lpstr>
      <vt:lpstr>PowerPoint 簡報</vt:lpstr>
      <vt:lpstr>PowerPoint 簡報</vt:lpstr>
      <vt:lpstr>確立病因..</vt:lpstr>
      <vt:lpstr>PowerPoint 簡報</vt:lpstr>
      <vt:lpstr>告知約翰..</vt:lpstr>
      <vt:lpstr>PowerPoint 簡報</vt:lpstr>
      <vt:lpstr>逐漸退化..</vt:lpstr>
      <vt:lpstr>PowerPoint 簡報</vt:lpstr>
      <vt:lpstr>共同面對</vt:lpstr>
      <vt:lpstr>恐懼焦慮..</vt:lpstr>
      <vt:lpstr>最壞的打算</vt:lpstr>
      <vt:lpstr>第一個夏天..</vt:lpstr>
      <vt:lpstr>放棄教職</vt:lpstr>
      <vt:lpstr>PowerPoint 簡報</vt:lpstr>
      <vt:lpstr>混亂的生活..</vt:lpstr>
      <vt:lpstr>PowerPoint 簡報</vt:lpstr>
      <vt:lpstr>PowerPoint 簡報</vt:lpstr>
      <vt:lpstr>最後的打算-- 「蝴蝶」檔案匣</vt:lpstr>
      <vt:lpstr>故事的最後..</vt:lpstr>
      <vt:lpstr>結語..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cc</cp:lastModifiedBy>
  <cp:revision>162</cp:revision>
  <cp:lastPrinted>2015-10-13T09:34:12Z</cp:lastPrinted>
  <dcterms:created xsi:type="dcterms:W3CDTF">2015-07-22T19:12:45Z</dcterms:created>
  <dcterms:modified xsi:type="dcterms:W3CDTF">2015-10-13T09:43:41Z</dcterms:modified>
</cp:coreProperties>
</file>