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322" r:id="rId2"/>
    <p:sldId id="277" r:id="rId3"/>
    <p:sldId id="332" r:id="rId4"/>
    <p:sldId id="323" r:id="rId5"/>
    <p:sldId id="324" r:id="rId6"/>
    <p:sldId id="327" r:id="rId7"/>
    <p:sldId id="328" r:id="rId8"/>
    <p:sldId id="329" r:id="rId9"/>
    <p:sldId id="330" r:id="rId10"/>
    <p:sldId id="331" r:id="rId11"/>
    <p:sldId id="333" r:id="rId12"/>
    <p:sldId id="334" r:id="rId13"/>
  </p:sldIdLst>
  <p:sldSz cx="9906000" cy="6858000" type="A4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00"/>
    <a:srgbClr val="FF9900"/>
    <a:srgbClr val="800080"/>
    <a:srgbClr val="660033"/>
    <a:srgbClr val="FF9966"/>
    <a:srgbClr val="FF9933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09" autoAdjust="0"/>
    <p:restoredTop sz="94543" autoAdjust="0"/>
  </p:normalViewPr>
  <p:slideViewPr>
    <p:cSldViewPr>
      <p:cViewPr varScale="1">
        <p:scale>
          <a:sx n="70" d="100"/>
          <a:sy n="70" d="100"/>
        </p:scale>
        <p:origin x="-660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262" y="-114"/>
      </p:cViewPr>
      <p:guideLst>
        <p:guide orient="horz" pos="3126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 bwMode="auto">
          <a:xfrm>
            <a:off x="1925638" y="92789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ctr" defTabSz="906463">
              <a:defRPr sz="1200"/>
            </a:lvl1pPr>
          </a:lstStyle>
          <a:p>
            <a:pPr>
              <a:defRPr/>
            </a:pPr>
            <a:fld id="{E1453C5A-5DEE-4DA8-8482-C9579D3B38E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pPr>
              <a:defRPr/>
            </a:pPr>
            <a:fld id="{1B7D7263-A36B-4F0A-A3FA-0BD13A962B85}" type="datetimeFigureOut">
              <a:rPr lang="zh-TW" altLang="en-US"/>
              <a:pPr>
                <a:defRPr/>
              </a:pPr>
              <a:t>2013/5/3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pPr>
              <a:defRPr/>
            </a:pPr>
            <a:fld id="{46931C7A-6144-43B2-AB09-DF039D8162A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 b="-26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8913813" y="6381750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6F37C84E-2078-488A-8CEC-CA18CDFD96F4}" type="slidenum">
              <a:rPr kumimoji="0" lang="en-US" altLang="zh-TW" b="1"/>
              <a:pPr/>
              <a:t>‹#›</a:t>
            </a:fld>
            <a:r>
              <a:rPr kumimoji="0" lang="en-US" altLang="zh-TW" b="1"/>
              <a:t>/12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4" descr="母片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906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7286" name="Group 6"/>
          <p:cNvGrpSpPr>
            <a:grpSpLocks/>
          </p:cNvGrpSpPr>
          <p:nvPr/>
        </p:nvGrpSpPr>
        <p:grpSpPr bwMode="auto">
          <a:xfrm>
            <a:off x="488950" y="620713"/>
            <a:ext cx="8791575" cy="1687512"/>
            <a:chOff x="489" y="391"/>
            <a:chExt cx="5538" cy="1063"/>
          </a:xfrm>
        </p:grpSpPr>
        <p:sp>
          <p:nvSpPr>
            <p:cNvPr id="97287" name="Text Box 7"/>
            <p:cNvSpPr txBox="1">
              <a:spLocks noChangeArrowheads="1"/>
            </p:cNvSpPr>
            <p:nvPr/>
          </p:nvSpPr>
          <p:spPr bwMode="auto">
            <a:xfrm>
              <a:off x="535" y="935"/>
              <a:ext cx="5492" cy="519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 sz="48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rPr>
                <a:t>全國大專校院圖書館館長聯席會</a:t>
              </a:r>
            </a:p>
          </p:txBody>
        </p:sp>
        <p:sp>
          <p:nvSpPr>
            <p:cNvPr id="97288" name="Text Box 8"/>
            <p:cNvSpPr txBox="1">
              <a:spLocks noChangeArrowheads="1"/>
            </p:cNvSpPr>
            <p:nvPr/>
          </p:nvSpPr>
          <p:spPr bwMode="auto">
            <a:xfrm>
              <a:off x="489" y="391"/>
              <a:ext cx="1988" cy="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5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rPr>
                <a:t>101</a:t>
              </a:r>
              <a:r>
                <a:rPr lang="zh-TW" altLang="en-US" sz="5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ea typeface="標楷體" pitchFamily="65" charset="-120"/>
                </a:rPr>
                <a:t>學年度</a:t>
              </a:r>
            </a:p>
          </p:txBody>
        </p:sp>
      </p:grp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4448175" y="3141663"/>
            <a:ext cx="404495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報告人：</a:t>
            </a:r>
            <a:b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</a:br>
            <a: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國家圖書館</a:t>
            </a:r>
            <a:b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</a:br>
            <a: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知識服務組王宏德</a:t>
            </a:r>
          </a:p>
          <a:p>
            <a:r>
              <a:rPr lang="en-US" altLang="zh-TW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rPr>
              <a:t>102</a:t>
            </a:r>
            <a: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rPr>
              <a:t>年</a:t>
            </a:r>
            <a:r>
              <a:rPr lang="en-US" altLang="zh-TW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rPr>
              <a:t>5</a:t>
            </a:r>
            <a: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rPr>
              <a:t>月</a:t>
            </a:r>
            <a:r>
              <a:rPr lang="en-US" altLang="zh-TW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rPr>
              <a:t>3</a:t>
            </a:r>
            <a:r>
              <a:rPr lang="zh-TW" altLang="en-US" sz="3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</a:rPr>
              <a:t>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1"/>
          <p:cNvSpPr>
            <a:spLocks noChangeArrowheads="1"/>
          </p:cNvSpPr>
          <p:nvPr/>
        </p:nvSpPr>
        <p:spPr bwMode="auto">
          <a:xfrm>
            <a:off x="704850" y="1427163"/>
            <a:ext cx="8856663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（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2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）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101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年臺灣學位論文電子全文下載排行</a:t>
            </a:r>
          </a:p>
          <a:p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101年分別由國立成功大學、國立臺灣師範大學、國立東華大學等校名列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全國前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20強；在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公立大學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方面，分別由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國立成功大學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國立臺灣師範大學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國立東華大學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等20校的學位論文電子書最受讀者青睞；在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私立大學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方面，分別由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輔仁大學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中國文化大學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東海大學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等20校的學位論文電子書人氣最旺。</a:t>
            </a:r>
            <a:endParaRPr lang="zh-TW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33794" name="文字方塊 6"/>
          <p:cNvSpPr txBox="1">
            <a:spLocks noChangeArrowheads="1"/>
          </p:cNvSpPr>
          <p:nvPr/>
        </p:nvSpPr>
        <p:spPr bwMode="auto">
          <a:xfrm>
            <a:off x="1196975" y="549275"/>
            <a:ext cx="681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101</a:t>
            </a:r>
            <a:r>
              <a:rPr lang="en-US" altLang="zh-TW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年</a:t>
            </a:r>
            <a:r>
              <a:rPr lang="zh-TW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大學校院學位論文人氣觀察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1"/>
          <p:cNvSpPr>
            <a:spLocks noChangeArrowheads="1"/>
          </p:cNvSpPr>
          <p:nvPr/>
        </p:nvSpPr>
        <p:spPr bwMode="auto">
          <a:xfrm>
            <a:off x="920750" y="1438275"/>
            <a:ext cx="8353425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　　對於研究生或授予學位之學校而言，學位論文的公開發表是學術研究能力的證明，而著作被引用的情形，也被視為相關研究人員學術能力的證明</a:t>
            </a:r>
            <a:r>
              <a:rPr lang="zh-TW" altLang="en-US" sz="2800">
                <a:latin typeface="Times New Roman" pitchFamily="18" charset="0"/>
              </a:rPr>
              <a:t>。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因此，無論國內外的學術研究者莫不追求學術研究成果的公開傳播， 而可預期的是，歷年來在各類排行名次表現較為亮麗的學校，或許在未來將更具有潛在的學術影響力，值得各校院長期經營。</a:t>
            </a:r>
          </a:p>
        </p:txBody>
      </p:sp>
      <p:sp>
        <p:nvSpPr>
          <p:cNvPr id="35842" name="文字方塊 2"/>
          <p:cNvSpPr txBox="1">
            <a:spLocks noChangeArrowheads="1"/>
          </p:cNvSpPr>
          <p:nvPr/>
        </p:nvSpPr>
        <p:spPr bwMode="auto">
          <a:xfrm>
            <a:off x="4189413" y="476250"/>
            <a:ext cx="1555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TW" altLang="en-US" sz="3600" b="1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結　論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母片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42925" y="-385763"/>
            <a:ext cx="10991850" cy="7629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7" name="WordArt 5"/>
          <p:cNvSpPr>
            <a:spLocks noChangeArrowheads="1" noChangeShapeType="1" noTextEdit="1"/>
          </p:cNvSpPr>
          <p:nvPr/>
        </p:nvSpPr>
        <p:spPr bwMode="gray">
          <a:xfrm>
            <a:off x="2355850" y="1341438"/>
            <a:ext cx="4953000" cy="533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zh-TW" altLang="en-US" sz="3600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latin typeface="標楷體"/>
                <a:ea typeface="標楷體"/>
              </a:rPr>
              <a:t>百年樹人　智慧傳承</a:t>
            </a:r>
          </a:p>
        </p:txBody>
      </p:sp>
      <p:sp>
        <p:nvSpPr>
          <p:cNvPr id="100358" name="WordArt 6"/>
          <p:cNvSpPr>
            <a:spLocks noChangeArrowheads="1" noChangeShapeType="1" noTextEdit="1"/>
          </p:cNvSpPr>
          <p:nvPr/>
        </p:nvSpPr>
        <p:spPr bwMode="gray">
          <a:xfrm>
            <a:off x="2411413" y="2420938"/>
            <a:ext cx="4953000" cy="533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zh-TW" altLang="en-US" sz="3600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latin typeface="標楷體"/>
                <a:ea typeface="標楷體"/>
              </a:rPr>
              <a:t>報告完畢　敬請指教！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 animBg="1"/>
      <p:bldP spid="1003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文字方塊 2"/>
          <p:cNvSpPr txBox="1">
            <a:spLocks noChangeArrowheads="1"/>
          </p:cNvSpPr>
          <p:nvPr/>
        </p:nvSpPr>
        <p:spPr bwMode="auto">
          <a:xfrm>
            <a:off x="2519363" y="476250"/>
            <a:ext cx="475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TW" altLang="en-US" sz="3600" b="1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國家圖書館的服務理念</a:t>
            </a:r>
          </a:p>
        </p:txBody>
      </p:sp>
      <p:sp>
        <p:nvSpPr>
          <p:cNvPr id="9218" name="矩形 3"/>
          <p:cNvSpPr>
            <a:spLocks noChangeArrowheads="1"/>
          </p:cNvSpPr>
          <p:nvPr/>
        </p:nvSpPr>
        <p:spPr bwMode="auto">
          <a:xfrm>
            <a:off x="1208088" y="1341438"/>
            <a:ext cx="7920037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　　國圖基於學位授予法，為國內唯一之博碩士論文法定寄存圖書館，負有蒐集、典藏與閱覽我國全媒體型態博碩士論文之職責。</a:t>
            </a:r>
          </a:p>
          <a:p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　　國圖博碩士論文數位化典藏與資訊服務之宗旨在於落實「公開取閱」（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Open Access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）自由、平等、開放的精神為民興利，推動我國學位論文資訊共建共享，以政府資源取之於民，用之於民的服務理念，實現學術傳播自由、照顧資訊弱勢族群、縮短城鄉差距與數位落差，讓世人體現學術之前人人平等的社會公義， 並向全球展現臺灣在學術領域中的軟實力。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文字方塊 2"/>
          <p:cNvSpPr txBox="1">
            <a:spLocks noChangeArrowheads="1"/>
          </p:cNvSpPr>
          <p:nvPr/>
        </p:nvSpPr>
        <p:spPr bwMode="auto">
          <a:xfrm>
            <a:off x="919163" y="476250"/>
            <a:ext cx="795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TW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國圖學位論文雲端書目與雲端書庫服務</a:t>
            </a:r>
          </a:p>
        </p:txBody>
      </p:sp>
      <p:grpSp>
        <p:nvGrpSpPr>
          <p:cNvPr id="11269" name="Group 98"/>
          <p:cNvGrpSpPr>
            <a:grpSpLocks/>
          </p:cNvGrpSpPr>
          <p:nvPr/>
        </p:nvGrpSpPr>
        <p:grpSpPr bwMode="auto">
          <a:xfrm>
            <a:off x="560388" y="1341438"/>
            <a:ext cx="8712200" cy="5040312"/>
            <a:chOff x="158" y="935"/>
            <a:chExt cx="5488" cy="3175"/>
          </a:xfrm>
        </p:grpSpPr>
        <p:sp>
          <p:nvSpPr>
            <p:cNvPr id="11270" name="Oval 52"/>
            <p:cNvSpPr>
              <a:spLocks noChangeArrowheads="1"/>
            </p:cNvSpPr>
            <p:nvPr/>
          </p:nvSpPr>
          <p:spPr bwMode="auto">
            <a:xfrm>
              <a:off x="159" y="935"/>
              <a:ext cx="1678" cy="1406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5E765E"/>
                </a:gs>
              </a:gsLst>
              <a:lin ang="5400000" scaled="1"/>
            </a:gradFill>
            <a:ln w="38100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71" name="Line 53"/>
            <p:cNvSpPr>
              <a:spLocks noChangeShapeType="1"/>
            </p:cNvSpPr>
            <p:nvPr/>
          </p:nvSpPr>
          <p:spPr bwMode="auto">
            <a:xfrm flipV="1">
              <a:off x="1837" y="3112"/>
              <a:ext cx="816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272" name="Text Box 54"/>
            <p:cNvSpPr txBox="1">
              <a:spLocks noChangeArrowheads="1"/>
            </p:cNvSpPr>
            <p:nvPr/>
          </p:nvSpPr>
          <p:spPr bwMode="auto">
            <a:xfrm>
              <a:off x="1882" y="2840"/>
              <a:ext cx="75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000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書目轉檔</a:t>
              </a:r>
            </a:p>
          </p:txBody>
        </p:sp>
        <p:sp>
          <p:nvSpPr>
            <p:cNvPr id="11273" name="Text Box 55"/>
            <p:cNvSpPr txBox="1">
              <a:spLocks noChangeArrowheads="1"/>
            </p:cNvSpPr>
            <p:nvPr/>
          </p:nvSpPr>
          <p:spPr bwMode="auto">
            <a:xfrm>
              <a:off x="1791" y="3384"/>
              <a:ext cx="107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000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授權全文轉檔</a:t>
              </a:r>
            </a:p>
          </p:txBody>
        </p:sp>
        <p:sp>
          <p:nvSpPr>
            <p:cNvPr id="11274" name="Line 56"/>
            <p:cNvSpPr>
              <a:spLocks noChangeShapeType="1"/>
            </p:cNvSpPr>
            <p:nvPr/>
          </p:nvSpPr>
          <p:spPr bwMode="auto">
            <a:xfrm flipV="1">
              <a:off x="1837" y="3384"/>
              <a:ext cx="95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1275" name="Group 57"/>
            <p:cNvGrpSpPr>
              <a:grpSpLocks/>
            </p:cNvGrpSpPr>
            <p:nvPr/>
          </p:nvGrpSpPr>
          <p:grpSpPr bwMode="auto">
            <a:xfrm>
              <a:off x="339" y="3294"/>
              <a:ext cx="635" cy="363"/>
              <a:chOff x="3334" y="2673"/>
              <a:chExt cx="635" cy="363"/>
            </a:xfrm>
          </p:grpSpPr>
          <p:sp>
            <p:nvSpPr>
              <p:cNvPr id="11276" name="Text Box 58"/>
              <p:cNvSpPr txBox="1">
                <a:spLocks noChangeArrowheads="1"/>
              </p:cNvSpPr>
              <p:nvPr/>
            </p:nvSpPr>
            <p:spPr bwMode="auto">
              <a:xfrm>
                <a:off x="3440" y="2713"/>
                <a:ext cx="438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kumimoji="0" lang="zh-TW" altLang="en-US" sz="2000" b="1">
                    <a:solidFill>
                      <a:schemeClr val="tx2"/>
                    </a:solidFill>
                    <a:latin typeface="標楷體" pitchFamily="65" charset="-120"/>
                    <a:ea typeface="標楷體" pitchFamily="65" charset="-120"/>
                  </a:rPr>
                  <a:t>書目</a:t>
                </a:r>
              </a:p>
            </p:txBody>
          </p:sp>
          <p:sp>
            <p:nvSpPr>
              <p:cNvPr id="11277" name="Oval 59"/>
              <p:cNvSpPr>
                <a:spLocks noChangeArrowheads="1"/>
              </p:cNvSpPr>
              <p:nvPr/>
            </p:nvSpPr>
            <p:spPr bwMode="auto">
              <a:xfrm>
                <a:off x="3334" y="2673"/>
                <a:ext cx="635" cy="363"/>
              </a:xfrm>
              <a:prstGeom prst="ellipse">
                <a:avLst/>
              </a:prstGeom>
              <a:noFill/>
              <a:ln w="9525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zh-TW" altLang="en-US" sz="2200" b="1"/>
              </a:p>
            </p:txBody>
          </p:sp>
        </p:grpSp>
        <p:grpSp>
          <p:nvGrpSpPr>
            <p:cNvPr id="11278" name="Group 60"/>
            <p:cNvGrpSpPr>
              <a:grpSpLocks/>
            </p:cNvGrpSpPr>
            <p:nvPr/>
          </p:nvGrpSpPr>
          <p:grpSpPr bwMode="auto">
            <a:xfrm>
              <a:off x="1020" y="3294"/>
              <a:ext cx="635" cy="363"/>
              <a:chOff x="4241" y="2673"/>
              <a:chExt cx="635" cy="363"/>
            </a:xfrm>
          </p:grpSpPr>
          <p:sp>
            <p:nvSpPr>
              <p:cNvPr id="11279" name="Text Box 61"/>
              <p:cNvSpPr txBox="1">
                <a:spLocks noChangeArrowheads="1"/>
              </p:cNvSpPr>
              <p:nvPr/>
            </p:nvSpPr>
            <p:spPr bwMode="auto">
              <a:xfrm>
                <a:off x="4331" y="2713"/>
                <a:ext cx="454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kumimoji="0" lang="zh-TW" altLang="en-US" sz="2000" b="1">
                    <a:solidFill>
                      <a:schemeClr val="tx2"/>
                    </a:solidFill>
                    <a:latin typeface="標楷體" pitchFamily="65" charset="-120"/>
                    <a:ea typeface="標楷體" pitchFamily="65" charset="-120"/>
                  </a:rPr>
                  <a:t>全文</a:t>
                </a:r>
              </a:p>
            </p:txBody>
          </p:sp>
          <p:sp>
            <p:nvSpPr>
              <p:cNvPr id="11280" name="Oval 62"/>
              <p:cNvSpPr>
                <a:spLocks noChangeArrowheads="1"/>
              </p:cNvSpPr>
              <p:nvPr/>
            </p:nvSpPr>
            <p:spPr bwMode="auto">
              <a:xfrm>
                <a:off x="4241" y="2673"/>
                <a:ext cx="635" cy="363"/>
              </a:xfrm>
              <a:prstGeom prst="ellipse">
                <a:avLst/>
              </a:prstGeom>
              <a:noFill/>
              <a:ln w="9525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zh-TW" altLang="en-US" sz="2200" b="1"/>
              </a:p>
            </p:txBody>
          </p:sp>
        </p:grpSp>
        <p:sp>
          <p:nvSpPr>
            <p:cNvPr id="11281" name="Oval 63"/>
            <p:cNvSpPr>
              <a:spLocks noChangeArrowheads="1"/>
            </p:cNvSpPr>
            <p:nvPr/>
          </p:nvSpPr>
          <p:spPr bwMode="auto">
            <a:xfrm>
              <a:off x="158" y="2523"/>
              <a:ext cx="1678" cy="1406"/>
            </a:xfrm>
            <a:prstGeom prst="ellipse">
              <a:avLst/>
            </a:prstGeom>
            <a:gradFill rotWithShape="1">
              <a:gsLst>
                <a:gs pos="0">
                  <a:srgbClr val="FFFF66"/>
                </a:gs>
                <a:gs pos="100000">
                  <a:srgbClr val="76762F"/>
                </a:gs>
              </a:gsLst>
              <a:lin ang="5400000" scaled="1"/>
            </a:gradFill>
            <a:ln w="38100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82" name="Text Box 64"/>
            <p:cNvSpPr txBox="1">
              <a:spLocks noChangeArrowheads="1"/>
            </p:cNvSpPr>
            <p:nvPr/>
          </p:nvSpPr>
          <p:spPr bwMode="auto">
            <a:xfrm>
              <a:off x="374" y="3044"/>
              <a:ext cx="131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zh-TW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Open Access</a:t>
              </a:r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系統</a:t>
              </a:r>
            </a:p>
          </p:txBody>
        </p:sp>
        <p:sp>
          <p:nvSpPr>
            <p:cNvPr id="11283" name="Text Box 65"/>
            <p:cNvSpPr txBox="1">
              <a:spLocks noChangeArrowheads="1"/>
            </p:cNvSpPr>
            <p:nvPr/>
          </p:nvSpPr>
          <p:spPr bwMode="auto">
            <a:xfrm>
              <a:off x="478" y="2795"/>
              <a:ext cx="996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200" b="1">
                  <a:solidFill>
                    <a:srgbClr val="0000FF"/>
                  </a:solidFill>
                  <a:latin typeface="標楷體" pitchFamily="65" charset="-120"/>
                  <a:ea typeface="標楷體" pitchFamily="65" charset="-120"/>
                </a:rPr>
                <a:t>各協力大學</a:t>
              </a:r>
            </a:p>
          </p:txBody>
        </p:sp>
        <p:sp>
          <p:nvSpPr>
            <p:cNvPr id="11284" name="Text Box 66"/>
            <p:cNvSpPr txBox="1">
              <a:spLocks noChangeArrowheads="1"/>
            </p:cNvSpPr>
            <p:nvPr/>
          </p:nvSpPr>
          <p:spPr bwMode="auto">
            <a:xfrm>
              <a:off x="477" y="1116"/>
              <a:ext cx="996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200" b="1">
                  <a:solidFill>
                    <a:srgbClr val="006600"/>
                  </a:solidFill>
                  <a:latin typeface="標楷體" pitchFamily="65" charset="-120"/>
                  <a:ea typeface="標楷體" pitchFamily="65" charset="-120"/>
                </a:rPr>
                <a:t>各合作大學</a:t>
              </a:r>
            </a:p>
          </p:txBody>
        </p:sp>
        <p:sp>
          <p:nvSpPr>
            <p:cNvPr id="11285" name="Text Box 67"/>
            <p:cNvSpPr txBox="1">
              <a:spLocks noChangeArrowheads="1"/>
            </p:cNvSpPr>
            <p:nvPr/>
          </p:nvSpPr>
          <p:spPr bwMode="auto">
            <a:xfrm>
              <a:off x="248" y="1389"/>
              <a:ext cx="147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非</a:t>
              </a:r>
              <a:r>
                <a:rPr kumimoji="0" lang="en-US" altLang="zh-TW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Open Access</a:t>
              </a:r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系統</a:t>
              </a:r>
            </a:p>
          </p:txBody>
        </p:sp>
        <p:sp>
          <p:nvSpPr>
            <p:cNvPr id="11286" name="Line 68"/>
            <p:cNvSpPr>
              <a:spLocks noChangeShapeType="1"/>
            </p:cNvSpPr>
            <p:nvPr/>
          </p:nvSpPr>
          <p:spPr bwMode="auto">
            <a:xfrm>
              <a:off x="1837" y="1524"/>
              <a:ext cx="952" cy="4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287" name="Text Box 69"/>
            <p:cNvSpPr txBox="1">
              <a:spLocks noChangeArrowheads="1"/>
            </p:cNvSpPr>
            <p:nvPr/>
          </p:nvSpPr>
          <p:spPr bwMode="auto">
            <a:xfrm rot="1576491">
              <a:off x="1882" y="1751"/>
              <a:ext cx="75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000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書目轉檔</a:t>
              </a:r>
            </a:p>
          </p:txBody>
        </p:sp>
        <p:sp>
          <p:nvSpPr>
            <p:cNvPr id="11288" name="Line 70"/>
            <p:cNvSpPr>
              <a:spLocks noChangeShapeType="1"/>
            </p:cNvSpPr>
            <p:nvPr/>
          </p:nvSpPr>
          <p:spPr bwMode="auto">
            <a:xfrm>
              <a:off x="1837" y="1842"/>
              <a:ext cx="862" cy="40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289" name="Text Box 71"/>
            <p:cNvSpPr txBox="1">
              <a:spLocks noChangeArrowheads="1"/>
            </p:cNvSpPr>
            <p:nvPr/>
          </p:nvSpPr>
          <p:spPr bwMode="auto">
            <a:xfrm rot="1593903">
              <a:off x="1655" y="2069"/>
              <a:ext cx="1076" cy="250"/>
            </a:xfrm>
            <a:prstGeom prst="rect">
              <a:avLst/>
            </a:prstGeom>
            <a:noFill/>
            <a:ln w="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000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授權全文轉檔</a:t>
              </a:r>
            </a:p>
          </p:txBody>
        </p:sp>
        <p:sp>
          <p:nvSpPr>
            <p:cNvPr id="11290" name="Oval 72"/>
            <p:cNvSpPr>
              <a:spLocks noChangeArrowheads="1"/>
            </p:cNvSpPr>
            <p:nvPr/>
          </p:nvSpPr>
          <p:spPr bwMode="auto">
            <a:xfrm>
              <a:off x="2653" y="1343"/>
              <a:ext cx="2993" cy="2767"/>
            </a:xfrm>
            <a:prstGeom prst="ellipse">
              <a:avLst/>
            </a:prstGeom>
            <a:gradFill rotWithShape="1">
              <a:gsLst>
                <a:gs pos="0">
                  <a:srgbClr val="00FFFF"/>
                </a:gs>
                <a:gs pos="100000">
                  <a:srgbClr val="007676"/>
                </a:gs>
              </a:gsLst>
              <a:lin ang="5400000" scaled="1"/>
            </a:gradFill>
            <a:ln w="38100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91" name="Text Box 73"/>
            <p:cNvSpPr txBox="1">
              <a:spLocks noChangeArrowheads="1"/>
            </p:cNvSpPr>
            <p:nvPr/>
          </p:nvSpPr>
          <p:spPr bwMode="auto">
            <a:xfrm>
              <a:off x="3288" y="2069"/>
              <a:ext cx="1700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200" b="1">
                  <a:solidFill>
                    <a:srgbClr val="000099"/>
                  </a:solidFill>
                  <a:latin typeface="標楷體" pitchFamily="65" charset="-120"/>
                  <a:ea typeface="標楷體" pitchFamily="65" charset="-120"/>
                </a:rPr>
                <a:t>國圖集中式建檔系統</a:t>
              </a:r>
            </a:p>
          </p:txBody>
        </p:sp>
        <p:sp>
          <p:nvSpPr>
            <p:cNvPr id="11292" name="Text Box 74"/>
            <p:cNvSpPr txBox="1">
              <a:spLocks noChangeArrowheads="1"/>
            </p:cNvSpPr>
            <p:nvPr/>
          </p:nvSpPr>
          <p:spPr bwMode="auto">
            <a:xfrm>
              <a:off x="3240" y="1518"/>
              <a:ext cx="1772" cy="2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300" b="1">
                  <a:solidFill>
                    <a:srgbClr val="0000FF"/>
                  </a:solidFill>
                  <a:latin typeface="標楷體" pitchFamily="65" charset="-120"/>
                  <a:ea typeface="標楷體" pitchFamily="65" charset="-120"/>
                </a:rPr>
                <a:t>各核心大學雲端系統</a:t>
              </a:r>
            </a:p>
          </p:txBody>
        </p:sp>
        <p:sp>
          <p:nvSpPr>
            <p:cNvPr id="11293" name="Oval 75"/>
            <p:cNvSpPr>
              <a:spLocks noChangeArrowheads="1"/>
            </p:cNvSpPr>
            <p:nvPr/>
          </p:nvSpPr>
          <p:spPr bwMode="auto">
            <a:xfrm>
              <a:off x="3061" y="1778"/>
              <a:ext cx="2177" cy="1983"/>
            </a:xfrm>
            <a:prstGeom prst="ellipse">
              <a:avLst/>
            </a:prstGeom>
            <a:solidFill>
              <a:srgbClr val="00FFFF"/>
            </a:solidFill>
            <a:ln w="2857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94" name="Text Box 76"/>
            <p:cNvSpPr txBox="1">
              <a:spLocks noChangeArrowheads="1"/>
            </p:cNvSpPr>
            <p:nvPr/>
          </p:nvSpPr>
          <p:spPr bwMode="auto">
            <a:xfrm>
              <a:off x="3566" y="3750"/>
              <a:ext cx="1172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2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雲端線上建檔</a:t>
              </a:r>
            </a:p>
          </p:txBody>
        </p:sp>
        <p:sp>
          <p:nvSpPr>
            <p:cNvPr id="11295" name="Oval 77"/>
            <p:cNvSpPr>
              <a:spLocks noChangeArrowheads="1"/>
            </p:cNvSpPr>
            <p:nvPr/>
          </p:nvSpPr>
          <p:spPr bwMode="auto">
            <a:xfrm>
              <a:off x="4195" y="2341"/>
              <a:ext cx="635" cy="363"/>
            </a:xfrm>
            <a:prstGeom prst="ellipse">
              <a:avLst/>
            </a:prstGeom>
            <a:solidFill>
              <a:srgbClr val="FFCCFF"/>
            </a:solidFill>
            <a:ln w="2222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96" name="Oval 78"/>
            <p:cNvSpPr>
              <a:spLocks noChangeArrowheads="1"/>
            </p:cNvSpPr>
            <p:nvPr/>
          </p:nvSpPr>
          <p:spPr bwMode="auto">
            <a:xfrm>
              <a:off x="3424" y="2341"/>
              <a:ext cx="635" cy="363"/>
            </a:xfrm>
            <a:prstGeom prst="ellipse">
              <a:avLst/>
            </a:prstGeom>
            <a:solidFill>
              <a:srgbClr val="FFCC00"/>
            </a:solidFill>
            <a:ln w="2222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97" name="AutoShape 79"/>
            <p:cNvSpPr>
              <a:spLocks noChangeArrowheads="1"/>
            </p:cNvSpPr>
            <p:nvPr/>
          </p:nvSpPr>
          <p:spPr bwMode="auto">
            <a:xfrm>
              <a:off x="3514" y="3158"/>
              <a:ext cx="1225" cy="363"/>
            </a:xfrm>
            <a:prstGeom prst="roundRect">
              <a:avLst>
                <a:gd name="adj" fmla="val 16667"/>
              </a:avLst>
            </a:prstGeom>
            <a:solidFill>
              <a:srgbClr val="99FF99"/>
            </a:solidFill>
            <a:ln w="2222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98" name="AutoShape 80"/>
            <p:cNvSpPr>
              <a:spLocks noChangeArrowheads="1"/>
            </p:cNvSpPr>
            <p:nvPr/>
          </p:nvSpPr>
          <p:spPr bwMode="auto">
            <a:xfrm>
              <a:off x="3514" y="2749"/>
              <a:ext cx="1225" cy="363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2222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299" name="Text Box 81"/>
            <p:cNvSpPr txBox="1">
              <a:spLocks noChangeArrowheads="1"/>
            </p:cNvSpPr>
            <p:nvPr/>
          </p:nvSpPr>
          <p:spPr bwMode="auto">
            <a:xfrm>
              <a:off x="1700" y="3573"/>
              <a:ext cx="1316" cy="2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500" b="1">
                  <a:solidFill>
                    <a:srgbClr val="0000FF"/>
                  </a:solidFill>
                  <a:latin typeface="標楷體" pitchFamily="65" charset="-120"/>
                  <a:ea typeface="標楷體" pitchFamily="65" charset="-120"/>
                </a:rPr>
                <a:t>共享雲端書庫</a:t>
              </a:r>
            </a:p>
          </p:txBody>
        </p:sp>
        <p:sp>
          <p:nvSpPr>
            <p:cNvPr id="11300" name="Text Box 82"/>
            <p:cNvSpPr txBox="1">
              <a:spLocks noChangeArrowheads="1"/>
            </p:cNvSpPr>
            <p:nvPr/>
          </p:nvSpPr>
          <p:spPr bwMode="auto">
            <a:xfrm rot="1701604">
              <a:off x="1746" y="1453"/>
              <a:ext cx="1316" cy="2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500" b="1">
                  <a:solidFill>
                    <a:srgbClr val="FF0000"/>
                  </a:solidFill>
                  <a:latin typeface="標楷體" pitchFamily="65" charset="-120"/>
                  <a:ea typeface="標楷體" pitchFamily="65" charset="-120"/>
                </a:rPr>
                <a:t>共享雲端書目</a:t>
              </a:r>
            </a:p>
          </p:txBody>
        </p:sp>
        <p:sp>
          <p:nvSpPr>
            <p:cNvPr id="11301" name="Oval 83"/>
            <p:cNvSpPr>
              <a:spLocks noChangeArrowheads="1"/>
            </p:cNvSpPr>
            <p:nvPr/>
          </p:nvSpPr>
          <p:spPr bwMode="auto">
            <a:xfrm>
              <a:off x="340" y="1706"/>
              <a:ext cx="635" cy="363"/>
            </a:xfrm>
            <a:prstGeom prst="ellipse">
              <a:avLst/>
            </a:prstGeom>
            <a:solidFill>
              <a:srgbClr val="FFCC00"/>
            </a:solidFill>
            <a:ln w="22225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302" name="Oval 84"/>
            <p:cNvSpPr>
              <a:spLocks noChangeArrowheads="1"/>
            </p:cNvSpPr>
            <p:nvPr/>
          </p:nvSpPr>
          <p:spPr bwMode="auto">
            <a:xfrm>
              <a:off x="1020" y="1706"/>
              <a:ext cx="635" cy="363"/>
            </a:xfrm>
            <a:prstGeom prst="ellipse">
              <a:avLst/>
            </a:prstGeom>
            <a:solidFill>
              <a:srgbClr val="FFCCFF"/>
            </a:solidFill>
            <a:ln w="22225" algn="ctr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303" name="Oval 85"/>
            <p:cNvSpPr>
              <a:spLocks noChangeArrowheads="1"/>
            </p:cNvSpPr>
            <p:nvPr/>
          </p:nvSpPr>
          <p:spPr bwMode="auto">
            <a:xfrm>
              <a:off x="340" y="3339"/>
              <a:ext cx="635" cy="363"/>
            </a:xfrm>
            <a:prstGeom prst="ellipse">
              <a:avLst/>
            </a:prstGeom>
            <a:solidFill>
              <a:srgbClr val="FFCC00"/>
            </a:solidFill>
            <a:ln w="2222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304" name="Oval 86"/>
            <p:cNvSpPr>
              <a:spLocks noChangeArrowheads="1"/>
            </p:cNvSpPr>
            <p:nvPr/>
          </p:nvSpPr>
          <p:spPr bwMode="auto">
            <a:xfrm>
              <a:off x="1020" y="3339"/>
              <a:ext cx="635" cy="363"/>
            </a:xfrm>
            <a:prstGeom prst="ellipse">
              <a:avLst/>
            </a:prstGeom>
            <a:solidFill>
              <a:srgbClr val="FFCCFF"/>
            </a:solidFill>
            <a:ln w="22225" algn="ctr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zh-TW" altLang="en-US" sz="2200" b="1"/>
            </a:p>
          </p:txBody>
        </p:sp>
        <p:sp>
          <p:nvSpPr>
            <p:cNvPr id="11305" name="Text Box 87"/>
            <p:cNvSpPr txBox="1">
              <a:spLocks noChangeArrowheads="1"/>
            </p:cNvSpPr>
            <p:nvPr/>
          </p:nvSpPr>
          <p:spPr bwMode="auto">
            <a:xfrm>
              <a:off x="3504" y="2771"/>
              <a:ext cx="123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全國性聯合目錄</a:t>
              </a:r>
            </a:p>
          </p:txBody>
        </p:sp>
        <p:sp>
          <p:nvSpPr>
            <p:cNvPr id="11306" name="Text Box 88"/>
            <p:cNvSpPr txBox="1">
              <a:spLocks noChangeArrowheads="1"/>
            </p:cNvSpPr>
            <p:nvPr/>
          </p:nvSpPr>
          <p:spPr bwMode="auto">
            <a:xfrm>
              <a:off x="3516" y="3204"/>
              <a:ext cx="122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知識加值</a:t>
              </a:r>
              <a:r>
                <a:rPr kumimoji="0" lang="en-US" altLang="zh-TW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&amp;</a:t>
              </a:r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管理</a:t>
              </a:r>
            </a:p>
          </p:txBody>
        </p:sp>
        <p:sp>
          <p:nvSpPr>
            <p:cNvPr id="11307" name="Text Box 89"/>
            <p:cNvSpPr txBox="1">
              <a:spLocks noChangeArrowheads="1"/>
            </p:cNvSpPr>
            <p:nvPr/>
          </p:nvSpPr>
          <p:spPr bwMode="auto">
            <a:xfrm>
              <a:off x="3531" y="2381"/>
              <a:ext cx="43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書目</a:t>
              </a:r>
            </a:p>
          </p:txBody>
        </p:sp>
        <p:sp>
          <p:nvSpPr>
            <p:cNvPr id="11308" name="Text Box 90"/>
            <p:cNvSpPr txBox="1">
              <a:spLocks noChangeArrowheads="1"/>
            </p:cNvSpPr>
            <p:nvPr/>
          </p:nvSpPr>
          <p:spPr bwMode="auto">
            <a:xfrm>
              <a:off x="4286" y="2381"/>
              <a:ext cx="45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全文</a:t>
              </a:r>
            </a:p>
          </p:txBody>
        </p:sp>
        <p:sp>
          <p:nvSpPr>
            <p:cNvPr id="11309" name="Text Box 91"/>
            <p:cNvSpPr txBox="1">
              <a:spLocks noChangeArrowheads="1"/>
            </p:cNvSpPr>
            <p:nvPr/>
          </p:nvSpPr>
          <p:spPr bwMode="auto">
            <a:xfrm>
              <a:off x="446" y="3379"/>
              <a:ext cx="438" cy="25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書目</a:t>
              </a:r>
            </a:p>
          </p:txBody>
        </p:sp>
        <p:sp>
          <p:nvSpPr>
            <p:cNvPr id="11310" name="Text Box 92"/>
            <p:cNvSpPr txBox="1">
              <a:spLocks noChangeArrowheads="1"/>
            </p:cNvSpPr>
            <p:nvPr/>
          </p:nvSpPr>
          <p:spPr bwMode="auto">
            <a:xfrm>
              <a:off x="1110" y="3379"/>
              <a:ext cx="45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全文</a:t>
              </a:r>
            </a:p>
          </p:txBody>
        </p:sp>
        <p:sp>
          <p:nvSpPr>
            <p:cNvPr id="11311" name="Text Box 93"/>
            <p:cNvSpPr txBox="1">
              <a:spLocks noChangeArrowheads="1"/>
            </p:cNvSpPr>
            <p:nvPr/>
          </p:nvSpPr>
          <p:spPr bwMode="auto">
            <a:xfrm>
              <a:off x="446" y="1746"/>
              <a:ext cx="43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書目</a:t>
              </a:r>
            </a:p>
          </p:txBody>
        </p:sp>
        <p:sp>
          <p:nvSpPr>
            <p:cNvPr id="11312" name="Text Box 94"/>
            <p:cNvSpPr txBox="1">
              <a:spLocks noChangeArrowheads="1"/>
            </p:cNvSpPr>
            <p:nvPr/>
          </p:nvSpPr>
          <p:spPr bwMode="auto">
            <a:xfrm>
              <a:off x="1110" y="1746"/>
              <a:ext cx="45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2000" b="1">
                  <a:solidFill>
                    <a:schemeClr val="tx2"/>
                  </a:solidFill>
                  <a:latin typeface="標楷體" pitchFamily="65" charset="-120"/>
                  <a:ea typeface="標楷體" pitchFamily="65" charset="-120"/>
                </a:rPr>
                <a:t>全文</a:t>
              </a:r>
            </a:p>
          </p:txBody>
        </p:sp>
        <p:sp>
          <p:nvSpPr>
            <p:cNvPr id="11313" name="Text Box 95"/>
            <p:cNvSpPr txBox="1">
              <a:spLocks noChangeArrowheads="1"/>
            </p:cNvSpPr>
            <p:nvPr/>
          </p:nvSpPr>
          <p:spPr bwMode="auto">
            <a:xfrm>
              <a:off x="3288" y="2026"/>
              <a:ext cx="1700" cy="26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zh-TW" altLang="en-US" sz="2200" b="1">
                  <a:solidFill>
                    <a:srgbClr val="000099"/>
                  </a:solidFill>
                  <a:latin typeface="標楷體" pitchFamily="65" charset="-120"/>
                  <a:ea typeface="標楷體" pitchFamily="65" charset="-120"/>
                </a:rPr>
                <a:t>國圖</a:t>
              </a:r>
              <a:r>
                <a:rPr kumimoji="0" lang="en-US" altLang="zh-TW" sz="2000" b="1">
                  <a:solidFill>
                    <a:srgbClr val="000099"/>
                  </a:solidFill>
                  <a:latin typeface="標楷體" pitchFamily="65" charset="-120"/>
                  <a:ea typeface="標楷體" pitchFamily="65" charset="-120"/>
                </a:rPr>
                <a:t>Open Access</a:t>
              </a:r>
              <a:r>
                <a:rPr kumimoji="0" lang="zh-TW" altLang="en-US" sz="2200" b="1">
                  <a:solidFill>
                    <a:srgbClr val="000099"/>
                  </a:solidFill>
                  <a:latin typeface="標楷體" pitchFamily="65" charset="-120"/>
                  <a:ea typeface="標楷體" pitchFamily="65" charset="-120"/>
                </a:rPr>
                <a:t>系統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文字方塊 2"/>
          <p:cNvSpPr txBox="1">
            <a:spLocks noChangeArrowheads="1"/>
          </p:cNvSpPr>
          <p:nvPr/>
        </p:nvSpPr>
        <p:spPr bwMode="auto">
          <a:xfrm>
            <a:off x="1376363" y="476250"/>
            <a:ext cx="704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臺灣博碩士論文知識加值系統簡介</a:t>
            </a:r>
            <a:endParaRPr lang="zh-TW" altLang="en-US" sz="3600" b="1">
              <a:solidFill>
                <a:srgbClr val="002060"/>
              </a:solidFill>
              <a:latin typeface="Times New Roman" pitchFamily="18" charset="0"/>
              <a:ea typeface="微軟正黑體" pitchFamily="34" charset="-120"/>
            </a:endParaRPr>
          </a:p>
        </p:txBody>
      </p:sp>
      <p:sp>
        <p:nvSpPr>
          <p:cNvPr id="13314" name="矩形 3"/>
          <p:cNvSpPr>
            <a:spLocks noChangeArrowheads="1"/>
          </p:cNvSpPr>
          <p:nvPr/>
        </p:nvSpPr>
        <p:spPr bwMode="auto">
          <a:xfrm>
            <a:off x="1208088" y="1268413"/>
            <a:ext cx="7920037" cy="509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資料庫內容：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自民國83年起，執行教育部全國博碩士論文專案計畫，於89年3月推動博碩士論文電子全文無償、非專屬授權上網，為國內唯一計畫性收錄全國各大專院校學位論文之資料庫。截至102年4月30日共收錄我國博碩士論文摘要近76萬筆；已獲授權上網之博碩士論文電子全文逾25萬4千筆；電子全文總典藏量逾38萬3千筆 </a:t>
            </a:r>
            <a:r>
              <a:rPr lang="en-US" altLang="zh-TW" sz="2800"/>
              <a:t>；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自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90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學年度至今書目與</a:t>
            </a:r>
            <a:r>
              <a:rPr lang="zh-TW" altLang="en-US" sz="2800">
                <a:ea typeface="標楷體" pitchFamily="65" charset="-120"/>
              </a:rPr>
              <a:t>典藏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電子全文之比率約為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68.62%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endParaRPr lang="en-US" altLang="zh-TW" sz="1000" b="1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主題範疇：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完整涵蓋理工、人文、社會、自然科</a:t>
            </a:r>
            <a:br>
              <a:rPr lang="en-US" altLang="zh-TW" sz="2800">
                <a:latin typeface="Times New Roman" pitchFamily="18" charset="0"/>
                <a:ea typeface="標楷體" pitchFamily="65" charset="-120"/>
              </a:rPr>
            </a:b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學等各學門之博碩士論文。</a:t>
            </a:r>
          </a:p>
          <a:p>
            <a:r>
              <a:rPr lang="en-US" altLang="zh-TW" sz="1000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/>
            </a:r>
            <a:br>
              <a:rPr lang="en-US" altLang="zh-TW" sz="1000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收錄年代：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民國45年至今。</a:t>
            </a:r>
            <a:endParaRPr lang="zh-TW" altLang="en-US" sz="280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文字方塊 2"/>
          <p:cNvSpPr txBox="1">
            <a:spLocks noChangeArrowheads="1"/>
          </p:cNvSpPr>
          <p:nvPr/>
        </p:nvSpPr>
        <p:spPr bwMode="auto">
          <a:xfrm>
            <a:off x="1604963" y="476250"/>
            <a:ext cx="6584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國圖博碩士論文系統的優勢服務</a:t>
            </a:r>
            <a:endParaRPr lang="zh-TW" altLang="en-US" sz="3600" b="1">
              <a:solidFill>
                <a:srgbClr val="002060"/>
              </a:solidFill>
              <a:latin typeface="Times New Roman" pitchFamily="18" charset="0"/>
              <a:ea typeface="微軟正黑體" pitchFamily="34" charset="-120"/>
            </a:endParaRPr>
          </a:p>
        </p:txBody>
      </p:sp>
      <p:sp>
        <p:nvSpPr>
          <p:cNvPr id="15362" name="矩形 3"/>
          <p:cNvSpPr>
            <a:spLocks noChangeArrowheads="1"/>
          </p:cNvSpPr>
          <p:nvPr/>
        </p:nvSpPr>
        <p:spPr bwMode="auto">
          <a:xfrm>
            <a:off x="1208088" y="1350963"/>
            <a:ext cx="7920037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取得國際學術發表優勢：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協助大學與研究生將學術研究成果向全球發聲，取得學位認證和搶先於國際學術領域公開發表。</a:t>
            </a:r>
          </a:p>
          <a:p>
            <a:endParaRPr lang="zh-TW" altLang="en-US" sz="1000">
              <a:latin typeface="Times New Roman" pitchFamily="18" charset="0"/>
              <a:ea typeface="標楷體" pitchFamily="65" charset="-120"/>
            </a:endParaRPr>
          </a:p>
          <a:p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提升學校能見度與被引用率：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論文研究成果將擁有更多的機會，在國際學術領域取得更高的曝光率、被引用率、知名度與學術影響力。</a:t>
            </a:r>
          </a:p>
          <a:p>
            <a:endParaRPr lang="zh-TW" altLang="en-US" sz="1000">
              <a:latin typeface="Times New Roman" pitchFamily="18" charset="0"/>
              <a:ea typeface="標楷體" pitchFamily="65" charset="-120"/>
            </a:endParaRPr>
          </a:p>
          <a:p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防止論文抄襲：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藉由論文公開之學術傳播機制，進而遏止論文抄襲與代寫的歪風。</a:t>
            </a:r>
          </a:p>
          <a:p>
            <a:endParaRPr lang="zh-TW" altLang="en-US" sz="1000">
              <a:latin typeface="Times New Roman" pitchFamily="18" charset="0"/>
              <a:ea typeface="標楷體" pitchFamily="65" charset="-120"/>
            </a:endParaRPr>
          </a:p>
          <a:p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永久典藏管理機制：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各校之學位論文全文檔案，均享有完善保存和免費取用的國家級服務。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矩形 1"/>
          <p:cNvSpPr>
            <a:spLocks noChangeArrowheads="1"/>
          </p:cNvSpPr>
          <p:nvPr/>
        </p:nvSpPr>
        <p:spPr bwMode="auto">
          <a:xfrm>
            <a:off x="1136650" y="1447800"/>
            <a:ext cx="78486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　　國圖針對「臺灣博碩士論文知識加值系統」所收錄的全國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137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所大學，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61,675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筆博碩士論文資料，於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102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年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2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月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25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日，進行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100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學年度（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100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年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8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月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日～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101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年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7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月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31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日）國內大學校院學位論文研究趨勢、大學校院學位論文影響力、大學校院博碩士論文送存及授權、大學校院學位論文熱門點閱排行、大學校院學位論文下載排行等統計。</a:t>
            </a:r>
          </a:p>
        </p:txBody>
      </p:sp>
      <p:sp>
        <p:nvSpPr>
          <p:cNvPr id="25602" name="文字方塊 6"/>
          <p:cNvSpPr txBox="1">
            <a:spLocks noChangeArrowheads="1"/>
          </p:cNvSpPr>
          <p:nvPr/>
        </p:nvSpPr>
        <p:spPr bwMode="auto">
          <a:xfrm>
            <a:off x="1497013" y="549275"/>
            <a:ext cx="681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100學年度臺灣學位論文研究趨勢</a:t>
            </a:r>
            <a:endParaRPr lang="zh-TW" altLang="en-US" sz="3600" b="1">
              <a:solidFill>
                <a:srgbClr val="002060"/>
              </a:solidFill>
              <a:latin typeface="Times New Roman" pitchFamily="18" charset="0"/>
              <a:ea typeface="微軟正黑體" pitchFamily="34" charset="-12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1"/>
          <p:cNvSpPr>
            <a:spLocks noChangeArrowheads="1"/>
          </p:cNvSpPr>
          <p:nvPr/>
        </p:nvSpPr>
        <p:spPr bwMode="auto">
          <a:xfrm>
            <a:off x="704850" y="1484313"/>
            <a:ext cx="88566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（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1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）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100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學年度臺灣學位論文電子全文送存率排行</a:t>
            </a:r>
          </a:p>
          <a:p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100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學年度臺灣學位論文電子全文送存率達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70%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以上的學校總計有</a:t>
            </a:r>
            <a:r>
              <a:rPr lang="zh-TW" altLang="en-US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國立臺北科技大學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等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109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所，而其中送存率達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100%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的則有</a:t>
            </a:r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國立臺北大學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等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92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所學校。</a:t>
            </a:r>
          </a:p>
        </p:txBody>
      </p:sp>
      <p:sp>
        <p:nvSpPr>
          <p:cNvPr id="27650" name="文字方塊 6"/>
          <p:cNvSpPr txBox="1">
            <a:spLocks noChangeArrowheads="1"/>
          </p:cNvSpPr>
          <p:nvPr/>
        </p:nvSpPr>
        <p:spPr bwMode="auto">
          <a:xfrm>
            <a:off x="728663" y="549275"/>
            <a:ext cx="8185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100學年度大學校院</a:t>
            </a:r>
            <a:r>
              <a:rPr lang="zh-TW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學位</a:t>
            </a:r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論文送存及授權</a:t>
            </a:r>
            <a:endParaRPr lang="zh-TW" altLang="en-US" sz="3600" b="1">
              <a:solidFill>
                <a:srgbClr val="002060"/>
              </a:solidFill>
              <a:latin typeface="Times New Roman" pitchFamily="18" charset="0"/>
              <a:ea typeface="微軟正黑體" pitchFamily="34" charset="-12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1"/>
          <p:cNvSpPr>
            <a:spLocks noChangeArrowheads="1"/>
          </p:cNvSpPr>
          <p:nvPr/>
        </p:nvSpPr>
        <p:spPr bwMode="auto">
          <a:xfrm>
            <a:off x="704850" y="1433513"/>
            <a:ext cx="8856663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（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2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）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100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學年度臺灣學位論文電子全文授權率排行</a:t>
            </a:r>
          </a:p>
          <a:p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公立綜合大學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前三名：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國立東華大學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、國立臺南大學</a:t>
            </a:r>
            <a:r>
              <a:rPr lang="en-US" altLang="en-US" sz="2800"/>
              <a:t>、</a:t>
            </a:r>
            <a:r>
              <a:rPr lang="en-US" altLang="zh-TW" sz="2800">
                <a:ea typeface="標楷體" pitchFamily="65" charset="-120"/>
              </a:rPr>
              <a:t>國立臺灣體育運動大學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；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私立綜合大學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前三名：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南華大學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、中華大學、義守大學；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師範校院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前三名：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國立屏東教育大學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、臺北市立教育大學、國立臺灣師範大學；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公立技專校院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：以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國立高雄海洋科技大學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位居冠；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私立技專校院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：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遠東科技大學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、臺北城市科技大學、景文科技大學、稻江科技暨管理學院、大華科技大學並列榜首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  <p:sp>
        <p:nvSpPr>
          <p:cNvPr id="29698" name="文字方塊 6"/>
          <p:cNvSpPr txBox="1">
            <a:spLocks noChangeArrowheads="1"/>
          </p:cNvSpPr>
          <p:nvPr/>
        </p:nvSpPr>
        <p:spPr bwMode="auto">
          <a:xfrm>
            <a:off x="617538" y="549275"/>
            <a:ext cx="8185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100學年度大學校院</a:t>
            </a:r>
            <a:r>
              <a:rPr lang="zh-TW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學位</a:t>
            </a:r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論文送存及授權</a:t>
            </a:r>
            <a:endParaRPr lang="zh-TW" altLang="en-US" sz="3600" b="1">
              <a:solidFill>
                <a:srgbClr val="002060"/>
              </a:solidFill>
              <a:latin typeface="Times New Roman" pitchFamily="18" charset="0"/>
              <a:ea typeface="微軟正黑體" pitchFamily="34" charset="-12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矩形 1"/>
          <p:cNvSpPr>
            <a:spLocks noChangeArrowheads="1"/>
          </p:cNvSpPr>
          <p:nvPr/>
        </p:nvSpPr>
        <p:spPr bwMode="auto">
          <a:xfrm>
            <a:off x="704850" y="1427163"/>
            <a:ext cx="8856663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（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1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）</a:t>
            </a:r>
            <a:r>
              <a:rPr lang="en-US" altLang="zh-TW" sz="2800" b="1">
                <a:latin typeface="Times New Roman" pitchFamily="18" charset="0"/>
                <a:ea typeface="標楷體" pitchFamily="65" charset="-120"/>
              </a:rPr>
              <a:t>101</a:t>
            </a:r>
            <a:r>
              <a:rPr lang="zh-TW" altLang="en-US" sz="2800" b="1">
                <a:latin typeface="Times New Roman" pitchFamily="18" charset="0"/>
                <a:ea typeface="標楷體" pitchFamily="65" charset="-120"/>
              </a:rPr>
              <a:t>年臺灣學位論文熱門點閱排行</a:t>
            </a:r>
          </a:p>
          <a:p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101年分別由國立臺灣大學、國立成功大學、國立臺灣師範大學等校名列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全國前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20強；在</a:t>
            </a:r>
            <a:r>
              <a:rPr lang="en-US" altLang="zh-TW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公立大學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方面，分別由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國立臺灣大學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國立成功大學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en-US" altLang="zh-TW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國立臺灣師範大學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等20校的論文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書目最受讀者青睞；在</a:t>
            </a:r>
            <a:r>
              <a:rPr lang="zh-TW" altLang="en-US" sz="2800" b="1">
                <a:solidFill>
                  <a:srgbClr val="990000"/>
                </a:solidFill>
                <a:latin typeface="Times New Roman" pitchFamily="18" charset="0"/>
                <a:ea typeface="標楷體" pitchFamily="65" charset="-120"/>
              </a:rPr>
              <a:t>私立大學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方面，分別由</a:t>
            </a:r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輔仁大學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中國文化大學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、</a:t>
            </a:r>
            <a:r>
              <a:rPr lang="zh-TW" altLang="en-US" sz="2800" b="1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東海大學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等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20校的論文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書目人氣最旺。</a:t>
            </a:r>
          </a:p>
        </p:txBody>
      </p:sp>
      <p:sp>
        <p:nvSpPr>
          <p:cNvPr id="31746" name="文字方塊 6"/>
          <p:cNvSpPr txBox="1">
            <a:spLocks noChangeArrowheads="1"/>
          </p:cNvSpPr>
          <p:nvPr/>
        </p:nvSpPr>
        <p:spPr bwMode="auto">
          <a:xfrm>
            <a:off x="1196975" y="549275"/>
            <a:ext cx="681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101</a:t>
            </a:r>
            <a:r>
              <a:rPr lang="en-US" altLang="zh-TW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年</a:t>
            </a:r>
            <a:r>
              <a:rPr lang="zh-TW" altLang="en-US" sz="3600" b="1">
                <a:solidFill>
                  <a:srgbClr val="002060"/>
                </a:solidFill>
                <a:latin typeface="Times New Roman" pitchFamily="18" charset="0"/>
                <a:ea typeface="微軟正黑體" pitchFamily="34" charset="-120"/>
              </a:rPr>
              <a:t>大學校院學位論文人氣觀察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1602</TotalTime>
  <Words>1148</Words>
  <Application>Microsoft Office PowerPoint</Application>
  <PresentationFormat>A4 紙張 (210x297 公釐)</PresentationFormat>
  <Paragraphs>61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Arial</vt:lpstr>
      <vt:lpstr>新細明體</vt:lpstr>
      <vt:lpstr>Calibri</vt:lpstr>
      <vt:lpstr>標楷體</vt:lpstr>
      <vt:lpstr>Times New Roman</vt:lpstr>
      <vt:lpstr>微軟正黑體</vt:lpstr>
      <vt:lpstr>預設簡報設計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</vt:vector>
  </TitlesOfParts>
  <Company>國家圖書館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101學年度全國大專校院圖書館館長聯席會</dc:title>
  <dc:creator>王宏德</dc:creator>
  <cp:lastModifiedBy>user</cp:lastModifiedBy>
  <cp:revision>169</cp:revision>
  <cp:lastPrinted>2013-02-24T04:34:05Z</cp:lastPrinted>
  <dcterms:created xsi:type="dcterms:W3CDTF">2013-02-19T07:18:26Z</dcterms:created>
  <dcterms:modified xsi:type="dcterms:W3CDTF">2013-05-02T18:43:34Z</dcterms:modified>
</cp:coreProperties>
</file>