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60" r:id="rId3"/>
    <p:sldId id="257" r:id="rId4"/>
    <p:sldId id="288" r:id="rId5"/>
    <p:sldId id="261" r:id="rId6"/>
    <p:sldId id="262" r:id="rId7"/>
    <p:sldId id="263" r:id="rId8"/>
    <p:sldId id="279" r:id="rId9"/>
    <p:sldId id="280" r:id="rId10"/>
    <p:sldId id="285" r:id="rId11"/>
    <p:sldId id="286" r:id="rId12"/>
    <p:sldId id="264" r:id="rId13"/>
    <p:sldId id="265" r:id="rId14"/>
    <p:sldId id="284" r:id="rId15"/>
    <p:sldId id="281" r:id="rId16"/>
    <p:sldId id="282" r:id="rId17"/>
    <p:sldId id="283" r:id="rId18"/>
    <p:sldId id="267" r:id="rId19"/>
    <p:sldId id="273" r:id="rId20"/>
    <p:sldId id="274" r:id="rId21"/>
    <p:sldId id="275" r:id="rId22"/>
    <p:sldId id="258" r:id="rId23"/>
    <p:sldId id="277" r:id="rId24"/>
    <p:sldId id="278" r:id="rId25"/>
    <p:sldId id="287" r:id="rId26"/>
    <p:sldId id="259" r:id="rId27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7F95"/>
    <a:srgbClr val="276B7D"/>
    <a:srgbClr val="235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68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3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69F3-777C-4CAF-9EAB-C0568DF8B6D9}" type="datetimeFigureOut">
              <a:rPr lang="zh-TW" altLang="en-US" smtClean="0"/>
              <a:t>2014/3/16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A57B3-FC65-46B6-8B5F-2E5B31E99B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1866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圖１：</a:t>
            </a:r>
            <a:r>
              <a:rPr lang="en-US" altLang="zh-TW" dirty="0" smtClean="0"/>
              <a:t>http://mypaper.pchome.com.tw/sueju1103/post/1322754355</a:t>
            </a:r>
          </a:p>
          <a:p>
            <a:r>
              <a:rPr lang="zh-TW" altLang="en-US" dirty="0" smtClean="0"/>
              <a:t>圖２：</a:t>
            </a:r>
            <a:r>
              <a:rPr lang="en-US" altLang="zh-TW" dirty="0" smtClean="0"/>
              <a:t>http://tw.movies.yahoo.com/movieinfo_main.html/id=3194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A57B3-FC65-46B6-8B5F-2E5B31E99B7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8228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圖片來源：</a:t>
            </a:r>
            <a:r>
              <a:rPr lang="en-US" altLang="zh-TW" dirty="0" smtClean="0"/>
              <a:t>http://blog.xuite.net/siraya_nsa/naa/27999648-11%2F13-%22%E5%85%AB%E7%94%B0%E8%88%87%E4%B8%80%22%E5%8B%95%E7%95%AB%E9%9B%BB%E5%BD%B1++%E9%82%80%E6%82%A8%E4%B8%80%E5%90%8C%E8%A7%80%E8%B3%9E</a:t>
            </a:r>
          </a:p>
          <a:p>
            <a:r>
              <a:rPr lang="zh-TW" altLang="en-US" dirty="0" smtClean="0"/>
              <a:t>圖２及３：</a:t>
            </a:r>
            <a:r>
              <a:rPr lang="en-US" altLang="zh-TW" dirty="0" smtClean="0"/>
              <a:t>http://blog.roodo.com/kcn/archives/5973177.html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A57B3-FC65-46B6-8B5F-2E5B31E99B7B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8031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圖片來源：</a:t>
            </a:r>
            <a:r>
              <a:rPr lang="en-US" altLang="zh-TW" dirty="0" smtClean="0"/>
              <a:t>http://blog.xuite.net/siraya_nsa/naa/27999648-11%2F13-%22%E5%85%AB%E7%94%B0%E8%88%87%E4%B8%80%22%E5%8B%95%E7%95%AB%E9%9B%BB%E5%BD%B1++%E9%82%80%E6%82%A8%E4%B8%80%E5%90%8C%E8%A7%80%E8%B3%9E</a:t>
            </a:r>
          </a:p>
          <a:p>
            <a:r>
              <a:rPr lang="zh-TW" altLang="en-US" dirty="0" smtClean="0"/>
              <a:t>圖２及３：</a:t>
            </a:r>
            <a:r>
              <a:rPr lang="en-US" altLang="zh-TW" dirty="0" smtClean="0"/>
              <a:t>http://blog.roodo.com/kcn/archives/5973177.html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A57B3-FC65-46B6-8B5F-2E5B31E99B7B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8031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圖片來源：</a:t>
            </a:r>
            <a:r>
              <a:rPr lang="en-US" altLang="zh-TW" dirty="0" smtClean="0"/>
              <a:t>http://blog.roodo.com/kcn/archives/5973177.html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A57B3-FC65-46B6-8B5F-2E5B31E99B7B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1768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43558"/>
            <a:ext cx="7772400" cy="61389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385441"/>
            <a:ext cx="6400800" cy="5211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33082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2FDD92A-7063-4EAF-A621-EE427D67788C}" type="datetimeFigureOut">
              <a:rPr lang="en-US" smtClean="0"/>
              <a:pPr>
                <a:defRPr/>
              </a:pPr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33082"/>
            <a:ext cx="2895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33082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56A599E-94AB-43BC-B268-16036F087C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1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7744" y="206375"/>
            <a:ext cx="6419056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7744" y="1200150"/>
            <a:ext cx="6419056" cy="339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F02F4-D84C-4DDC-BEE0-3D53B6C0103A}" type="datetimeFigureOut">
              <a:rPr lang="en-US"/>
              <a:pPr>
                <a:defRPr/>
              </a:pPr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EF502-4A31-4CC4-97CA-057348DFF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6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11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56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A65847-C2D8-4006-B2A6-53E6AFCB3C44}" type="datetimeFigureOut">
              <a:rPr lang="en-US"/>
              <a:pPr>
                <a:defRPr/>
              </a:pPr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5CB547-BD98-48D3-A116-E92DB1098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5DCDC-61CE-48E4-8A64-565E028C28CB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D9663-ED20-45C3-A444-C9BB90F12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5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4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F7F9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F7F9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F7F9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F7F9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F7F9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F7F9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bbs.archi.sdnl.org/viewtopic.php?t=4842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nqP8EcSFMCM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j2es.tnc.edu.tw/chianan/c02.htm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9792" y="483518"/>
            <a:ext cx="3600400" cy="973931"/>
          </a:xfrm>
        </p:spPr>
        <p:txBody>
          <a:bodyPr/>
          <a:lstStyle/>
          <a:p>
            <a:r>
              <a:rPr lang="zh-TW" altLang="en-US" sz="5000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八田</a:t>
            </a:r>
            <a:r>
              <a:rPr lang="zh-TW" altLang="en-US" sz="5000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5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endParaRPr lang="en-US" sz="50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1600" y="3867894"/>
            <a:ext cx="6400800" cy="521196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健行科技大學邵承芬老師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8526"/>
            <a:ext cx="1872208" cy="271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22" y="332654"/>
            <a:ext cx="2304256" cy="307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89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嘉南大圳的思考方向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1200150"/>
            <a:ext cx="6419056" cy="367585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不是僅以一個工程技術人員的角度來思考他的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工作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而是站在一個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使用者</a:t>
            </a: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的角度來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設計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所有的農民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輪流供水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做完與做好的區別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87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交友會</a:t>
            </a:r>
            <a:endParaRPr lang="en-US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1930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成立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殉工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碑→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1922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年工程意外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八田與一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銅像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1931/07/08</a:t>
            </a: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1945</a:t>
            </a:r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年以後在官 田火車站倉庫</a:t>
            </a:r>
            <a:endParaRPr lang="en-US" altLang="zh-TW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1981</a:t>
            </a:r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年重立  </a:t>
            </a:r>
            <a:endParaRPr lang="en-US" altLang="zh-TW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4" b="17030"/>
          <a:stretch/>
        </p:blipFill>
        <p:spPr bwMode="auto">
          <a:xfrm>
            <a:off x="1907704" y="0"/>
            <a:ext cx="4762500" cy="51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10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待人處事</a:t>
            </a:r>
            <a:endParaRPr lang="en-US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帶人帶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心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如何抓住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人心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瘧疾→引進奎寧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照顧部下健康的身與心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宿舍→解決思家之苦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開放賭博→解悶</a:t>
            </a:r>
            <a:endParaRPr 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915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人格特質</a:t>
            </a:r>
            <a:endParaRPr lang="en-US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講求實踐的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不喜歡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模仿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凡事講求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創新→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來自於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努力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自信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低調熱誠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雕像姿勢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工作態度</a:t>
            </a:r>
            <a:endParaRPr 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819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處世名言省思～</a:t>
            </a:r>
            <a:r>
              <a:rPr lang="en-US" altLang="zh-TW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要幫人，只能在自己有地位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時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有權勢才能幫人</a:t>
            </a:r>
            <a:endParaRPr lang="en-US" altLang="zh-TW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但經常有人，有權勢</a:t>
            </a:r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時卻忘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了</a:t>
            </a:r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初衷</a:t>
            </a:r>
            <a:endParaRPr lang="en-US" altLang="zh-TW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例如：秦檜也曾力主抗金；和坤也曾力主肅貪</a:t>
            </a:r>
            <a:endParaRPr lang="en-US" altLang="zh-TW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12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處世名言省思～</a:t>
            </a:r>
            <a:r>
              <a:rPr lang="en-US" altLang="zh-TW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有缺點的人，常有他人沒有的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長處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經濟犯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人無完人；金無足金</a:t>
            </a:r>
            <a:endParaRPr 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792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處世名言省思～</a:t>
            </a:r>
            <a:r>
              <a:rPr lang="en-US" altLang="zh-TW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不尊重技術員的國家會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滅亡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日本自台灣撤出時發下豪語→三個月讓台灣成為黑台灣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技術可以興國→台灣成為亞洲四小龍</a:t>
            </a:r>
            <a:endParaRPr 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449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因公殉職</a:t>
            </a:r>
            <a:endParaRPr lang="en-US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1942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月被日本陸軍省聘為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『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南方開發派遣要員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赴菲賓進行棉作灌溉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調查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05/07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由下關搭郵輪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『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大洋丸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05/08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遭美國潛水艇的魚雷擊沈</a:t>
            </a:r>
            <a:endParaRPr lang="en-US" altLang="zh-TW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21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思考面向</a:t>
            </a:r>
            <a:endParaRPr lang="en-US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日本人</a:t>
            </a:r>
            <a:r>
              <a:rPr lang="en-US" altLang="zh-TW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¢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侵略者或殖民者。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日據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55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八田與一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&amp;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</a:t>
            </a:r>
            <a:endParaRPr lang="en-US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不可諱言的真相</a:t>
            </a:r>
            <a:endParaRPr lang="en-US" altLang="zh-TW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台灣是日本的殖民地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台灣是日本南進的基地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無法</a:t>
            </a: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抹滅的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事實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八田與一對台灣的貢獻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嘉南大圳對台灣人民帶來的經濟效益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67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八田與一圓桌討論</a:t>
            </a:r>
            <a:endParaRPr 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矩形 4"/>
          <p:cNvSpPr/>
          <p:nvPr/>
        </p:nvSpPr>
        <p:spPr>
          <a:xfrm>
            <a:off x="2051720" y="1247866"/>
            <a:ext cx="6624736" cy="34121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TW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en-US" altLang="zh-TW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zh-TW" alt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十十</a:t>
            </a:r>
            <a:endParaRPr lang="en-US" altLang="zh-TW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en-US" altLang="zh-TW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zh-TW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桌長：&#10;&#10;主題人物：八田與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169" y="2057152"/>
            <a:ext cx="2255837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直線接點 7"/>
          <p:cNvCxnSpPr>
            <a:stCxn id="5" idx="0"/>
          </p:cNvCxnSpPr>
          <p:nvPr/>
        </p:nvCxnSpPr>
        <p:spPr>
          <a:xfrm>
            <a:off x="5364088" y="1247866"/>
            <a:ext cx="0" cy="8158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V="1">
            <a:off x="2051720" y="3249614"/>
            <a:ext cx="2376264" cy="14103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H="1" flipV="1">
            <a:off x="6300192" y="3219822"/>
            <a:ext cx="2376264" cy="1440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2472510" y="1419622"/>
            <a:ext cx="2448272" cy="6440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八田的生平與事蹟</a:t>
            </a:r>
            <a:endParaRPr lang="zh-TW" altLang="en-US" dirty="0"/>
          </a:p>
        </p:txBody>
      </p:sp>
      <p:sp>
        <p:nvSpPr>
          <p:cNvPr id="21" name="圓角化同側角落矩形 20"/>
          <p:cNvSpPr/>
          <p:nvPr/>
        </p:nvSpPr>
        <p:spPr>
          <a:xfrm>
            <a:off x="6012160" y="1419622"/>
            <a:ext cx="2520280" cy="637530"/>
          </a:xfrm>
          <a:prstGeom prst="round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八田的作為對台灣的影響</a:t>
            </a:r>
            <a:endParaRPr lang="zh-TW" altLang="en-US" dirty="0"/>
          </a:p>
        </p:txBody>
      </p:sp>
      <p:sp>
        <p:nvSpPr>
          <p:cNvPr id="22" name="圓角矩形 21"/>
          <p:cNvSpPr/>
          <p:nvPr/>
        </p:nvSpPr>
        <p:spPr>
          <a:xfrm>
            <a:off x="4236169" y="3593852"/>
            <a:ext cx="2496071" cy="6340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如何看待八田與一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4427985" y="2225337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　</a:t>
            </a:r>
            <a:r>
              <a:rPr lang="zh-TW" altLang="en-US" smtClean="0"/>
              <a:t>　第　　組</a:t>
            </a:r>
            <a:endParaRPr lang="en-US" altLang="zh-TW" dirty="0" smtClean="0"/>
          </a:p>
          <a:p>
            <a:r>
              <a:rPr lang="zh-TW" altLang="en-US" dirty="0" smtClean="0"/>
              <a:t>桌長：</a:t>
            </a:r>
            <a:endParaRPr lang="en-US" altLang="zh-TW" dirty="0" smtClean="0"/>
          </a:p>
          <a:p>
            <a:r>
              <a:rPr lang="zh-TW" altLang="en-US" dirty="0" smtClean="0"/>
              <a:t>主題：八田與一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反思</a:t>
            </a:r>
            <a:endParaRPr lang="en-US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什麼是愛台灣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什麼樣的人才是正港的台灣人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泉州人；漳州人；潮州人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原住民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本省人；外省人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台灣人民需要什麼？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93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參考資料</a:t>
            </a:r>
            <a:endParaRPr 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l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廣井勇資料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bbs.archi.sdnl.org/viewtopic.php?t=4842</a:t>
            </a:r>
            <a:endParaRPr lang="en-US" altLang="zh-TW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p"/>
            </a:pPr>
            <a:r>
              <a:rPr lang="zh-TW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陳文添，《八田與一傳》，（南投：台灣省文獻會，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1998</a:t>
            </a:r>
            <a:r>
              <a:rPr lang="zh-TW" altLang="zh-TW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0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參考資料</a:t>
            </a:r>
            <a:endParaRPr 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 algn="l">
              <a:buFont typeface="Wingdings" panose="05000000000000000000" pitchFamily="2" charset="2"/>
              <a:buChar char="p"/>
            </a:pPr>
            <a:r>
              <a:rPr lang="zh-TW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矢內原忠</a:t>
            </a:r>
            <a:r>
              <a:rPr lang="zh-TW" altLang="zh-TW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雄著</a:t>
            </a:r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；</a:t>
            </a:r>
            <a:r>
              <a:rPr lang="zh-TW" altLang="zh-TW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周憲文譯</a:t>
            </a:r>
            <a:r>
              <a:rPr lang="zh-TW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，《帝國主義下之台灣》，（台北：帕米爾書店，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1987</a:t>
            </a:r>
            <a:r>
              <a:rPr lang="zh-TW" altLang="zh-TW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p"/>
            </a:pPr>
            <a:r>
              <a:rPr lang="zh-TW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八田與一和烏山頭</a:t>
            </a:r>
            <a:r>
              <a:rPr lang="zh-TW" altLang="zh-TW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水庫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http://www.hattayoichi.org.tw/files/aE5a85aABaE7a94aB0aE8a88a87aE4aB8a80aE5a92a8CaE7a83a8FaE5aB1aB1aE9aA0aADaE6aB0aB4aE5aBAaAB.doc</a:t>
            </a:r>
            <a:endParaRPr lang="zh-TW" altLang="zh-TW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p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29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參考資料</a:t>
            </a:r>
            <a:endParaRPr 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台灣演義：嘉南大圳之父八田與一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www.youtube.com/watch?v=nqP8EcSFMCM</a:t>
            </a:r>
            <a:endParaRPr lang="en-US" altLang="zh-TW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p"/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吳文星，</a:t>
            </a:r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＜八田與一對台灣土地改良之看法＞，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臺灣師大歷史學報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2000</a:t>
            </a:r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月，頁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159-170</a:t>
            </a:r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p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50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參考資料</a:t>
            </a:r>
            <a:endParaRPr 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嘉南大圳參考網站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www.sj2es.tnc.edu.tw/chianan/c02.htm</a:t>
            </a:r>
            <a:endParaRPr lang="en-US" altLang="zh-TW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p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02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結論</a:t>
            </a:r>
            <a:endParaRPr 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l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台灣是一個多元社會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 algn="l">
              <a:buFont typeface="Wingdings" panose="05000000000000000000" pitchFamily="2" charset="2"/>
              <a:buChar char="p"/>
            </a:pP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必須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要學會包容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 algn="l">
              <a:buFont typeface="Wingdings" panose="05000000000000000000" pitchFamily="2" charset="2"/>
              <a:buChar char="p"/>
            </a:pP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必須要能夠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融合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 algn="l">
              <a:buFont typeface="Wingdings" panose="05000000000000000000" pitchFamily="2" charset="2"/>
              <a:buChar char="p"/>
            </a:pP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血統從來就不是區別一個國家人民的依據與標準</a:t>
            </a:r>
            <a:endParaRPr 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041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生平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1886</a:t>
            </a: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～</a:t>
            </a:r>
            <a:r>
              <a:rPr lang="en-US" altLang="zh-TW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1942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日本日川縣今町村人，年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56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父→八田四郎兵衛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(1900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年去世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兄弟姐妹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共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妻→外代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樹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(1900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～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1945/09/01)</a:t>
            </a: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1917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年結婚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842963"/>
            <a:ext cx="8791575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381000"/>
            <a:ext cx="47625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-990600"/>
            <a:ext cx="4762500" cy="712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80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求學歷程</a:t>
            </a:r>
            <a:endParaRPr lang="en-US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1910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年畢業於東京帝大土木科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1910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月至台灣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技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手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技師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1916-1921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桃園埤圳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1930-1930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嘉南大圳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61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二位恩師</a:t>
            </a:r>
            <a:endParaRPr lang="en-US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廣井勇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(1862</a:t>
            </a:r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～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1928)</a:t>
            </a: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1883</a:t>
            </a:r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年赴美擔任美國密西西比河治水工程</a:t>
            </a:r>
            <a:endParaRPr lang="en-US" altLang="zh-TW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日本勇伯；日本港灣之父</a:t>
            </a:r>
            <a:endParaRPr lang="en-US" altLang="zh-TW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青山士</a:t>
            </a:r>
            <a:endParaRPr lang="en-US" altLang="zh-TW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在我的生涯之中，只要能作出一件</a:t>
            </a:r>
            <a:r>
              <a:rPr lang="zh-TW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對人類有貢獻的事</a:t>
            </a:r>
            <a:r>
              <a:rPr lang="zh-TW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，那我就可以死得心安理得了。</a:t>
            </a:r>
            <a:endParaRPr lang="en-US" altLang="zh-TW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060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1922</a:t>
            </a:r>
            <a:r>
              <a:rPr lang="zh-TW" altLang="en-US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年赴美</a:t>
            </a:r>
            <a:r>
              <a:rPr lang="zh-TW" alt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考察～</a:t>
            </a:r>
            <a:r>
              <a:rPr lang="en-US" altLang="zh-TW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調查是否能採用防護板工法於官田溪排水隧道工程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在地基鬆軟的河川及海岸挖掘隧道的工法</a:t>
            </a:r>
            <a:endParaRPr lang="en-US" altLang="zh-TW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11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1922</a:t>
            </a:r>
            <a:r>
              <a:rPr lang="zh-TW" altLang="en-US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年赴美</a:t>
            </a:r>
            <a:r>
              <a:rPr lang="zh-TW" alt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考察～</a:t>
            </a:r>
            <a:r>
              <a:rPr lang="en-US" altLang="zh-TW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採購工程用的大型土木機械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蒸汽鏟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挖土機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大型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抽水機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大型開山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機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大型空氣式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壓縮機</a:t>
            </a:r>
            <a:endParaRPr lang="en-US" altLang="zh-TW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87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1922</a:t>
            </a:r>
            <a:r>
              <a:rPr lang="zh-TW" altLang="en-US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年赴美</a:t>
            </a:r>
            <a:r>
              <a:rPr lang="zh-TW" alt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考察～</a:t>
            </a:r>
            <a:r>
              <a:rPr lang="en-US" altLang="zh-TW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解決</a:t>
            </a: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半水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成填充式</a:t>
            </a: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工法的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疑點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視察堰堤工地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加拿大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墨西哥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54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嘉南大圳的工程效益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送水排水水路總長達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16,000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公里。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灌溉面積近</a:t>
            </a:r>
            <a:r>
              <a:rPr lang="en-US" altLang="zh-TW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15</a:t>
            </a: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萬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甲。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烏山頭水庫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土堰堤長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1273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公尺；高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56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公尺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滿水面積</a:t>
            </a:r>
            <a:r>
              <a:rPr lang="en-US" altLang="zh-TW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13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平方公里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貯水量達</a:t>
            </a:r>
            <a:r>
              <a:rPr lang="en-US" altLang="zh-TW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15,000</a:t>
            </a: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萬公噸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03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98">
  <a:themeElements>
    <a:clrScheme name="Spring Field PowerPoint Template">
      <a:dk1>
        <a:srgbClr val="2F7F95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198</Template>
  <TotalTime>285</TotalTime>
  <Words>878</Words>
  <Application>Microsoft Office PowerPoint</Application>
  <PresentationFormat>如螢幕大小 (16:9)</PresentationFormat>
  <Paragraphs>143</Paragraphs>
  <Slides>25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25</vt:i4>
      </vt:variant>
    </vt:vector>
  </HeadingPairs>
  <TitlesOfParts>
    <vt:vector size="27" baseType="lpstr">
      <vt:lpstr>198</vt:lpstr>
      <vt:lpstr>Custom Design</vt:lpstr>
      <vt:lpstr>八田與一</vt:lpstr>
      <vt:lpstr>八田與一圓桌討論</vt:lpstr>
      <vt:lpstr>生平(1886～1942)</vt:lpstr>
      <vt:lpstr>求學歷程</vt:lpstr>
      <vt:lpstr>二位恩師</vt:lpstr>
      <vt:lpstr>1922年赴美考察～1</vt:lpstr>
      <vt:lpstr>1922年赴美考察～2</vt:lpstr>
      <vt:lpstr>1922年赴美考察～3</vt:lpstr>
      <vt:lpstr>嘉南大圳的工程效益</vt:lpstr>
      <vt:lpstr>嘉南大圳的思考方向</vt:lpstr>
      <vt:lpstr>交友會</vt:lpstr>
      <vt:lpstr>待人處事</vt:lpstr>
      <vt:lpstr>人格特質</vt:lpstr>
      <vt:lpstr>處世名言省思～1</vt:lpstr>
      <vt:lpstr>處世名言省思～2</vt:lpstr>
      <vt:lpstr>處世名言省思～3</vt:lpstr>
      <vt:lpstr>因公殉職</vt:lpstr>
      <vt:lpstr>思考面向</vt:lpstr>
      <vt:lpstr>八田與一&amp;台灣</vt:lpstr>
      <vt:lpstr>反思</vt:lpstr>
      <vt:lpstr>參考資料</vt:lpstr>
      <vt:lpstr>參考資料</vt:lpstr>
      <vt:lpstr>參考資料</vt:lpstr>
      <vt:lpstr>參考資料</vt:lpstr>
      <vt:lpstr>結論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20</cp:revision>
  <dcterms:created xsi:type="dcterms:W3CDTF">2014-03-15T14:47:10Z</dcterms:created>
  <dcterms:modified xsi:type="dcterms:W3CDTF">2014-03-16T16:09:56Z</dcterms:modified>
</cp:coreProperties>
</file>