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8ADA0A-6B27-4516-AA3C-F14EDA5716F9}" type="datetimeFigureOut">
              <a:rPr lang="zh-TW" altLang="en-US" smtClean="0"/>
              <a:t>2013/5/3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4E13C1-44CE-42D1-9A3B-05A38D78F83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effectLst/>
              </a:rPr>
              <a:t>第二組</a:t>
            </a:r>
            <a:r>
              <a:rPr lang="en-US" altLang="zh-TW" sz="6000" dirty="0" smtClean="0">
                <a:solidFill>
                  <a:schemeClr val="tx1"/>
                </a:solidFill>
                <a:effectLst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</a:rPr>
            </a:br>
            <a:r>
              <a:rPr lang="zh-TW" altLang="en-US" sz="6000" dirty="0" smtClean="0">
                <a:solidFill>
                  <a:schemeClr val="tx1"/>
                </a:solidFill>
                <a:effectLst/>
              </a:rPr>
              <a:t>電子</a:t>
            </a:r>
            <a:r>
              <a:rPr lang="zh-TW" altLang="en-US" sz="6000" dirty="0">
                <a:solidFill>
                  <a:schemeClr val="tx1"/>
                </a:solidFill>
                <a:effectLst/>
              </a:rPr>
              <a:t>資源跨館利用服務</a:t>
            </a:r>
            <a:r>
              <a:rPr lang="zh-TW" alt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zh-TW" alt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3501008"/>
            <a:ext cx="7854696" cy="3024336"/>
          </a:xfrm>
        </p:spPr>
        <p:txBody>
          <a:bodyPr>
            <a:normAutofit/>
          </a:bodyPr>
          <a:lstStyle/>
          <a:p>
            <a:pPr algn="l"/>
            <a:r>
              <a:rPr lang="zh-TW" alt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主持人</a:t>
            </a:r>
            <a:r>
              <a:rPr lang="en-US" altLang="zh-TW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lang="zh-TW" alt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高雄醫學大學  陳冠年</a:t>
            </a:r>
            <a:r>
              <a:rPr lang="zh-TW" alt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館長</a:t>
            </a:r>
            <a:endParaRPr lang="en-US" altLang="zh-TW" sz="28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indent="1249363" algn="l"/>
            <a:r>
              <a:rPr lang="zh-TW" alt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樹德科技</a:t>
            </a:r>
            <a:r>
              <a:rPr lang="zh-TW" alt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大學  蘇怡仁</a:t>
            </a:r>
            <a:r>
              <a:rPr lang="zh-TW" alt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館長</a:t>
            </a:r>
            <a:endParaRPr lang="en-US" altLang="zh-TW" sz="28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l"/>
            <a:r>
              <a:rPr lang="zh-TW" alt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引言人</a:t>
            </a:r>
            <a:r>
              <a:rPr lang="en-US" altLang="zh-TW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lang="zh-TW" alt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政治大學  楊美華教授</a:t>
            </a:r>
            <a:endParaRPr lang="en-US" altLang="zh-TW" sz="28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indent="1249363" algn="l"/>
            <a:r>
              <a:rPr lang="zh-TW" alt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高雄應用科技大學  林榮顯館長</a:t>
            </a:r>
            <a:endParaRPr lang="zh-TW" altLang="en-US" sz="28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20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smtClean="0">
                <a:solidFill>
                  <a:srgbClr val="000099"/>
                </a:solidFill>
              </a:rPr>
              <a:t>服務需求改變</a:t>
            </a:r>
            <a:endParaRPr lang="zh-TW" altLang="en-US" sz="4800" b="1" dirty="0">
              <a:solidFill>
                <a:srgbClr val="000099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時代在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變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，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館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購館藏比例逐漸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下降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，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顯示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數位保存趨勢和讀者需求期待已經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出現影響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。</a:t>
            </a:r>
            <a:endParaRPr lang="zh-TW" altLang="zh-TW" sz="32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讀者關心</a:t>
            </a:r>
            <a:r>
              <a:rPr lang="en-US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connection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甚於</a:t>
            </a:r>
            <a:r>
              <a:rPr lang="en-US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collection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，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取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用資料的方式和意涵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改觀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701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電子資源館際利用</a:t>
            </a:r>
            <a:endParaRPr lang="zh-TW" altLang="en-US" sz="4800" b="1" dirty="0">
              <a:solidFill>
                <a:srgbClr val="000099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電子資源館際利用雖有期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限制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，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但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拜科技之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賜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，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可以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有多元方式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進行</a:t>
            </a:r>
            <a:r>
              <a:rPr lang="en-US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。</a:t>
            </a:r>
            <a:endParaRPr lang="zh-TW" altLang="zh-TW" sz="32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en-US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Open </a:t>
            </a:r>
            <a:r>
              <a:rPr lang="en-US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access resources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、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機構典藏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、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館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際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合作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、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文獻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列印</a:t>
            </a:r>
            <a:r>
              <a:rPr lang="en-US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/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傳遞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、</a:t>
            </a:r>
            <a:r>
              <a:rPr lang="en-US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embedded librarians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 、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自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建網頁介面和參加</a:t>
            </a:r>
            <a:r>
              <a:rPr lang="en-US" altLang="zh-TW" sz="3200" dirty="0" err="1">
                <a:latin typeface="Times New Roman" pitchFamily="18" charset="0"/>
                <a:ea typeface="+mj-ea"/>
                <a:cs typeface="Times New Roman" pitchFamily="18" charset="0"/>
              </a:rPr>
              <a:t>RapidILL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等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，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都</a:t>
            </a:r>
            <a:r>
              <a:rPr lang="zh-TW" altLang="zh-TW" sz="3200" dirty="0">
                <a:latin typeface="Times New Roman" pitchFamily="18" charset="0"/>
                <a:ea typeface="+mj-ea"/>
                <a:cs typeface="Times New Roman" pitchFamily="18" charset="0"/>
              </a:rPr>
              <a:t>是可以考慮的</a:t>
            </a:r>
            <a:r>
              <a:rPr lang="zh-TW" altLang="zh-TW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管道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9167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rgbClr val="000099"/>
                </a:solidFill>
                <a:latin typeface="微軟正黑體" pitchFamily="34" charset="-120"/>
                <a:ea typeface="微軟正黑體" pitchFamily="34" charset="-120"/>
              </a:rPr>
              <a:t>臺灣學術電子書暨資料庫</a:t>
            </a:r>
            <a:r>
              <a:rPr lang="zh-TW" altLang="en-US" sz="4800" b="1" dirty="0" smtClean="0">
                <a:solidFill>
                  <a:srgbClr val="000099"/>
                </a:solidFill>
                <a:latin typeface="微軟正黑體" pitchFamily="34" charset="-120"/>
                <a:ea typeface="微軟正黑體" pitchFamily="34" charset="-120"/>
              </a:rPr>
              <a:t>聯盟</a:t>
            </a:r>
            <a:endParaRPr lang="zh-TW" altLang="en-US" sz="4800" dirty="0">
              <a:solidFill>
                <a:srgbClr val="00009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7888" y="2060848"/>
            <a:ext cx="8486600" cy="4407296"/>
          </a:xfrm>
        </p:spPr>
        <p:txBody>
          <a:bodyPr>
            <a:noAutofit/>
          </a:bodyPr>
          <a:lstStyle/>
          <a:p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共招募</a:t>
            </a:r>
            <a:r>
              <a:rPr lang="en-US" altLang="zh-TW" sz="2800" b="1" dirty="0">
                <a:solidFill>
                  <a:srgbClr val="000099"/>
                </a:solidFill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97</a:t>
            </a:r>
            <a:r>
              <a:rPr lang="zh-TW" altLang="en-US" sz="2800" b="1" dirty="0">
                <a:solidFill>
                  <a:srgbClr val="000099"/>
                </a:solidFill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個會員</a:t>
            </a:r>
            <a:r>
              <a:rPr lang="zh-TW" altLang="en-US" sz="2800" b="1" dirty="0" smtClean="0">
                <a:solidFill>
                  <a:srgbClr val="000099"/>
                </a:solidFill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館</a:t>
            </a:r>
            <a:endParaRPr lang="zh-TW" altLang="en-US" sz="2800" b="1" dirty="0">
              <a:solidFill>
                <a:srgbClr val="000099"/>
              </a:solidFill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zh-TW" altLang="en-US" sz="2800" b="1" dirty="0">
                <a:solidFill>
                  <a:srgbClr val="000099"/>
                </a:solidFill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購置資源成果</a:t>
            </a:r>
            <a:endParaRPr lang="en-US" altLang="zh-TW" sz="2800" b="1" dirty="0">
              <a:solidFill>
                <a:srgbClr val="000099"/>
              </a:solidFill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電子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書</a:t>
            </a:r>
            <a:r>
              <a:rPr lang="en-US" altLang="zh-TW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: 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西文</a:t>
            </a:r>
            <a:r>
              <a:rPr lang="en-US" altLang="zh-TW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12,882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冊、中文</a:t>
            </a:r>
            <a:r>
              <a:rPr lang="en-US" altLang="zh-TW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1,274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冊</a:t>
            </a:r>
            <a:endParaRPr lang="en-US" altLang="zh-TW" sz="2800" dirty="0" smtClean="0"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電子資料庫</a:t>
            </a:r>
            <a:r>
              <a:rPr lang="en-US" altLang="zh-TW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: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 買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斷</a:t>
            </a:r>
            <a:r>
              <a:rPr lang="en-US" altLang="zh-TW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2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種、租賃</a:t>
            </a:r>
            <a:r>
              <a:rPr lang="en-US" altLang="zh-TW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8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種</a:t>
            </a:r>
          </a:p>
          <a:p>
            <a:pPr>
              <a:lnSpc>
                <a:spcPct val="90000"/>
              </a:lnSpc>
            </a:pPr>
            <a:r>
              <a:rPr lang="zh-TW" altLang="en-US" sz="2800" b="1" dirty="0">
                <a:solidFill>
                  <a:srgbClr val="000099"/>
                </a:solidFill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撙節經費</a:t>
            </a:r>
          </a:p>
          <a:p>
            <a:pPr lvl="1">
              <a:lnSpc>
                <a:spcPct val="90000"/>
              </a:lnSpc>
            </a:pP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電子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書</a:t>
            </a:r>
            <a:r>
              <a:rPr lang="en-US" altLang="zh-TW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: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 </a:t>
            </a:r>
            <a:r>
              <a:rPr lang="zh-TW" altLang="zh-TW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大</a:t>
            </a:r>
            <a:r>
              <a:rPr lang="zh-TW" altLang="zh-TW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學校</a:t>
            </a:r>
            <a:r>
              <a:rPr lang="zh-TW" altLang="zh-TW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院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節省</a:t>
            </a:r>
            <a:r>
              <a:rPr lang="en-US" altLang="zh-TW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25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倍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、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技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專校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院節省</a:t>
            </a:r>
            <a:r>
              <a:rPr lang="en-US" altLang="zh-TW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59.1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倍</a:t>
            </a:r>
          </a:p>
          <a:p>
            <a:pPr lvl="1">
              <a:lnSpc>
                <a:spcPct val="90000"/>
              </a:lnSpc>
            </a:pP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電子資料庫</a:t>
            </a:r>
          </a:p>
          <a:p>
            <a:pPr lvl="2">
              <a:lnSpc>
                <a:spcPct val="90000"/>
              </a:lnSpc>
            </a:pP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節省購置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同樣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產品約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新臺幣四億五千萬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元</a:t>
            </a:r>
            <a:endParaRPr lang="zh-TW" altLang="en-US" sz="2800" dirty="0"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  <a:p>
            <a:pPr lvl="2">
              <a:lnSpc>
                <a:spcPct val="90000"/>
              </a:lnSpc>
            </a:pP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招標</a:t>
            </a:r>
            <a:r>
              <a:rPr lang="zh-TW" altLang="en-US" sz="2800" dirty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議價後爭取減價</a:t>
            </a:r>
            <a:r>
              <a:rPr lang="zh-TW" altLang="en-US" sz="2800" dirty="0" smtClean="0"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約一億一千四百萬元</a:t>
            </a:r>
            <a:endParaRPr lang="zh-TW" altLang="en-US" sz="2400" dirty="0"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9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rgbClr val="000099"/>
                </a:solidFill>
              </a:rPr>
              <a:t>圖書代借代還服務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以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提供</a:t>
            </a:r>
            <a:r>
              <a:rPr lang="zh-TW" altLang="en-US" sz="3200" b="1" dirty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聯合書目</a:t>
            </a:r>
            <a:r>
              <a:rPr lang="zh-TW" altLang="en-US" sz="3200" b="1" dirty="0" smtClean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查詢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實現</a:t>
            </a:r>
            <a:r>
              <a:rPr lang="zh-TW" altLang="en-US" sz="3200" b="1" dirty="0" smtClean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代</a:t>
            </a:r>
            <a:r>
              <a:rPr lang="zh-TW" altLang="en-US" sz="3200" b="1" dirty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借代還服務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，讓讀者便利、快速取得所需圖書資料，使南部地區高教與技職院校圖書資源共享</a:t>
            </a:r>
            <a:r>
              <a:rPr lang="zh-TW" alt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。</a:t>
            </a:r>
            <a:endParaRPr lang="en-US" altLang="zh-TW" sz="32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讀者可查詢</a:t>
            </a:r>
            <a:r>
              <a:rPr lang="en-US" altLang="zh-TW" sz="3200" b="1" dirty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32</a:t>
            </a:r>
            <a:r>
              <a:rPr lang="zh-TW" altLang="en-US" sz="3200" b="1" dirty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所聯盟學校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聯合書目以及代借代還各館圖書館藏，紙本圖書館藏總計達</a:t>
            </a:r>
            <a:r>
              <a:rPr lang="en-US" altLang="zh-TW" sz="3200" b="1" dirty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820</a:t>
            </a:r>
            <a:r>
              <a:rPr lang="zh-TW" altLang="en-US" sz="3200" b="1" dirty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萬冊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。</a:t>
            </a:r>
            <a:endParaRPr lang="en-US" altLang="zh-TW" sz="32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zh-TW" altLang="en-US" sz="3200" b="1" dirty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教育部計畫補助期間免運費</a:t>
            </a:r>
            <a:r>
              <a:rPr lang="zh-TW" alt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472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>
                <a:solidFill>
                  <a:srgbClr val="000099"/>
                </a:solidFill>
              </a:rPr>
              <a:t>虛擬館際借書證服務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/>
          <a:lstStyle/>
          <a:p>
            <a:r>
              <a:rPr lang="zh-TW" altLang="en-US" sz="3200" dirty="0">
                <a:latin typeface="+mj-ea"/>
                <a:ea typeface="+mj-ea"/>
              </a:rPr>
              <a:t>虛擬館際借書證服務，讀者可於線上申請館際合作證，直接前往合作館借閱所需之圖書，可充分利用各館館舍開放資源。</a:t>
            </a:r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568392"/>
            <a:ext cx="3924160" cy="312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47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428750"/>
            <a:ext cx="630555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26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157</TotalTime>
  <Words>293</Words>
  <Application>Microsoft Office PowerPoint</Application>
  <PresentationFormat>如螢幕大小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流線</vt:lpstr>
      <vt:lpstr>第二組 電子資源跨館利用服務 </vt:lpstr>
      <vt:lpstr>服務需求改變</vt:lpstr>
      <vt:lpstr>電子資源館際利用</vt:lpstr>
      <vt:lpstr>臺灣學術電子書暨資料庫聯盟</vt:lpstr>
      <vt:lpstr>圖書代借代還服務</vt:lpstr>
      <vt:lpstr>虛擬館際借書證服務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iansu</dc:creator>
  <cp:lastModifiedBy>iansu</cp:lastModifiedBy>
  <cp:revision>14</cp:revision>
  <dcterms:created xsi:type="dcterms:W3CDTF">2013-05-02T14:16:42Z</dcterms:created>
  <dcterms:modified xsi:type="dcterms:W3CDTF">2013-05-03T01:14:25Z</dcterms:modified>
</cp:coreProperties>
</file>