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96" y="-2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F5D3C-2FBC-4E87-B841-D6EDA6736D26}" type="datetimeFigureOut">
              <a:rPr lang="zh-TW" altLang="en-US" smtClean="0"/>
              <a:pPr/>
              <a:t>2014/12/9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84AC-26BF-496B-A7BB-0FF604A62E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1694289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F5D3C-2FBC-4E87-B841-D6EDA6736D26}" type="datetimeFigureOut">
              <a:rPr lang="zh-TW" altLang="en-US" smtClean="0"/>
              <a:pPr/>
              <a:t>2014/12/9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84AC-26BF-496B-A7BB-0FF604A62E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2447589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F5D3C-2FBC-4E87-B841-D6EDA6736D26}" type="datetimeFigureOut">
              <a:rPr lang="zh-TW" altLang="en-US" smtClean="0"/>
              <a:pPr/>
              <a:t>2014/12/9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84AC-26BF-496B-A7BB-0FF604A62E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749859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F5D3C-2FBC-4E87-B841-D6EDA6736D26}" type="datetimeFigureOut">
              <a:rPr lang="zh-TW" altLang="en-US" smtClean="0"/>
              <a:pPr/>
              <a:t>2014/12/9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84AC-26BF-496B-A7BB-0FF604A62E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1533516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F5D3C-2FBC-4E87-B841-D6EDA6736D26}" type="datetimeFigureOut">
              <a:rPr lang="zh-TW" altLang="en-US" smtClean="0"/>
              <a:pPr/>
              <a:t>2014/12/9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84AC-26BF-496B-A7BB-0FF604A62E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455945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F5D3C-2FBC-4E87-B841-D6EDA6736D26}" type="datetimeFigureOut">
              <a:rPr lang="zh-TW" altLang="en-US" smtClean="0"/>
              <a:pPr/>
              <a:t>2014/12/9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84AC-26BF-496B-A7BB-0FF604A62E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1026083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F5D3C-2FBC-4E87-B841-D6EDA6736D26}" type="datetimeFigureOut">
              <a:rPr lang="zh-TW" altLang="en-US" smtClean="0"/>
              <a:pPr/>
              <a:t>2014/12/9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84AC-26BF-496B-A7BB-0FF604A62E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1027115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F5D3C-2FBC-4E87-B841-D6EDA6736D26}" type="datetimeFigureOut">
              <a:rPr lang="zh-TW" altLang="en-US" smtClean="0"/>
              <a:pPr/>
              <a:t>2014/12/9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84AC-26BF-496B-A7BB-0FF604A62E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1026459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F5D3C-2FBC-4E87-B841-D6EDA6736D26}" type="datetimeFigureOut">
              <a:rPr lang="zh-TW" altLang="en-US" smtClean="0"/>
              <a:pPr/>
              <a:t>2014/12/9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84AC-26BF-496B-A7BB-0FF604A62E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2806754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F5D3C-2FBC-4E87-B841-D6EDA6736D26}" type="datetimeFigureOut">
              <a:rPr lang="zh-TW" altLang="en-US" smtClean="0"/>
              <a:pPr/>
              <a:t>2014/12/9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84AC-26BF-496B-A7BB-0FF604A62E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2653813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F5D3C-2FBC-4E87-B841-D6EDA6736D26}" type="datetimeFigureOut">
              <a:rPr lang="zh-TW" altLang="en-US" smtClean="0"/>
              <a:pPr/>
              <a:t>2014/12/9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84AC-26BF-496B-A7BB-0FF604A62E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3148392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F5D3C-2FBC-4E87-B841-D6EDA6736D26}" type="datetimeFigureOut">
              <a:rPr lang="zh-TW" altLang="en-US" smtClean="0"/>
              <a:pPr/>
              <a:t>2014/12/9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C84AC-26BF-496B-A7BB-0FF604A62E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1643485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2492896"/>
          </a:xfrm>
        </p:spPr>
        <p:txBody>
          <a:bodyPr>
            <a:noAutofit/>
          </a:bodyPr>
          <a:lstStyle/>
          <a:p>
            <a:r>
              <a:rPr lang="zh-TW" altLang="en-US" sz="4000" dirty="0" smtClean="0">
                <a:latin typeface="+mn-ea"/>
                <a:ea typeface="+mn-ea"/>
              </a:rPr>
              <a:t>移民社會的認同</a:t>
            </a:r>
            <a:r>
              <a:rPr lang="en-US" altLang="zh-TW" sz="4000" dirty="0" smtClean="0">
                <a:latin typeface="+mn-ea"/>
                <a:ea typeface="+mn-ea"/>
              </a:rPr>
              <a:t/>
            </a:r>
            <a:br>
              <a:rPr lang="en-US" altLang="zh-TW" sz="4000" dirty="0" smtClean="0">
                <a:latin typeface="+mn-ea"/>
                <a:ea typeface="+mn-ea"/>
              </a:rPr>
            </a:br>
            <a:r>
              <a:rPr lang="zh-TW" altLang="en-US" sz="4000" dirty="0" smtClean="0">
                <a:latin typeface="+mn-ea"/>
                <a:ea typeface="+mn-ea"/>
              </a:rPr>
              <a:t>過去、現在與未來</a:t>
            </a:r>
            <a:endParaRPr lang="zh-TW" altLang="en-US" sz="4000" dirty="0">
              <a:latin typeface="+mn-ea"/>
              <a:ea typeface="+mn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27584" y="2420888"/>
            <a:ext cx="8316416" cy="4005064"/>
          </a:xfrm>
        </p:spPr>
        <p:txBody>
          <a:bodyPr>
            <a:normAutofit/>
          </a:bodyPr>
          <a:lstStyle/>
          <a:p>
            <a:pPr algn="l"/>
            <a:r>
              <a:rPr lang="zh-TW" altLang="en-US" sz="2400" b="1" dirty="0" smtClean="0">
                <a:solidFill>
                  <a:schemeClr val="tx1"/>
                </a:solidFill>
                <a:latin typeface="+mn-ea"/>
              </a:rPr>
              <a:t>指導教授</a:t>
            </a:r>
            <a:r>
              <a:rPr lang="en-US" altLang="zh-TW" sz="2400" b="1" dirty="0" smtClean="0">
                <a:solidFill>
                  <a:schemeClr val="tx1"/>
                </a:solidFill>
                <a:latin typeface="+mn-ea"/>
              </a:rPr>
              <a:t>:</a:t>
            </a:r>
            <a:r>
              <a:rPr lang="zh-TW" altLang="en-US" sz="2400" b="1" dirty="0" smtClean="0">
                <a:solidFill>
                  <a:schemeClr val="tx1"/>
                </a:solidFill>
                <a:latin typeface="+mn-ea"/>
              </a:rPr>
              <a:t>閔宇經教授</a:t>
            </a:r>
            <a:endParaRPr lang="en-US" altLang="zh-TW" sz="2400" b="1" dirty="0" smtClean="0">
              <a:solidFill>
                <a:schemeClr val="tx1"/>
              </a:solidFill>
              <a:latin typeface="+mn-ea"/>
            </a:endParaRPr>
          </a:p>
          <a:p>
            <a:pPr algn="l"/>
            <a:r>
              <a:rPr lang="zh-TW" altLang="en-US" sz="2400" b="1" dirty="0">
                <a:solidFill>
                  <a:schemeClr val="tx1"/>
                </a:solidFill>
                <a:latin typeface="+mn-ea"/>
              </a:rPr>
              <a:t>指導</a:t>
            </a:r>
            <a:r>
              <a:rPr lang="zh-TW" altLang="en-US" sz="2400" b="1" dirty="0" smtClean="0">
                <a:solidFill>
                  <a:schemeClr val="tx1"/>
                </a:solidFill>
                <a:latin typeface="+mn-ea"/>
              </a:rPr>
              <a:t>助教</a:t>
            </a:r>
            <a:r>
              <a:rPr lang="en-US" altLang="zh-TW" sz="2400" b="1" dirty="0" smtClean="0">
                <a:solidFill>
                  <a:schemeClr val="tx1"/>
                </a:solidFill>
                <a:latin typeface="+mn-ea"/>
              </a:rPr>
              <a:t>:</a:t>
            </a:r>
            <a:r>
              <a:rPr lang="zh-TW" altLang="en-US" sz="2400" b="1" dirty="0" smtClean="0">
                <a:solidFill>
                  <a:schemeClr val="tx1"/>
                </a:solidFill>
                <a:latin typeface="+mn-ea"/>
              </a:rPr>
              <a:t>李婉菁助教</a:t>
            </a:r>
            <a:endParaRPr lang="en-US" altLang="zh-TW" sz="2400" b="1" dirty="0" smtClean="0">
              <a:solidFill>
                <a:schemeClr val="tx1"/>
              </a:solidFill>
              <a:latin typeface="+mn-ea"/>
            </a:endParaRPr>
          </a:p>
          <a:p>
            <a:pPr algn="l"/>
            <a:r>
              <a:rPr lang="zh-TW" altLang="en-US" sz="2400" b="1" dirty="0" smtClean="0">
                <a:solidFill>
                  <a:schemeClr val="tx1"/>
                </a:solidFill>
                <a:latin typeface="+mn-ea"/>
              </a:rPr>
              <a:t>組長</a:t>
            </a:r>
            <a:r>
              <a:rPr lang="en-US" altLang="zh-TW" sz="2400" b="1" dirty="0" smtClean="0">
                <a:solidFill>
                  <a:schemeClr val="tx1"/>
                </a:solidFill>
                <a:latin typeface="+mn-ea"/>
              </a:rPr>
              <a:t>:B10134131</a:t>
            </a:r>
            <a:r>
              <a:rPr lang="zh-TW" altLang="en-US" sz="2400" b="1" dirty="0" smtClean="0">
                <a:solidFill>
                  <a:schemeClr val="tx1"/>
                </a:solidFill>
                <a:latin typeface="+mn-ea"/>
              </a:rPr>
              <a:t>李鈺婷</a:t>
            </a:r>
            <a:endParaRPr lang="en-US" altLang="zh-TW" sz="2400" b="1" dirty="0" smtClean="0">
              <a:solidFill>
                <a:schemeClr val="tx1"/>
              </a:solidFill>
              <a:latin typeface="+mn-ea"/>
            </a:endParaRPr>
          </a:p>
          <a:p>
            <a:pPr algn="l"/>
            <a:r>
              <a:rPr lang="zh-TW" altLang="en-US" sz="2400" b="1" dirty="0" smtClean="0">
                <a:solidFill>
                  <a:schemeClr val="tx1"/>
                </a:solidFill>
                <a:latin typeface="+mn-ea"/>
              </a:rPr>
              <a:t>組員</a:t>
            </a:r>
            <a:r>
              <a:rPr lang="en-US" altLang="zh-TW" sz="2400" b="1" dirty="0" smtClean="0">
                <a:solidFill>
                  <a:schemeClr val="tx1"/>
                </a:solidFill>
                <a:latin typeface="+mn-ea"/>
              </a:rPr>
              <a:t>:B10011005</a:t>
            </a:r>
            <a:r>
              <a:rPr lang="zh-TW" altLang="en-US" sz="2400" b="1" dirty="0" smtClean="0">
                <a:solidFill>
                  <a:schemeClr val="tx1"/>
                </a:solidFill>
                <a:latin typeface="+mn-ea"/>
              </a:rPr>
              <a:t>邱繼詠</a:t>
            </a:r>
            <a:endParaRPr lang="en-US" altLang="zh-TW" sz="2400" b="1" dirty="0" smtClean="0">
              <a:solidFill>
                <a:schemeClr val="tx1"/>
              </a:solidFill>
              <a:latin typeface="+mn-ea"/>
            </a:endParaRPr>
          </a:p>
          <a:p>
            <a:pPr algn="l"/>
            <a:r>
              <a:rPr lang="zh-TW" altLang="en-US" sz="2400" b="1" dirty="0">
                <a:solidFill>
                  <a:schemeClr val="tx1"/>
                </a:solidFill>
                <a:latin typeface="+mn-ea"/>
              </a:rPr>
              <a:t>　</a:t>
            </a:r>
            <a:r>
              <a:rPr lang="zh-TW" altLang="en-US" sz="2400" b="1" dirty="0" smtClean="0">
                <a:solidFill>
                  <a:schemeClr val="tx1"/>
                </a:solidFill>
                <a:latin typeface="+mn-ea"/>
              </a:rPr>
              <a:t>　 </a:t>
            </a:r>
            <a:r>
              <a:rPr lang="en-US" altLang="zh-TW" sz="2400" b="1" dirty="0" smtClean="0">
                <a:solidFill>
                  <a:schemeClr val="tx1"/>
                </a:solidFill>
                <a:latin typeface="+mn-ea"/>
              </a:rPr>
              <a:t>B10011060</a:t>
            </a:r>
            <a:r>
              <a:rPr lang="zh-TW" altLang="en-US" sz="2400" b="1" dirty="0" smtClean="0">
                <a:solidFill>
                  <a:schemeClr val="tx1"/>
                </a:solidFill>
                <a:latin typeface="+mn-ea"/>
              </a:rPr>
              <a:t>陳禹翔</a:t>
            </a:r>
            <a:endParaRPr lang="en-US" altLang="zh-TW" sz="2400" b="1" dirty="0" smtClean="0">
              <a:solidFill>
                <a:schemeClr val="tx1"/>
              </a:solidFill>
              <a:latin typeface="+mn-ea"/>
            </a:endParaRPr>
          </a:p>
          <a:p>
            <a:pPr algn="l"/>
            <a:r>
              <a:rPr lang="zh-TW" altLang="en-US" sz="2400" b="1" dirty="0" smtClean="0">
                <a:solidFill>
                  <a:schemeClr val="tx1"/>
                </a:solidFill>
                <a:latin typeface="+mn-ea"/>
              </a:rPr>
              <a:t>　　 </a:t>
            </a:r>
            <a:r>
              <a:rPr lang="en-US" altLang="zh-TW" sz="2400" b="1" dirty="0" smtClean="0">
                <a:solidFill>
                  <a:schemeClr val="tx1"/>
                </a:solidFill>
                <a:latin typeface="+mn-ea"/>
              </a:rPr>
              <a:t>B10033182</a:t>
            </a:r>
            <a:r>
              <a:rPr lang="zh-TW" altLang="en-US" sz="2400" b="1" dirty="0" smtClean="0">
                <a:solidFill>
                  <a:schemeClr val="tx1"/>
                </a:solidFill>
                <a:latin typeface="+mn-ea"/>
              </a:rPr>
              <a:t>黃承善</a:t>
            </a:r>
            <a:endParaRPr lang="en-US" altLang="zh-TW" sz="2400" b="1" dirty="0" smtClean="0">
              <a:solidFill>
                <a:schemeClr val="tx1"/>
              </a:solidFill>
              <a:latin typeface="+mn-ea"/>
            </a:endParaRPr>
          </a:p>
          <a:p>
            <a:pPr algn="l"/>
            <a:r>
              <a:rPr lang="zh-TW" altLang="en-US" sz="2400" b="1" dirty="0" smtClean="0">
                <a:solidFill>
                  <a:schemeClr val="tx1"/>
                </a:solidFill>
                <a:latin typeface="+mn-ea"/>
              </a:rPr>
              <a:t>　　 </a:t>
            </a:r>
            <a:r>
              <a:rPr lang="en-US" altLang="zh-TW" sz="2400" b="1" dirty="0" smtClean="0">
                <a:solidFill>
                  <a:schemeClr val="tx1"/>
                </a:solidFill>
                <a:latin typeface="+mn-ea"/>
              </a:rPr>
              <a:t>B10134092</a:t>
            </a:r>
            <a:r>
              <a:rPr lang="zh-TW" altLang="en-US" sz="2400" b="1" dirty="0" smtClean="0">
                <a:solidFill>
                  <a:schemeClr val="tx1"/>
                </a:solidFill>
                <a:latin typeface="+mn-ea"/>
              </a:rPr>
              <a:t>邱冠瑞</a:t>
            </a:r>
            <a:endParaRPr lang="en-US" altLang="zh-TW" sz="2400" b="1" dirty="0" smtClean="0">
              <a:solidFill>
                <a:schemeClr val="tx1"/>
              </a:solidFill>
              <a:latin typeface="+mn-ea"/>
            </a:endParaRPr>
          </a:p>
          <a:p>
            <a:pPr algn="l"/>
            <a:r>
              <a:rPr lang="zh-TW" altLang="en-US" sz="2400" b="1" dirty="0" smtClean="0">
                <a:solidFill>
                  <a:schemeClr val="tx1"/>
                </a:solidFill>
                <a:latin typeface="+mn-ea"/>
              </a:rPr>
              <a:t>　　 </a:t>
            </a:r>
            <a:r>
              <a:rPr lang="en-US" altLang="zh-TW" sz="2400" b="1" dirty="0" smtClean="0">
                <a:solidFill>
                  <a:schemeClr val="tx1"/>
                </a:solidFill>
                <a:latin typeface="+mn-ea"/>
              </a:rPr>
              <a:t>B10134175</a:t>
            </a:r>
            <a:r>
              <a:rPr lang="zh-TW" altLang="en-US" sz="2400" b="1" dirty="0" smtClean="0">
                <a:solidFill>
                  <a:schemeClr val="tx1"/>
                </a:solidFill>
                <a:latin typeface="+mn-ea"/>
              </a:rPr>
              <a:t>廖怡婷</a:t>
            </a:r>
            <a:endParaRPr lang="zh-TW" altLang="en-US" sz="2400" b="1" dirty="0">
              <a:solidFill>
                <a:schemeClr val="tx1"/>
              </a:solidFill>
              <a:latin typeface="+mn-ea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2492896"/>
            <a:ext cx="4716016" cy="35370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="" xmlns:p14="http://schemas.microsoft.com/office/powerpoint/2010/main" val="3362401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760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latin typeface="+mn-ea"/>
                <a:ea typeface="+mn-ea"/>
              </a:rPr>
              <a:t>南京女孩</a:t>
            </a:r>
            <a:r>
              <a:rPr lang="en-US" altLang="zh-TW" sz="4000" dirty="0" smtClean="0">
                <a:latin typeface="+mn-ea"/>
                <a:ea typeface="+mn-ea"/>
              </a:rPr>
              <a:t>-</a:t>
            </a:r>
            <a:r>
              <a:rPr lang="zh-TW" altLang="en-US" sz="4000" dirty="0" smtClean="0">
                <a:latin typeface="+mn-ea"/>
                <a:ea typeface="+mn-ea"/>
              </a:rPr>
              <a:t>小靜</a:t>
            </a:r>
            <a:endParaRPr lang="zh-TW" altLang="en-US" sz="4000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1700808"/>
            <a:ext cx="5554960" cy="4752528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TW" altLang="zh-TW" sz="2400" b="1" kern="100" dirty="0">
                <a:solidFill>
                  <a:srgbClr val="141823"/>
                </a:solidFill>
                <a:latin typeface="+mn-ea"/>
                <a:cs typeface="Helvetica"/>
              </a:rPr>
              <a:t>這位女孩她來自對岸中國江蘇省</a:t>
            </a:r>
            <a:r>
              <a:rPr lang="zh-TW" altLang="zh-TW" sz="2400" b="1" kern="100" dirty="0" smtClean="0">
                <a:solidFill>
                  <a:srgbClr val="141823"/>
                </a:solidFill>
                <a:latin typeface="+mn-ea"/>
                <a:cs typeface="Helvetica"/>
              </a:rPr>
              <a:t>南京市</a:t>
            </a:r>
            <a:endParaRPr lang="en-US" altLang="zh-TW" sz="2400" b="1" kern="100" dirty="0" smtClean="0">
              <a:solidFill>
                <a:srgbClr val="141823"/>
              </a:solidFill>
              <a:latin typeface="+mn-ea"/>
              <a:cs typeface="Helvetica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en-US" altLang="zh-TW" sz="2400" b="1" kern="100" dirty="0" smtClean="0">
              <a:solidFill>
                <a:srgbClr val="141823"/>
              </a:solidFill>
              <a:latin typeface="+mn-ea"/>
              <a:cs typeface="Helvetica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TW" altLang="zh-TW" sz="2400" b="1" kern="100" dirty="0" smtClean="0">
                <a:solidFill>
                  <a:srgbClr val="141823"/>
                </a:solidFill>
                <a:latin typeface="+mn-ea"/>
                <a:cs typeface="Helvetica"/>
              </a:rPr>
              <a:t>她</a:t>
            </a:r>
            <a:r>
              <a:rPr lang="zh-TW" altLang="zh-TW" sz="2400" b="1" kern="100" dirty="0">
                <a:solidFill>
                  <a:srgbClr val="141823"/>
                </a:solidFill>
                <a:latin typeface="+mn-ea"/>
                <a:cs typeface="Helvetica"/>
              </a:rPr>
              <a:t>的名字叫做邢</a:t>
            </a:r>
            <a:r>
              <a:rPr lang="zh-TW" altLang="zh-TW" sz="2400" b="1" kern="100" dirty="0" smtClean="0">
                <a:solidFill>
                  <a:srgbClr val="141823"/>
                </a:solidFill>
                <a:latin typeface="+mn-ea"/>
                <a:cs typeface="Helvetica"/>
              </a:rPr>
              <a:t>靜</a:t>
            </a:r>
            <a:endParaRPr lang="en-US" altLang="zh-TW" sz="2400" b="1" kern="100" dirty="0" smtClean="0">
              <a:solidFill>
                <a:srgbClr val="141823"/>
              </a:solidFill>
              <a:latin typeface="+mn-ea"/>
              <a:cs typeface="Helvetica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en-US" altLang="zh-TW" sz="2400" b="1" kern="100" dirty="0" smtClean="0">
              <a:solidFill>
                <a:srgbClr val="141823"/>
              </a:solidFill>
              <a:latin typeface="+mn-ea"/>
              <a:cs typeface="Helvetica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TW" altLang="zh-TW" sz="2400" b="1" kern="100" dirty="0" smtClean="0">
                <a:solidFill>
                  <a:srgbClr val="141823"/>
                </a:solidFill>
                <a:latin typeface="+mn-ea"/>
                <a:cs typeface="Helvetica"/>
              </a:rPr>
              <a:t>名字</a:t>
            </a:r>
            <a:r>
              <a:rPr lang="zh-TW" altLang="zh-TW" sz="2400" b="1" kern="100" dirty="0">
                <a:solidFill>
                  <a:srgbClr val="141823"/>
                </a:solidFill>
                <a:latin typeface="+mn-ea"/>
                <a:cs typeface="Helvetica"/>
              </a:rPr>
              <a:t>很特別常常被誤以為</a:t>
            </a:r>
            <a:r>
              <a:rPr lang="zh-TW" altLang="zh-TW" sz="2400" b="1" kern="100" dirty="0" smtClean="0">
                <a:solidFill>
                  <a:srgbClr val="141823"/>
                </a:solidFill>
                <a:latin typeface="+mn-ea"/>
                <a:cs typeface="Helvetica"/>
              </a:rPr>
              <a:t>是行進</a:t>
            </a:r>
            <a:endParaRPr lang="en-US" altLang="zh-TW" sz="2400" b="1" kern="100" dirty="0" smtClean="0">
              <a:solidFill>
                <a:srgbClr val="141823"/>
              </a:solidFill>
              <a:latin typeface="+mn-ea"/>
              <a:cs typeface="Helvetica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en-US" altLang="zh-TW" sz="2400" b="1" kern="100" dirty="0" smtClean="0">
              <a:solidFill>
                <a:srgbClr val="141823"/>
              </a:solidFill>
              <a:latin typeface="+mn-ea"/>
              <a:cs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TW" altLang="zh-TW" sz="2400" b="1" kern="100" dirty="0" smtClean="0">
                <a:solidFill>
                  <a:srgbClr val="141823"/>
                </a:solidFill>
                <a:latin typeface="+mn-ea"/>
                <a:cs typeface="Helvetica"/>
              </a:rPr>
              <a:t>個性</a:t>
            </a:r>
            <a:r>
              <a:rPr lang="zh-TW" altLang="zh-TW" sz="2400" b="1" kern="100" dirty="0">
                <a:solidFill>
                  <a:srgbClr val="141823"/>
                </a:solidFill>
                <a:latin typeface="+mn-ea"/>
                <a:cs typeface="Helvetica"/>
              </a:rPr>
              <a:t>開朗大方受到同學的</a:t>
            </a:r>
            <a:r>
              <a:rPr lang="zh-TW" altLang="zh-TW" sz="2400" b="1" kern="100" dirty="0" smtClean="0">
                <a:solidFill>
                  <a:srgbClr val="141823"/>
                </a:solidFill>
                <a:latin typeface="+mn-ea"/>
                <a:cs typeface="Helvetica"/>
              </a:rPr>
              <a:t>喜愛</a:t>
            </a:r>
            <a:endParaRPr lang="en-US" altLang="zh-TW" sz="2400" b="1" kern="100" dirty="0" smtClean="0">
              <a:solidFill>
                <a:srgbClr val="141823"/>
              </a:solidFill>
              <a:latin typeface="+mn-ea"/>
              <a:cs typeface="Helvetica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en-US" altLang="zh-TW" sz="2400" b="1" kern="100" dirty="0" smtClean="0">
              <a:solidFill>
                <a:srgbClr val="141823"/>
              </a:solidFill>
              <a:latin typeface="+mn-ea"/>
              <a:cs typeface="Helvetica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TW" altLang="zh-TW" sz="2400" b="1" kern="100" dirty="0" smtClean="0">
                <a:solidFill>
                  <a:srgbClr val="141823"/>
                </a:solidFill>
                <a:latin typeface="+mn-ea"/>
                <a:cs typeface="Helvetica"/>
              </a:rPr>
              <a:t>不僅</a:t>
            </a:r>
            <a:r>
              <a:rPr lang="zh-TW" altLang="zh-TW" sz="2400" b="1" kern="100" dirty="0">
                <a:solidFill>
                  <a:srgbClr val="141823"/>
                </a:solidFill>
                <a:latin typeface="+mn-ea"/>
                <a:cs typeface="Helvetica"/>
              </a:rPr>
              <a:t>讀書認真運動也是她的</a:t>
            </a:r>
            <a:r>
              <a:rPr lang="zh-TW" altLang="zh-TW" sz="2400" b="1" kern="100" dirty="0" smtClean="0">
                <a:solidFill>
                  <a:srgbClr val="141823"/>
                </a:solidFill>
                <a:latin typeface="+mn-ea"/>
                <a:cs typeface="Helvetica"/>
              </a:rPr>
              <a:t>強項</a:t>
            </a:r>
            <a:endParaRPr lang="en-US" altLang="zh-TW" sz="2400" b="1" kern="100" dirty="0" smtClean="0">
              <a:solidFill>
                <a:srgbClr val="141823"/>
              </a:solidFill>
              <a:latin typeface="+mn-ea"/>
              <a:cs typeface="Helvetica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en-US" altLang="zh-TW" sz="2400" b="1" kern="100" dirty="0" smtClean="0">
              <a:solidFill>
                <a:srgbClr val="141823"/>
              </a:solidFill>
              <a:latin typeface="+mn-ea"/>
              <a:cs typeface="Helvetica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TW" altLang="zh-TW" sz="2400" b="1" kern="100" dirty="0" smtClean="0">
                <a:solidFill>
                  <a:srgbClr val="141823"/>
                </a:solidFill>
                <a:latin typeface="+mn-ea"/>
                <a:cs typeface="Helvetica"/>
              </a:rPr>
              <a:t>大家</a:t>
            </a:r>
            <a:r>
              <a:rPr lang="zh-TW" altLang="zh-TW" sz="2400" b="1" kern="100" dirty="0">
                <a:solidFill>
                  <a:srgbClr val="141823"/>
                </a:solidFill>
                <a:latin typeface="+mn-ea"/>
                <a:cs typeface="Helvetica"/>
              </a:rPr>
              <a:t>都叫她小</a:t>
            </a:r>
            <a:r>
              <a:rPr lang="zh-TW" altLang="zh-TW" sz="2400" b="1" kern="100" dirty="0" smtClean="0">
                <a:solidFill>
                  <a:srgbClr val="141823"/>
                </a:solidFill>
                <a:latin typeface="+mn-ea"/>
                <a:cs typeface="Helvetica"/>
              </a:rPr>
              <a:t>靜</a:t>
            </a:r>
            <a:endParaRPr lang="zh-TW" altLang="zh-TW" sz="2400" b="1" kern="100" dirty="0">
              <a:latin typeface="+mn-ea"/>
              <a:cs typeface="Times New Roman"/>
            </a:endParaRPr>
          </a:p>
          <a:p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20701"/>
          <a:stretch/>
        </p:blipFill>
        <p:spPr>
          <a:xfrm>
            <a:off x="6012159" y="1700808"/>
            <a:ext cx="3012505" cy="4752528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="" xmlns:p14="http://schemas.microsoft.com/office/powerpoint/2010/main" val="308492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latin typeface="+mn-ea"/>
                <a:ea typeface="+mn-ea"/>
              </a:rPr>
              <a:t>勇闖台灣</a:t>
            </a:r>
          </a:p>
        </p:txBody>
      </p:sp>
      <p:pic>
        <p:nvPicPr>
          <p:cNvPr id="9" name="內容版面配置區 8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1523767"/>
            <a:ext cx="3245635" cy="183175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390973"/>
            <a:ext cx="2463738" cy="3284984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1" y="912799"/>
            <a:ext cx="1757941" cy="263691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14" name="圖片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3444558"/>
            <a:ext cx="4676323" cy="328173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10" name="圖片 9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6733" r="44456"/>
          <a:stretch/>
        </p:blipFill>
        <p:spPr>
          <a:xfrm>
            <a:off x="2284772" y="3400940"/>
            <a:ext cx="2126234" cy="290398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537473"/>
            <a:ext cx="1601081" cy="28411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383247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latin typeface="+mn-ea"/>
                <a:ea typeface="+mn-ea"/>
              </a:rPr>
              <a:t>心得</a:t>
            </a:r>
            <a:endParaRPr lang="zh-TW" altLang="en-US" sz="4000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5576" y="1628800"/>
            <a:ext cx="7848872" cy="5229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2400" b="1" dirty="0">
                <a:latin typeface="+mn-ea"/>
              </a:rPr>
              <a:t>在</a:t>
            </a:r>
            <a:r>
              <a:rPr lang="zh-TW" altLang="en-US" sz="2400" b="1" dirty="0" smtClean="0">
                <a:latin typeface="+mn-ea"/>
              </a:rPr>
              <a:t>拍攝訪問期間，我們對小靜一無所知到現在有一定的了解，才會體會到拍攝及訪問並不是想像中容易，原以為簡單，但向被訪問者提問時，才發覺需要一定的技巧及做足準備功夫。例如</a:t>
            </a:r>
            <a:r>
              <a:rPr lang="zh-TW" altLang="en-US" sz="2400" b="1" dirty="0">
                <a:latin typeface="+mn-ea"/>
              </a:rPr>
              <a:t>事先要蒐集很多</a:t>
            </a:r>
            <a:r>
              <a:rPr lang="zh-TW" altLang="en-US" sz="2400" b="1" dirty="0" smtClean="0">
                <a:latin typeface="+mn-ea"/>
              </a:rPr>
              <a:t>資料，並將之過濾，之後再擬定及篩選題目，才可以完成一篇訪問稿。</a:t>
            </a:r>
            <a:endParaRPr lang="en-US" altLang="zh-TW" sz="2400" b="1" dirty="0" smtClean="0">
              <a:latin typeface="+mn-ea"/>
            </a:endParaRPr>
          </a:p>
          <a:p>
            <a:pPr marL="0" indent="0">
              <a:buNone/>
            </a:pPr>
            <a:endParaRPr lang="en-US" altLang="zh-TW" sz="2400" b="1" dirty="0" smtClean="0">
              <a:latin typeface="+mn-ea"/>
            </a:endParaRPr>
          </a:p>
          <a:p>
            <a:pPr marL="0" indent="0">
              <a:buNone/>
            </a:pPr>
            <a:r>
              <a:rPr lang="zh-TW" altLang="en-US" sz="2400" b="1" dirty="0" smtClean="0">
                <a:latin typeface="+mn-ea"/>
              </a:rPr>
              <a:t>另外，在拍攝過程中，控制攝錄更非易事。例如焦距的控制、光圈的調校、鏡頭的運用、現場環境、光暗程度等</a:t>
            </a:r>
            <a:r>
              <a:rPr lang="en-US" altLang="zh-TW" sz="2400" b="1" dirty="0" smtClean="0">
                <a:latin typeface="+mn-ea"/>
              </a:rPr>
              <a:t>…</a:t>
            </a:r>
            <a:r>
              <a:rPr lang="zh-TW" altLang="en-US" sz="2400" b="1" dirty="0" smtClean="0">
                <a:latin typeface="+mn-ea"/>
              </a:rPr>
              <a:t>也都是需要留意的。</a:t>
            </a:r>
            <a:endParaRPr lang="en-US" altLang="zh-TW" sz="2400" b="1" dirty="0" smtClean="0">
              <a:latin typeface="+mn-ea"/>
            </a:endParaRPr>
          </a:p>
          <a:p>
            <a:pPr marL="0" indent="0">
              <a:buNone/>
            </a:pPr>
            <a:endParaRPr lang="en-US" altLang="zh-TW" sz="2400" b="1" dirty="0" smtClean="0">
              <a:latin typeface="+mn-ea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61292"/>
          <a:stretch/>
        </p:blipFill>
        <p:spPr>
          <a:xfrm>
            <a:off x="0" y="5229200"/>
            <a:ext cx="9144000" cy="16288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77445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202</Words>
  <Application>Microsoft Office PowerPoint</Application>
  <PresentationFormat>如螢幕大小 (4:3)</PresentationFormat>
  <Paragraphs>26</Paragraphs>
  <Slides>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5" baseType="lpstr">
      <vt:lpstr>Office 佈景主題</vt:lpstr>
      <vt:lpstr>移民社會的認同 過去、現在與未來</vt:lpstr>
      <vt:lpstr>南京女孩-小靜</vt:lpstr>
      <vt:lpstr>勇闖台灣</vt:lpstr>
      <vt:lpstr>心得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移民社會的認同  過去、現在與未來</dc:title>
  <dc:creator>Happiness</dc:creator>
  <cp:lastModifiedBy>cc</cp:lastModifiedBy>
  <cp:revision>15</cp:revision>
  <dcterms:created xsi:type="dcterms:W3CDTF">2014-06-10T15:08:08Z</dcterms:created>
  <dcterms:modified xsi:type="dcterms:W3CDTF">2014-12-09T08:46:49Z</dcterms:modified>
</cp:coreProperties>
</file>