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8" r:id="rId3"/>
    <p:sldId id="257" r:id="rId4"/>
    <p:sldId id="273" r:id="rId5"/>
    <p:sldId id="259" r:id="rId6"/>
    <p:sldId id="264" r:id="rId7"/>
    <p:sldId id="268" r:id="rId8"/>
    <p:sldId id="270" r:id="rId9"/>
    <p:sldId id="271" r:id="rId10"/>
    <p:sldId id="267" r:id="rId11"/>
    <p:sldId id="269" r:id="rId12"/>
    <p:sldId id="262" r:id="rId13"/>
    <p:sldId id="266" r:id="rId14"/>
    <p:sldId id="272" r:id="rId15"/>
    <p:sldId id="261" r:id="rId16"/>
    <p:sldId id="263" r:id="rId1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60"/>
  </p:normalViewPr>
  <p:slideViewPr>
    <p:cSldViewPr snapToGrid="0">
      <p:cViewPr varScale="1">
        <p:scale>
          <a:sx n="59" d="100"/>
          <a:sy n="59" d="100"/>
        </p:scale>
        <p:origin x="2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D9859-6F7D-4E50-8784-53CF648DE038}" type="datetimeFigureOut">
              <a:rPr lang="zh-TW" altLang="en-US" smtClean="0"/>
              <a:t>2016/11/22</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47177-1628-4737-8FAE-B797B1A2A61E}" type="slidenum">
              <a:rPr lang="zh-TW" altLang="en-US" smtClean="0"/>
              <a:t>‹#›</a:t>
            </a:fld>
            <a:endParaRPr lang="zh-TW" altLang="en-US"/>
          </a:p>
        </p:txBody>
      </p:sp>
    </p:spTree>
    <p:extLst>
      <p:ext uri="{BB962C8B-B14F-4D97-AF65-F5344CB8AC3E}">
        <p14:creationId xmlns:p14="http://schemas.microsoft.com/office/powerpoint/2010/main" val="2191653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7747177-1628-4737-8FAE-B797B1A2A61E}" type="slidenum">
              <a:rPr lang="zh-TW" altLang="en-US" smtClean="0"/>
              <a:t>15</a:t>
            </a:fld>
            <a:endParaRPr lang="zh-TW" altLang="en-US"/>
          </a:p>
        </p:txBody>
      </p:sp>
    </p:spTree>
    <p:extLst>
      <p:ext uri="{BB962C8B-B14F-4D97-AF65-F5344CB8AC3E}">
        <p14:creationId xmlns:p14="http://schemas.microsoft.com/office/powerpoint/2010/main" val="3101548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5B6B5057-2434-4B7C-92C0-75F50BC7EA8D}" type="datetimeFigureOut">
              <a:rPr lang="zh-TW" altLang="en-US" smtClean="0"/>
              <a:t>2016/11/22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FBD2956-5995-4BD5-AB27-1F6557CF8486}" type="slidenum">
              <a:rPr lang="zh-TW" altLang="en-US" smtClean="0"/>
              <a:t>‹#›</a:t>
            </a:fld>
            <a:endParaRPr lang="zh-TW" altLang="en-US"/>
          </a:p>
        </p:txBody>
      </p:sp>
    </p:spTree>
    <p:extLst>
      <p:ext uri="{BB962C8B-B14F-4D97-AF65-F5344CB8AC3E}">
        <p14:creationId xmlns:p14="http://schemas.microsoft.com/office/powerpoint/2010/main" val="64725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5B6B5057-2434-4B7C-92C0-75F50BC7EA8D}" type="datetimeFigureOut">
              <a:rPr lang="zh-TW" altLang="en-US" smtClean="0"/>
              <a:t>2016/11/22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FBD2956-5995-4BD5-AB27-1F6557CF8486}" type="slidenum">
              <a:rPr lang="zh-TW" altLang="en-US" smtClean="0"/>
              <a:t>‹#›</a:t>
            </a:fld>
            <a:endParaRPr lang="zh-TW" altLang="en-US"/>
          </a:p>
        </p:txBody>
      </p:sp>
    </p:spTree>
    <p:extLst>
      <p:ext uri="{BB962C8B-B14F-4D97-AF65-F5344CB8AC3E}">
        <p14:creationId xmlns:p14="http://schemas.microsoft.com/office/powerpoint/2010/main" val="2507126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5B6B5057-2434-4B7C-92C0-75F50BC7EA8D}" type="datetimeFigureOut">
              <a:rPr lang="zh-TW" altLang="en-US" smtClean="0"/>
              <a:t>2016/11/22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FBD2956-5995-4BD5-AB27-1F6557CF8486}" type="slidenum">
              <a:rPr lang="zh-TW" altLang="en-US" smtClean="0"/>
              <a:t>‹#›</a:t>
            </a:fld>
            <a:endParaRPr lang="zh-TW"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7378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5B6B5057-2434-4B7C-92C0-75F50BC7EA8D}" type="datetimeFigureOut">
              <a:rPr lang="zh-TW" altLang="en-US" smtClean="0"/>
              <a:t>2016/11/22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FBD2956-5995-4BD5-AB27-1F6557CF8486}" type="slidenum">
              <a:rPr lang="zh-TW" altLang="en-US" smtClean="0"/>
              <a:t>‹#›</a:t>
            </a:fld>
            <a:endParaRPr lang="zh-TW" altLang="en-US"/>
          </a:p>
        </p:txBody>
      </p:sp>
    </p:spTree>
    <p:extLst>
      <p:ext uri="{BB962C8B-B14F-4D97-AF65-F5344CB8AC3E}">
        <p14:creationId xmlns:p14="http://schemas.microsoft.com/office/powerpoint/2010/main" val="3483222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5B6B5057-2434-4B7C-92C0-75F50BC7EA8D}" type="datetimeFigureOut">
              <a:rPr lang="zh-TW" altLang="en-US" smtClean="0"/>
              <a:t>2016/11/22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FBD2956-5995-4BD5-AB27-1F6557CF8486}" type="slidenum">
              <a:rPr lang="zh-TW" altLang="en-US" smtClean="0"/>
              <a:t>‹#›</a:t>
            </a:fld>
            <a:endParaRPr lang="zh-TW"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97077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5B6B5057-2434-4B7C-92C0-75F50BC7EA8D}" type="datetimeFigureOut">
              <a:rPr lang="zh-TW" altLang="en-US" smtClean="0"/>
              <a:t>2016/11/22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FBD2956-5995-4BD5-AB27-1F6557CF8486}" type="slidenum">
              <a:rPr lang="zh-TW" altLang="en-US" smtClean="0"/>
              <a:t>‹#›</a:t>
            </a:fld>
            <a:endParaRPr lang="zh-TW" altLang="en-US"/>
          </a:p>
        </p:txBody>
      </p:sp>
    </p:spTree>
    <p:extLst>
      <p:ext uri="{BB962C8B-B14F-4D97-AF65-F5344CB8AC3E}">
        <p14:creationId xmlns:p14="http://schemas.microsoft.com/office/powerpoint/2010/main" val="3099842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B6B5057-2434-4B7C-92C0-75F50BC7EA8D}" type="datetimeFigureOut">
              <a:rPr lang="zh-TW" altLang="en-US" smtClean="0"/>
              <a:t>2016/11/22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FBD2956-5995-4BD5-AB27-1F6557CF8486}" type="slidenum">
              <a:rPr lang="zh-TW" altLang="en-US" smtClean="0"/>
              <a:t>‹#›</a:t>
            </a:fld>
            <a:endParaRPr lang="zh-TW" altLang="en-US"/>
          </a:p>
        </p:txBody>
      </p:sp>
    </p:spTree>
    <p:extLst>
      <p:ext uri="{BB962C8B-B14F-4D97-AF65-F5344CB8AC3E}">
        <p14:creationId xmlns:p14="http://schemas.microsoft.com/office/powerpoint/2010/main" val="1133359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B6B5057-2434-4B7C-92C0-75F50BC7EA8D}" type="datetimeFigureOut">
              <a:rPr lang="zh-TW" altLang="en-US" smtClean="0"/>
              <a:t>2016/11/22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FBD2956-5995-4BD5-AB27-1F6557CF8486}" type="slidenum">
              <a:rPr lang="zh-TW" altLang="en-US" smtClean="0"/>
              <a:t>‹#›</a:t>
            </a:fld>
            <a:endParaRPr lang="zh-TW" altLang="en-US"/>
          </a:p>
        </p:txBody>
      </p:sp>
    </p:spTree>
    <p:extLst>
      <p:ext uri="{BB962C8B-B14F-4D97-AF65-F5344CB8AC3E}">
        <p14:creationId xmlns:p14="http://schemas.microsoft.com/office/powerpoint/2010/main" val="1984372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B6B5057-2434-4B7C-92C0-75F50BC7EA8D}" type="datetimeFigureOut">
              <a:rPr lang="zh-TW" altLang="en-US" smtClean="0"/>
              <a:t>2016/11/22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FBD2956-5995-4BD5-AB27-1F6557CF8486}" type="slidenum">
              <a:rPr lang="zh-TW" altLang="en-US" smtClean="0"/>
              <a:t>‹#›</a:t>
            </a:fld>
            <a:endParaRPr lang="zh-TW" altLang="en-US"/>
          </a:p>
        </p:txBody>
      </p:sp>
    </p:spTree>
    <p:extLst>
      <p:ext uri="{BB962C8B-B14F-4D97-AF65-F5344CB8AC3E}">
        <p14:creationId xmlns:p14="http://schemas.microsoft.com/office/powerpoint/2010/main" val="1920244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5B6B5057-2434-4B7C-92C0-75F50BC7EA8D}" type="datetimeFigureOut">
              <a:rPr lang="zh-TW" altLang="en-US" smtClean="0"/>
              <a:t>2016/11/22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FBD2956-5995-4BD5-AB27-1F6557CF8486}" type="slidenum">
              <a:rPr lang="zh-TW" altLang="en-US" smtClean="0"/>
              <a:t>‹#›</a:t>
            </a:fld>
            <a:endParaRPr lang="zh-TW" altLang="en-US"/>
          </a:p>
        </p:txBody>
      </p:sp>
    </p:spTree>
    <p:extLst>
      <p:ext uri="{BB962C8B-B14F-4D97-AF65-F5344CB8AC3E}">
        <p14:creationId xmlns:p14="http://schemas.microsoft.com/office/powerpoint/2010/main" val="2993381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5B6B5057-2434-4B7C-92C0-75F50BC7EA8D}" type="datetimeFigureOut">
              <a:rPr lang="zh-TW" altLang="en-US" smtClean="0"/>
              <a:t>2016/11/22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FBD2956-5995-4BD5-AB27-1F6557CF8486}" type="slidenum">
              <a:rPr lang="zh-TW" altLang="en-US" smtClean="0"/>
              <a:t>‹#›</a:t>
            </a:fld>
            <a:endParaRPr lang="zh-TW" altLang="en-US"/>
          </a:p>
        </p:txBody>
      </p:sp>
    </p:spTree>
    <p:extLst>
      <p:ext uri="{BB962C8B-B14F-4D97-AF65-F5344CB8AC3E}">
        <p14:creationId xmlns:p14="http://schemas.microsoft.com/office/powerpoint/2010/main" val="295247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5B6B5057-2434-4B7C-92C0-75F50BC7EA8D}" type="datetimeFigureOut">
              <a:rPr lang="zh-TW" altLang="en-US" smtClean="0"/>
              <a:t>2016/11/22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0FBD2956-5995-4BD5-AB27-1F6557CF8486}" type="slidenum">
              <a:rPr lang="zh-TW" altLang="en-US" smtClean="0"/>
              <a:t>‹#›</a:t>
            </a:fld>
            <a:endParaRPr lang="zh-TW" altLang="en-US"/>
          </a:p>
        </p:txBody>
      </p:sp>
    </p:spTree>
    <p:extLst>
      <p:ext uri="{BB962C8B-B14F-4D97-AF65-F5344CB8AC3E}">
        <p14:creationId xmlns:p14="http://schemas.microsoft.com/office/powerpoint/2010/main" val="3615039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5B6B5057-2434-4B7C-92C0-75F50BC7EA8D}" type="datetimeFigureOut">
              <a:rPr lang="zh-TW" altLang="en-US" smtClean="0"/>
              <a:t>2016/11/22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0FBD2956-5995-4BD5-AB27-1F6557CF8486}" type="slidenum">
              <a:rPr lang="zh-TW" altLang="en-US" smtClean="0"/>
              <a:t>‹#›</a:t>
            </a:fld>
            <a:endParaRPr lang="zh-TW" altLang="en-US"/>
          </a:p>
        </p:txBody>
      </p:sp>
    </p:spTree>
    <p:extLst>
      <p:ext uri="{BB962C8B-B14F-4D97-AF65-F5344CB8AC3E}">
        <p14:creationId xmlns:p14="http://schemas.microsoft.com/office/powerpoint/2010/main" val="4221135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6B5057-2434-4B7C-92C0-75F50BC7EA8D}" type="datetimeFigureOut">
              <a:rPr lang="zh-TW" altLang="en-US" smtClean="0"/>
              <a:t>2016/11/22</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0FBD2956-5995-4BD5-AB27-1F6557CF8486}" type="slidenum">
              <a:rPr lang="zh-TW" altLang="en-US" smtClean="0"/>
              <a:t>‹#›</a:t>
            </a:fld>
            <a:endParaRPr lang="zh-TW" altLang="en-US"/>
          </a:p>
        </p:txBody>
      </p:sp>
    </p:spTree>
    <p:extLst>
      <p:ext uri="{BB962C8B-B14F-4D97-AF65-F5344CB8AC3E}">
        <p14:creationId xmlns:p14="http://schemas.microsoft.com/office/powerpoint/2010/main" val="3822080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5B6B5057-2434-4B7C-92C0-75F50BC7EA8D}" type="datetimeFigureOut">
              <a:rPr lang="zh-TW" altLang="en-US" smtClean="0"/>
              <a:t>2016/11/22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FBD2956-5995-4BD5-AB27-1F6557CF8486}" type="slidenum">
              <a:rPr lang="zh-TW" altLang="en-US" smtClean="0"/>
              <a:t>‹#›</a:t>
            </a:fld>
            <a:endParaRPr lang="zh-TW" altLang="en-US"/>
          </a:p>
        </p:txBody>
      </p:sp>
    </p:spTree>
    <p:extLst>
      <p:ext uri="{BB962C8B-B14F-4D97-AF65-F5344CB8AC3E}">
        <p14:creationId xmlns:p14="http://schemas.microsoft.com/office/powerpoint/2010/main" val="3070248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5B6B5057-2434-4B7C-92C0-75F50BC7EA8D}" type="datetimeFigureOut">
              <a:rPr lang="zh-TW" altLang="en-US" smtClean="0"/>
              <a:t>2016/11/22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FBD2956-5995-4BD5-AB27-1F6557CF8486}" type="slidenum">
              <a:rPr lang="zh-TW" altLang="en-US" smtClean="0"/>
              <a:t>‹#›</a:t>
            </a:fld>
            <a:endParaRPr lang="zh-TW" altLang="en-US"/>
          </a:p>
        </p:txBody>
      </p:sp>
    </p:spTree>
    <p:extLst>
      <p:ext uri="{BB962C8B-B14F-4D97-AF65-F5344CB8AC3E}">
        <p14:creationId xmlns:p14="http://schemas.microsoft.com/office/powerpoint/2010/main" val="1330954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6B5057-2434-4B7C-92C0-75F50BC7EA8D}" type="datetimeFigureOut">
              <a:rPr lang="zh-TW" altLang="en-US" smtClean="0"/>
              <a:t>2016/11/22</a:t>
            </a:fld>
            <a:endParaRPr lang="zh-TW"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FBD2956-5995-4BD5-AB27-1F6557CF8486}" type="slidenum">
              <a:rPr lang="zh-TW" altLang="en-US" smtClean="0"/>
              <a:t>‹#›</a:t>
            </a:fld>
            <a:endParaRPr lang="zh-TW" altLang="en-US"/>
          </a:p>
        </p:txBody>
      </p:sp>
    </p:spTree>
    <p:extLst>
      <p:ext uri="{BB962C8B-B14F-4D97-AF65-F5344CB8AC3E}">
        <p14:creationId xmlns:p14="http://schemas.microsoft.com/office/powerpoint/2010/main" val="1644177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blog.yam.com/bothstraits/article/724569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blog.udn.com/ccpou/5857583" TargetMode="External"/><Relationship Id="rId4" Type="http://schemas.openxmlformats.org/officeDocument/2006/relationships/hyperlink" Target="https://zh.wikipedia.org/zh-tw/%E6%B4%BB%E7%9D%80_(%E9%9B%BB%E5%BD%B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6603523" y="3735035"/>
            <a:ext cx="3574210" cy="2053087"/>
          </a:xfrm>
        </p:spPr>
        <p:txBody>
          <a:bodyPr>
            <a:noAutofit/>
          </a:bodyPr>
          <a:lstStyle/>
          <a:p>
            <a:pPr algn="l"/>
            <a:r>
              <a:rPr lang="zh-TW" altLang="en-US" sz="2000" dirty="0" smtClean="0">
                <a:latin typeface="標楷體" panose="03000509000000000000" pitchFamily="65" charset="-120"/>
                <a:ea typeface="標楷體" panose="03000509000000000000" pitchFamily="65" charset="-120"/>
              </a:rPr>
              <a:t>組員</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洪義荃</a:t>
            </a:r>
            <a:endParaRPr lang="en-US" altLang="zh-TW" sz="2000" dirty="0" smtClean="0">
              <a:latin typeface="標楷體" panose="03000509000000000000" pitchFamily="65" charset="-120"/>
              <a:ea typeface="標楷體" panose="03000509000000000000" pitchFamily="65" charset="-120"/>
            </a:endParaRPr>
          </a:p>
          <a:p>
            <a:pPr algn="l"/>
            <a:r>
              <a:rPr lang="zh-TW" altLang="en-US" sz="2000" dirty="0" smtClean="0">
                <a:latin typeface="標楷體" panose="03000509000000000000" pitchFamily="65" charset="-120"/>
                <a:ea typeface="標楷體" panose="03000509000000000000" pitchFamily="65" charset="-120"/>
              </a:rPr>
              <a:t>     宋狄全</a:t>
            </a:r>
            <a:endParaRPr lang="en-US" altLang="zh-TW" sz="2000" dirty="0" smtClean="0">
              <a:latin typeface="標楷體" panose="03000509000000000000" pitchFamily="65" charset="-120"/>
              <a:ea typeface="標楷體" panose="03000509000000000000" pitchFamily="65" charset="-120"/>
            </a:endParaRPr>
          </a:p>
          <a:p>
            <a:pPr algn="l"/>
            <a:r>
              <a:rPr lang="zh-TW" altLang="en-US" sz="2000" dirty="0" smtClean="0">
                <a:latin typeface="標楷體" panose="03000509000000000000" pitchFamily="65" charset="-120"/>
                <a:ea typeface="標楷體" panose="03000509000000000000" pitchFamily="65" charset="-120"/>
              </a:rPr>
              <a:t>     林家興</a:t>
            </a:r>
            <a:endParaRPr lang="en-US" altLang="zh-TW" sz="2000" dirty="0" smtClean="0">
              <a:latin typeface="標楷體" panose="03000509000000000000" pitchFamily="65" charset="-120"/>
              <a:ea typeface="標楷體" panose="03000509000000000000" pitchFamily="65" charset="-120"/>
            </a:endParaRPr>
          </a:p>
          <a:p>
            <a:pPr algn="l"/>
            <a:r>
              <a:rPr lang="zh-TW" altLang="en-US" sz="2000" dirty="0" smtClean="0">
                <a:latin typeface="標楷體" panose="03000509000000000000" pitchFamily="65" charset="-120"/>
                <a:ea typeface="標楷體" panose="03000509000000000000" pitchFamily="65" charset="-120"/>
              </a:rPr>
              <a:t>     黃靖元</a:t>
            </a:r>
            <a:endParaRPr lang="en-US" altLang="zh-TW" sz="2000" dirty="0" smtClean="0">
              <a:latin typeface="標楷體" panose="03000509000000000000" pitchFamily="65" charset="-120"/>
              <a:ea typeface="標楷體" panose="03000509000000000000" pitchFamily="65" charset="-120"/>
            </a:endParaRPr>
          </a:p>
          <a:p>
            <a:pPr algn="l"/>
            <a:r>
              <a:rPr lang="zh-TW" altLang="en-US" sz="2000" dirty="0" smtClean="0">
                <a:latin typeface="標楷體" panose="03000509000000000000" pitchFamily="65" charset="-120"/>
                <a:ea typeface="標楷體" panose="03000509000000000000" pitchFamily="65" charset="-120"/>
              </a:rPr>
              <a:t>     徐正宇</a:t>
            </a:r>
            <a:endParaRPr lang="en-US" altLang="zh-TW" sz="2000" dirty="0" smtClean="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4207" y="700585"/>
            <a:ext cx="4204933" cy="5790793"/>
          </a:xfrm>
          <a:prstGeom prst="rect">
            <a:avLst/>
          </a:prstGeom>
        </p:spPr>
      </p:pic>
      <p:sp>
        <p:nvSpPr>
          <p:cNvPr id="6" name="副標題 2"/>
          <p:cNvSpPr txBox="1">
            <a:spLocks/>
          </p:cNvSpPr>
          <p:nvPr/>
        </p:nvSpPr>
        <p:spPr>
          <a:xfrm>
            <a:off x="6603523" y="1302790"/>
            <a:ext cx="4110485" cy="16043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TW" altLang="en-US" sz="3200" dirty="0" smtClean="0">
                <a:latin typeface="標楷體" panose="03000509000000000000" pitchFamily="65" charset="-120"/>
                <a:ea typeface="標楷體" panose="03000509000000000000" pitchFamily="65" charset="-120"/>
              </a:rPr>
              <a:t>閱讀</a:t>
            </a:r>
            <a:r>
              <a:rPr lang="zh-TW" altLang="en-US" sz="3200" dirty="0">
                <a:latin typeface="標楷體" panose="03000509000000000000" pitchFamily="65" charset="-120"/>
                <a:ea typeface="標楷體" panose="03000509000000000000" pitchFamily="65" charset="-120"/>
              </a:rPr>
              <a:t>與</a:t>
            </a:r>
            <a:r>
              <a:rPr lang="zh-TW" altLang="en-US" sz="3200" dirty="0" smtClean="0">
                <a:latin typeface="標楷體" panose="03000509000000000000" pitchFamily="65" charset="-120"/>
                <a:ea typeface="標楷體" panose="03000509000000000000" pitchFamily="65" charset="-120"/>
              </a:rPr>
              <a:t>想像</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生命敘述</a:t>
            </a:r>
            <a:endParaRPr lang="en-US" altLang="zh-TW" sz="3200" dirty="0" smtClean="0">
              <a:latin typeface="標楷體" panose="03000509000000000000" pitchFamily="65" charset="-120"/>
              <a:ea typeface="標楷體" panose="03000509000000000000" pitchFamily="65" charset="-120"/>
            </a:endParaRPr>
          </a:p>
          <a:p>
            <a:r>
              <a:rPr lang="zh-TW" altLang="en-US" sz="3200" dirty="0" smtClean="0">
                <a:latin typeface="標楷體" panose="03000509000000000000" pitchFamily="65" charset="-120"/>
                <a:ea typeface="標楷體" panose="03000509000000000000" pitchFamily="65" charset="-120"/>
              </a:rPr>
              <a:t>活著</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影本</a:t>
            </a:r>
            <a:r>
              <a:rPr lang="en-US" altLang="zh-TW" sz="3200" dirty="0" smtClean="0">
                <a:latin typeface="標楷體" panose="03000509000000000000" pitchFamily="65" charset="-120"/>
                <a:ea typeface="標楷體" panose="03000509000000000000" pitchFamily="65" charset="-120"/>
              </a:rPr>
              <a:t>)</a:t>
            </a:r>
          </a:p>
        </p:txBody>
      </p:sp>
      <p:sp>
        <p:nvSpPr>
          <p:cNvPr id="7" name="副標題 2"/>
          <p:cNvSpPr txBox="1">
            <a:spLocks/>
          </p:cNvSpPr>
          <p:nvPr/>
        </p:nvSpPr>
        <p:spPr>
          <a:xfrm>
            <a:off x="6603522" y="2717320"/>
            <a:ext cx="3480755" cy="58659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TW" altLang="en-US" sz="3200" dirty="0" smtClean="0">
                <a:latin typeface="標楷體" panose="03000509000000000000" pitchFamily="65" charset="-120"/>
                <a:ea typeface="標楷體" panose="03000509000000000000" pitchFamily="65" charset="-120"/>
              </a:rPr>
              <a:t>影片導演：張藝謀</a:t>
            </a:r>
            <a:endParaRPr lang="en-US" altLang="zh-TW" sz="32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32879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dirty="0" smtClean="0">
                <a:latin typeface="標楷體" panose="03000509000000000000" pitchFamily="65" charset="-120"/>
                <a:ea typeface="標楷體" panose="03000509000000000000" pitchFamily="65" charset="-120"/>
              </a:rPr>
              <a:t>短片</a:t>
            </a:r>
            <a:r>
              <a:rPr lang="en-US" altLang="zh-TW" sz="4400" dirty="0" smtClean="0">
                <a:latin typeface="標楷體" panose="03000509000000000000" pitchFamily="65" charset="-120"/>
                <a:ea typeface="標楷體" panose="03000509000000000000" pitchFamily="65" charset="-120"/>
              </a:rPr>
              <a:t>(</a:t>
            </a:r>
            <a:r>
              <a:rPr lang="zh-TW" altLang="en-US" sz="4400" dirty="0">
                <a:latin typeface="標楷體" panose="03000509000000000000" pitchFamily="65" charset="-120"/>
                <a:ea typeface="標楷體" panose="03000509000000000000" pitchFamily="65" charset="-120"/>
              </a:rPr>
              <a:t>文化大革命</a:t>
            </a:r>
            <a:r>
              <a:rPr lang="zh-TW" altLang="en-US" sz="4400" dirty="0" smtClean="0">
                <a:latin typeface="標楷體" panose="03000509000000000000" pitchFamily="65" charset="-120"/>
                <a:ea typeface="標楷體" panose="03000509000000000000" pitchFamily="65" charset="-120"/>
              </a:rPr>
              <a:t>時期</a:t>
            </a:r>
            <a:r>
              <a:rPr lang="en-US" altLang="zh-TW" sz="4400" dirty="0" smtClean="0">
                <a:latin typeface="標楷體" panose="03000509000000000000" pitchFamily="65" charset="-120"/>
                <a:ea typeface="標楷體" panose="03000509000000000000" pitchFamily="65" charset="-120"/>
              </a:rPr>
              <a:t>)</a:t>
            </a:r>
            <a:endParaRPr lang="zh-TW" altLang="en-US" sz="4400" dirty="0"/>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6397" y="2162907"/>
            <a:ext cx="5819244" cy="3876798"/>
          </a:xfrm>
        </p:spPr>
      </p:pic>
    </p:spTree>
    <p:extLst>
      <p:ext uri="{BB962C8B-B14F-4D97-AF65-F5344CB8AC3E}">
        <p14:creationId xmlns:p14="http://schemas.microsoft.com/office/powerpoint/2010/main" val="2254670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dirty="0" smtClean="0">
                <a:latin typeface="標楷體" panose="03000509000000000000" pitchFamily="65" charset="-120"/>
                <a:ea typeface="標楷體" panose="03000509000000000000" pitchFamily="65" charset="-120"/>
              </a:rPr>
              <a:t>短片</a:t>
            </a:r>
            <a:r>
              <a:rPr lang="en-US" altLang="zh-TW" sz="4400" dirty="0" smtClean="0">
                <a:latin typeface="標楷體" panose="03000509000000000000" pitchFamily="65" charset="-120"/>
                <a:ea typeface="標楷體" panose="03000509000000000000" pitchFamily="65" charset="-120"/>
              </a:rPr>
              <a:t>-</a:t>
            </a:r>
            <a:r>
              <a:rPr lang="zh-TW" altLang="en-US" sz="4400" dirty="0" smtClean="0">
                <a:latin typeface="標楷體" panose="03000509000000000000" pitchFamily="65" charset="-120"/>
                <a:ea typeface="標楷體" panose="03000509000000000000" pitchFamily="65" charset="-120"/>
              </a:rPr>
              <a:t>分析</a:t>
            </a:r>
            <a:endParaRPr lang="zh-TW" altLang="en-US" sz="4400" dirty="0"/>
          </a:p>
        </p:txBody>
      </p:sp>
      <p:sp>
        <p:nvSpPr>
          <p:cNvPr id="3" name="內容版面配置區 2"/>
          <p:cNvSpPr>
            <a:spLocks noGrp="1"/>
          </p:cNvSpPr>
          <p:nvPr>
            <p:ph idx="1"/>
          </p:nvPr>
        </p:nvSpPr>
        <p:spPr>
          <a:xfrm>
            <a:off x="677334" y="2039819"/>
            <a:ext cx="8596668" cy="3880773"/>
          </a:xfrm>
        </p:spPr>
        <p:txBody>
          <a:bodyPr>
            <a:normAutofit/>
          </a:bodyPr>
          <a:lstStyle/>
          <a:p>
            <a:pPr marL="0" indent="0">
              <a:buNone/>
            </a:pPr>
            <a:r>
              <a:rPr lang="zh-TW" altLang="en-US" sz="2800" dirty="0">
                <a:latin typeface="標楷體" panose="03000509000000000000" pitchFamily="65" charset="-120"/>
                <a:ea typeface="標楷體" panose="03000509000000000000" pitchFamily="65" charset="-120"/>
              </a:rPr>
              <a:t>在鳳霞跟萬二喜結婚時奏的不是結婚的喜樂，而是共產歌曲，拜天地取而代之的是拜毛主席，結婚聘禮也成了毛語錄這很特別，是導演刻意諷刺當時人民盲目的遵從共產主義，更是達到了所謂民粹的</a:t>
            </a:r>
            <a:r>
              <a:rPr lang="zh-TW" altLang="en-US" sz="2800" dirty="0" smtClean="0">
                <a:latin typeface="標楷體" panose="03000509000000000000" pitchFamily="65" charset="-120"/>
                <a:ea typeface="標楷體" panose="03000509000000000000" pitchFamily="65" charset="-120"/>
              </a:rPr>
              <a:t>地步。</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55377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dirty="0" smtClean="0">
                <a:latin typeface="標楷體" panose="03000509000000000000" pitchFamily="65" charset="-120"/>
                <a:ea typeface="標楷體" panose="03000509000000000000" pitchFamily="65" charset="-120"/>
              </a:rPr>
              <a:t>經典對白</a:t>
            </a:r>
            <a:endParaRPr lang="zh-TW" altLang="en-US" sz="4400" dirty="0">
              <a:latin typeface="標楷體" panose="03000509000000000000" pitchFamily="65" charset="-120"/>
              <a:ea typeface="標楷體" panose="03000509000000000000" pitchFamily="65" charset="-120"/>
            </a:endParaRPr>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8634" y="2291217"/>
            <a:ext cx="5814068" cy="3881437"/>
          </a:xfrm>
        </p:spPr>
      </p:pic>
    </p:spTree>
    <p:extLst>
      <p:ext uri="{BB962C8B-B14F-4D97-AF65-F5344CB8AC3E}">
        <p14:creationId xmlns:p14="http://schemas.microsoft.com/office/powerpoint/2010/main" val="789916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dirty="0">
                <a:latin typeface="標楷體" panose="03000509000000000000" pitchFamily="65" charset="-120"/>
                <a:ea typeface="標楷體" panose="03000509000000000000" pitchFamily="65" charset="-120"/>
              </a:rPr>
              <a:t>經典</a:t>
            </a:r>
            <a:r>
              <a:rPr lang="zh-TW" altLang="en-US" sz="4400" dirty="0" smtClean="0">
                <a:latin typeface="標楷體" panose="03000509000000000000" pitchFamily="65" charset="-120"/>
                <a:ea typeface="標楷體" panose="03000509000000000000" pitchFamily="65" charset="-120"/>
              </a:rPr>
              <a:t>對白</a:t>
            </a:r>
            <a:r>
              <a:rPr lang="en-US" altLang="zh-TW" sz="4400" dirty="0" smtClean="0">
                <a:latin typeface="標楷體" panose="03000509000000000000" pitchFamily="65" charset="-120"/>
                <a:ea typeface="標楷體" panose="03000509000000000000" pitchFamily="65" charset="-120"/>
              </a:rPr>
              <a:t>-</a:t>
            </a:r>
            <a:r>
              <a:rPr lang="zh-TW" altLang="en-US" sz="4400" dirty="0" smtClean="0">
                <a:latin typeface="標楷體" panose="03000509000000000000" pitchFamily="65" charset="-120"/>
                <a:ea typeface="標楷體" panose="03000509000000000000" pitchFamily="65" charset="-120"/>
              </a:rPr>
              <a:t>看法</a:t>
            </a:r>
            <a:endParaRPr lang="zh-TW" altLang="en-US" sz="4400" dirty="0"/>
          </a:p>
        </p:txBody>
      </p:sp>
      <p:sp>
        <p:nvSpPr>
          <p:cNvPr id="3" name="內容版面配置區 2"/>
          <p:cNvSpPr>
            <a:spLocks noGrp="1"/>
          </p:cNvSpPr>
          <p:nvPr>
            <p:ph idx="1"/>
          </p:nvPr>
        </p:nvSpPr>
        <p:spPr/>
        <p:txBody>
          <a:bodyPr/>
          <a:lstStyle/>
          <a:p>
            <a:pPr marL="0" indent="0">
              <a:buNone/>
            </a:pPr>
            <a:r>
              <a:rPr lang="zh-TW" altLang="zh-TW" sz="2800" dirty="0">
                <a:latin typeface="標楷體" panose="03000509000000000000" pitchFamily="65" charset="-120"/>
                <a:ea typeface="標楷體" panose="03000509000000000000" pitchFamily="65" charset="-120"/>
              </a:rPr>
              <a:t>片尾饅頭問福貴，小雞長大了變什麼，福貴從原本的小雞長大了變成鵝，鵝長大了變成羊，羊長大了變成牛，牛長大了</a:t>
            </a:r>
            <a:r>
              <a:rPr lang="en-US" altLang="zh-TW" sz="2800" dirty="0">
                <a:latin typeface="標楷體" panose="03000509000000000000" pitchFamily="65" charset="-120"/>
                <a:ea typeface="標楷體" panose="03000509000000000000" pitchFamily="65" charset="-120"/>
              </a:rPr>
              <a:t>… </a:t>
            </a:r>
            <a:r>
              <a:rPr lang="zh-TW" altLang="zh-TW" sz="2800" dirty="0">
                <a:latin typeface="標楷體" panose="03000509000000000000" pitchFamily="65" charset="-120"/>
                <a:ea typeface="標楷體" panose="03000509000000000000" pitchFamily="65" charset="-120"/>
              </a:rPr>
              <a:t>，原本跟有慶說的是牛成了共產主義就強大了，不過告訴饅頭時卻改口了，這裡很重要的傳達福貴心中漸漸明白或許共產主義不是最好的</a:t>
            </a:r>
            <a:r>
              <a:rPr lang="zh-TW" altLang="en-US"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讓人很值得省思在當時的社會下，人民的心境與當政的主張是如何去融入</a:t>
            </a:r>
            <a:r>
              <a:rPr lang="zh-TW" altLang="en-US" sz="2800" dirty="0">
                <a:latin typeface="標楷體" panose="03000509000000000000" pitchFamily="65" charset="-120"/>
                <a:ea typeface="標楷體" panose="03000509000000000000" pitchFamily="65" charset="-120"/>
              </a:rPr>
              <a:t>。</a:t>
            </a:r>
          </a:p>
          <a:p>
            <a:pPr marL="0" indent="0">
              <a:buNone/>
            </a:pPr>
            <a:endParaRPr lang="zh-TW" altLang="en-US" dirty="0"/>
          </a:p>
        </p:txBody>
      </p:sp>
    </p:spTree>
    <p:extLst>
      <p:ext uri="{BB962C8B-B14F-4D97-AF65-F5344CB8AC3E}">
        <p14:creationId xmlns:p14="http://schemas.microsoft.com/office/powerpoint/2010/main" val="1194837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dirty="0" smtClean="0">
                <a:latin typeface="標楷體" panose="03000509000000000000" pitchFamily="65" charset="-120"/>
                <a:ea typeface="標楷體" panose="03000509000000000000" pitchFamily="65" charset="-120"/>
              </a:rPr>
              <a:t>心得</a:t>
            </a:r>
            <a:endParaRPr lang="zh-TW" altLang="en-US" sz="44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677334" y="1504980"/>
            <a:ext cx="8596668" cy="4317849"/>
          </a:xfrm>
        </p:spPr>
        <p:txBody>
          <a:bodyPr>
            <a:normAutofit fontScale="92500" lnSpcReduction="20000"/>
          </a:bodyPr>
          <a:lstStyle/>
          <a:p>
            <a:pPr marL="0" indent="0">
              <a:buNone/>
            </a:pPr>
            <a:r>
              <a:rPr lang="zh-TW" altLang="zh-TW" sz="2800" dirty="0">
                <a:latin typeface="標楷體" panose="03000509000000000000" pitchFamily="65" charset="-120"/>
                <a:ea typeface="標楷體" panose="03000509000000000000" pitchFamily="65" charset="-120"/>
              </a:rPr>
              <a:t>這一部作品，看完以後心裡多多少少會有點感觸與沉重</a:t>
            </a:r>
            <a:r>
              <a:rPr lang="zh-TW" altLang="zh-TW" sz="2800" dirty="0" smtClean="0">
                <a:latin typeface="標楷體" panose="03000509000000000000" pitchFamily="65" charset="-120"/>
                <a:ea typeface="標楷體" panose="03000509000000000000" pitchFamily="65" charset="-120"/>
              </a:rPr>
              <a:t>。雖然</a:t>
            </a:r>
            <a:r>
              <a:rPr lang="zh-TW" altLang="zh-TW" sz="2800" dirty="0">
                <a:latin typeface="標楷體" panose="03000509000000000000" pitchFamily="65" charset="-120"/>
                <a:ea typeface="標楷體" panose="03000509000000000000" pitchFamily="65" charset="-120"/>
              </a:rPr>
              <a:t>我們看的是電影，但也有一定程度的分量</a:t>
            </a:r>
            <a:r>
              <a:rPr lang="zh-TW" altLang="zh-TW" sz="2800" dirty="0" smtClean="0">
                <a:latin typeface="標楷體" panose="03000509000000000000" pitchFamily="65" charset="-120"/>
                <a:ea typeface="標楷體" panose="03000509000000000000" pitchFamily="65" charset="-120"/>
              </a:rPr>
              <a:t>。小說</a:t>
            </a:r>
            <a:r>
              <a:rPr lang="zh-TW" altLang="zh-TW" sz="2800" dirty="0">
                <a:latin typeface="標楷體" panose="03000509000000000000" pitchFamily="65" charset="-120"/>
                <a:ea typeface="標楷體" panose="03000509000000000000" pitchFamily="65" charset="-120"/>
              </a:rPr>
              <a:t>與電視劇的劇情更加的令人覺得沉重很多</a:t>
            </a:r>
            <a:r>
              <a:rPr lang="zh-TW" altLang="zh-TW" sz="2800" dirty="0" smtClean="0">
                <a:latin typeface="標楷體" panose="03000509000000000000" pitchFamily="65" charset="-120"/>
                <a:ea typeface="標楷體" panose="03000509000000000000" pitchFamily="65" charset="-120"/>
              </a:rPr>
              <a:t>，福</a:t>
            </a:r>
            <a:r>
              <a:rPr lang="zh-TW" altLang="zh-TW" sz="2800" dirty="0">
                <a:latin typeface="標楷體" panose="03000509000000000000" pitchFamily="65" charset="-120"/>
                <a:ea typeface="標楷體" panose="03000509000000000000" pitchFamily="65" charset="-120"/>
              </a:rPr>
              <a:t>貴的小孩有慶，在電影裡他是意外死的</a:t>
            </a:r>
            <a:r>
              <a:rPr lang="zh-TW" altLang="zh-TW" sz="2800" dirty="0" smtClean="0">
                <a:latin typeface="標楷體" panose="03000509000000000000" pitchFamily="65" charset="-120"/>
                <a:ea typeface="標楷體" panose="03000509000000000000" pitchFamily="65" charset="-120"/>
              </a:rPr>
              <a:t>，但是</a:t>
            </a:r>
            <a:r>
              <a:rPr lang="zh-TW" altLang="zh-TW" sz="2800" dirty="0">
                <a:latin typeface="標楷體" panose="03000509000000000000" pitchFamily="65" charset="-120"/>
                <a:ea typeface="標楷體" panose="03000509000000000000" pitchFamily="65" charset="-120"/>
              </a:rPr>
              <a:t>在小說裡卻是抽血獻血而死</a:t>
            </a:r>
            <a:r>
              <a:rPr lang="zh-TW" altLang="zh-TW"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兩</a:t>
            </a:r>
            <a:r>
              <a:rPr lang="zh-TW" altLang="zh-TW" sz="2800" dirty="0" smtClean="0">
                <a:latin typeface="標楷體" panose="03000509000000000000" pitchFamily="65" charset="-120"/>
                <a:ea typeface="標楷體" panose="03000509000000000000" pitchFamily="65" charset="-120"/>
              </a:rPr>
              <a:t>者</a:t>
            </a:r>
            <a:r>
              <a:rPr lang="zh-TW" altLang="zh-TW" sz="2800" dirty="0">
                <a:latin typeface="標楷體" panose="03000509000000000000" pitchFamily="65" charset="-120"/>
                <a:ea typeface="標楷體" panose="03000509000000000000" pitchFamily="65" charset="-120"/>
              </a:rPr>
              <a:t>差距很大，而電影裡</a:t>
            </a:r>
            <a:r>
              <a:rPr lang="zh-TW" altLang="zh-TW" sz="2800" dirty="0" smtClean="0">
                <a:latin typeface="標楷體" panose="03000509000000000000" pitchFamily="65" charset="-120"/>
                <a:ea typeface="標楷體" panose="03000509000000000000" pitchFamily="65" charset="-120"/>
              </a:rPr>
              <a:t>沒有演的後續，最</a:t>
            </a:r>
            <a:r>
              <a:rPr lang="zh-TW" altLang="zh-TW" sz="2800" dirty="0">
                <a:latin typeface="標楷體" panose="03000509000000000000" pitchFamily="65" charset="-120"/>
                <a:ea typeface="標楷體" panose="03000509000000000000" pitchFamily="65" charset="-120"/>
              </a:rPr>
              <a:t>後福貴只剩一個人與一頭牛</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這</a:t>
            </a:r>
            <a:r>
              <a:rPr lang="zh-TW" altLang="zh-TW" sz="2800" dirty="0">
                <a:latin typeface="標楷體" panose="03000509000000000000" pitchFamily="65" charset="-120"/>
                <a:ea typeface="標楷體" panose="03000509000000000000" pitchFamily="65" charset="-120"/>
              </a:rPr>
              <a:t>部</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活著 </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從一開始</a:t>
            </a:r>
            <a:r>
              <a:rPr lang="zh-TW" altLang="zh-TW" sz="2800" dirty="0" smtClean="0">
                <a:latin typeface="標楷體" panose="03000509000000000000" pitchFamily="65" charset="-120"/>
                <a:ea typeface="標楷體" panose="03000509000000000000" pitchFamily="65" charset="-120"/>
              </a:rPr>
              <a:t>就在不斷的訴說</a:t>
            </a:r>
            <a:r>
              <a:rPr lang="zh-TW" altLang="zh-TW" sz="2800" dirty="0">
                <a:latin typeface="標楷體" panose="03000509000000000000" pitchFamily="65" charset="-120"/>
                <a:ea typeface="標楷體" panose="03000509000000000000" pitchFamily="65" charset="-120"/>
              </a:rPr>
              <a:t>這部作品的</a:t>
            </a:r>
            <a:r>
              <a:rPr lang="zh-TW" altLang="zh-TW" sz="2800" dirty="0" smtClean="0">
                <a:latin typeface="標楷體" panose="03000509000000000000" pitchFamily="65" charset="-120"/>
                <a:ea typeface="標楷體" panose="03000509000000000000" pitchFamily="65" charset="-120"/>
              </a:rPr>
              <a:t>重點活著每次</a:t>
            </a:r>
            <a:r>
              <a:rPr lang="zh-TW" altLang="zh-TW" sz="2800" dirty="0">
                <a:latin typeface="標楷體" panose="03000509000000000000" pitchFamily="65" charset="-120"/>
                <a:ea typeface="標楷體" panose="03000509000000000000" pitchFamily="65" charset="-120"/>
              </a:rPr>
              <a:t>重大的悲劇結束，他們只想著活著，從來沒有放棄過</a:t>
            </a:r>
            <a:r>
              <a:rPr lang="zh-TW" altLang="zh-TW" sz="2800" dirty="0" smtClean="0">
                <a:latin typeface="標楷體" panose="03000509000000000000" pitchFamily="65" charset="-120"/>
                <a:ea typeface="標楷體" panose="03000509000000000000" pitchFamily="65" charset="-120"/>
              </a:rPr>
              <a:t>。每次</a:t>
            </a:r>
            <a:r>
              <a:rPr lang="zh-TW" altLang="zh-TW" sz="2800" dirty="0">
                <a:latin typeface="標楷體" panose="03000509000000000000" pitchFamily="65" charset="-120"/>
                <a:ea typeface="標楷體" panose="03000509000000000000" pitchFamily="65" charset="-120"/>
              </a:rPr>
              <a:t>都想著接下來的日子一定會更好，不論多麼的慘</a:t>
            </a:r>
            <a:r>
              <a:rPr lang="zh-TW" altLang="zh-TW" sz="2800" dirty="0" smtClean="0">
                <a:latin typeface="標楷體" panose="03000509000000000000" pitchFamily="65" charset="-120"/>
                <a:ea typeface="標楷體" panose="03000509000000000000" pitchFamily="65" charset="-120"/>
              </a:rPr>
              <a:t>。他們</a:t>
            </a:r>
            <a:r>
              <a:rPr lang="zh-TW" altLang="zh-TW" sz="2800" dirty="0">
                <a:latin typeface="標楷體" panose="03000509000000000000" pitchFamily="65" charset="-120"/>
                <a:ea typeface="標楷體" panose="03000509000000000000" pitchFamily="65" charset="-120"/>
              </a:rPr>
              <a:t>也對春生這麼說：春生，你還欠我們家一條命，你得好好</a:t>
            </a:r>
            <a:r>
              <a:rPr lang="zh-TW" altLang="zh-TW" sz="2800" dirty="0" smtClean="0">
                <a:latin typeface="標楷體" panose="03000509000000000000" pitchFamily="65" charset="-120"/>
                <a:ea typeface="標楷體" panose="03000509000000000000" pitchFamily="65" charset="-120"/>
              </a:rPr>
              <a:t>活著而</a:t>
            </a:r>
            <a:r>
              <a:rPr lang="zh-TW" altLang="zh-TW" sz="2800" dirty="0">
                <a:latin typeface="標楷體" panose="03000509000000000000" pitchFamily="65" charset="-120"/>
                <a:ea typeface="標楷體" panose="03000509000000000000" pitchFamily="65" charset="-120"/>
              </a:rPr>
              <a:t>福貴他們家卻是最慘的卻還是鼓勵著別人</a:t>
            </a:r>
            <a:r>
              <a:rPr lang="zh-TW" altLang="zh-TW" sz="2800" dirty="0" smtClean="0">
                <a:latin typeface="標楷體" panose="03000509000000000000" pitchFamily="65" charset="-120"/>
                <a:ea typeface="標楷體" panose="03000509000000000000" pitchFamily="65" charset="-120"/>
              </a:rPr>
              <a:t>。所以</a:t>
            </a:r>
            <a:r>
              <a:rPr lang="zh-TW" altLang="zh-TW" sz="2800" dirty="0">
                <a:latin typeface="標楷體" panose="03000509000000000000" pitchFamily="65" charset="-120"/>
                <a:ea typeface="標楷體" panose="03000509000000000000" pitchFamily="65" charset="-120"/>
              </a:rPr>
              <a:t>我覺得一定要珍惜當下的人事物，活著一定會更有</a:t>
            </a:r>
            <a:r>
              <a:rPr lang="zh-TW" altLang="zh-TW" sz="2800" dirty="0" smtClean="0">
                <a:latin typeface="標楷體" panose="03000509000000000000" pitchFamily="65" charset="-120"/>
                <a:ea typeface="標楷體" panose="03000509000000000000" pitchFamily="65" charset="-120"/>
              </a:rPr>
              <a:t>意義</a:t>
            </a:r>
            <a:r>
              <a:rPr lang="zh-TW" altLang="en-US" sz="2800" dirty="0" smtClean="0">
                <a:latin typeface="標楷體" panose="03000509000000000000" pitchFamily="65" charset="-120"/>
                <a:ea typeface="標楷體" panose="03000509000000000000" pitchFamily="65" charset="-120"/>
              </a:rPr>
              <a:t>。</a:t>
            </a:r>
            <a:endParaRPr lang="zh-TW" altLang="zh-TW"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97667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79561" y="373752"/>
            <a:ext cx="10515600" cy="1325563"/>
          </a:xfrm>
        </p:spPr>
        <p:txBody>
          <a:bodyPr>
            <a:normAutofit/>
          </a:bodyPr>
          <a:lstStyle/>
          <a:p>
            <a:r>
              <a:rPr lang="zh-TW" altLang="en-US" sz="4400" dirty="0">
                <a:latin typeface="標楷體" panose="03000509000000000000" pitchFamily="65" charset="-120"/>
                <a:ea typeface="標楷體" panose="03000509000000000000" pitchFamily="65" charset="-120"/>
              </a:rPr>
              <a:t>參考資料</a:t>
            </a:r>
          </a:p>
        </p:txBody>
      </p:sp>
      <p:sp>
        <p:nvSpPr>
          <p:cNvPr id="3" name="內容版面配置區 2"/>
          <p:cNvSpPr>
            <a:spLocks noGrp="1"/>
          </p:cNvSpPr>
          <p:nvPr>
            <p:ph idx="1"/>
          </p:nvPr>
        </p:nvSpPr>
        <p:spPr>
          <a:xfrm>
            <a:off x="379561" y="1483653"/>
            <a:ext cx="11645661" cy="5374347"/>
          </a:xfrm>
        </p:spPr>
        <p:txBody>
          <a:bodyPr>
            <a:normAutofit/>
          </a:bodyPr>
          <a:lstStyle/>
          <a:p>
            <a:r>
              <a:rPr lang="zh-TW" altLang="en-US" sz="2400" dirty="0" smtClean="0">
                <a:latin typeface="標楷體" panose="03000509000000000000" pitchFamily="65" charset="-120"/>
                <a:ea typeface="標楷體" panose="03000509000000000000" pitchFamily="65" charset="-120"/>
              </a:rPr>
              <a:t>蕃薯藤</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hlinkClick r:id="rId3"/>
              </a:rPr>
              <a:t>http</a:t>
            </a:r>
            <a:r>
              <a:rPr lang="en-US" altLang="zh-TW" sz="2400" dirty="0">
                <a:latin typeface="標楷體" panose="03000509000000000000" pitchFamily="65" charset="-120"/>
                <a:ea typeface="標楷體" panose="03000509000000000000" pitchFamily="65" charset="-120"/>
                <a:hlinkClick r:id="rId3"/>
              </a:rPr>
              <a:t>://</a:t>
            </a:r>
            <a:r>
              <a:rPr lang="en-US" altLang="zh-TW" sz="2400" dirty="0" smtClean="0">
                <a:latin typeface="標楷體" panose="03000509000000000000" pitchFamily="65" charset="-120"/>
                <a:ea typeface="標楷體" panose="03000509000000000000" pitchFamily="65" charset="-120"/>
                <a:hlinkClick r:id="rId3"/>
              </a:rPr>
              <a:t>blog.yam.com/bothstraits/article/7245694</a:t>
            </a:r>
            <a:endParaRPr lang="en-US" altLang="zh-TW" sz="2400" dirty="0" smtClean="0">
              <a:latin typeface="標楷體" panose="03000509000000000000" pitchFamily="65" charset="-120"/>
              <a:ea typeface="標楷體" panose="03000509000000000000" pitchFamily="65" charset="-120"/>
            </a:endParaRPr>
          </a:p>
          <a:p>
            <a:pPr marL="0" indent="0">
              <a:buNone/>
            </a:pP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維基百</a:t>
            </a:r>
            <a:r>
              <a:rPr lang="zh-TW" altLang="en-US" sz="2400" dirty="0" smtClean="0">
                <a:latin typeface="標楷體" panose="03000509000000000000" pitchFamily="65" charset="-120"/>
                <a:ea typeface="標楷體" panose="03000509000000000000" pitchFamily="65" charset="-120"/>
              </a:rPr>
              <a:t>科</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hlinkClick r:id="rId4"/>
              </a:rPr>
              <a:t>https</a:t>
            </a:r>
            <a:r>
              <a:rPr lang="en-US" altLang="zh-TW" sz="2400" dirty="0">
                <a:latin typeface="標楷體" panose="03000509000000000000" pitchFamily="65" charset="-120"/>
                <a:ea typeface="標楷體" panose="03000509000000000000" pitchFamily="65" charset="-120"/>
                <a:hlinkClick r:id="rId4"/>
              </a:rPr>
              <a:t>://</a:t>
            </a:r>
            <a:r>
              <a:rPr lang="en-US" altLang="zh-TW" sz="2400" dirty="0" smtClean="0">
                <a:latin typeface="標楷體" panose="03000509000000000000" pitchFamily="65" charset="-120"/>
                <a:ea typeface="標楷體" panose="03000509000000000000" pitchFamily="65" charset="-120"/>
                <a:hlinkClick r:id="rId4"/>
              </a:rPr>
              <a:t>zh.wikipedia.org/zh-tw</a:t>
            </a:r>
            <a:r>
              <a:rPr lang="en-US" altLang="zh-TW" sz="2400" dirty="0">
                <a:latin typeface="標楷體" panose="03000509000000000000" pitchFamily="65" charset="-120"/>
                <a:ea typeface="標楷體" panose="03000509000000000000" pitchFamily="65" charset="-120"/>
                <a:hlinkClick r:id="rId4"/>
              </a:rPr>
              <a:t>/%E6%B4%BB%E7%9D%80_(%E9%9B%BB%E5%BD%B1</a:t>
            </a:r>
            <a:r>
              <a:rPr lang="en-US" altLang="zh-TW" sz="2400" dirty="0" smtClean="0">
                <a:latin typeface="標楷體" panose="03000509000000000000" pitchFamily="65" charset="-120"/>
                <a:ea typeface="標楷體" panose="03000509000000000000" pitchFamily="65" charset="-120"/>
                <a:hlinkClick r:id="rId4"/>
              </a:rPr>
              <a:t>)</a:t>
            </a:r>
            <a:endParaRPr lang="en-US" altLang="zh-TW" sz="2400" dirty="0" smtClean="0">
              <a:latin typeface="標楷體" panose="03000509000000000000" pitchFamily="65" charset="-120"/>
              <a:ea typeface="標楷體" panose="03000509000000000000" pitchFamily="65" charset="-120"/>
            </a:endParaRPr>
          </a:p>
          <a:p>
            <a:pPr marL="0" indent="0">
              <a:buNone/>
            </a:pP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人類的卑微與偉大──談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活著</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的嘲諷</a:t>
            </a:r>
            <a:r>
              <a:rPr lang="zh-TW" altLang="en-US" sz="2400" dirty="0" smtClean="0">
                <a:latin typeface="標楷體" panose="03000509000000000000" pitchFamily="65" charset="-120"/>
                <a:ea typeface="標楷體" panose="03000509000000000000" pitchFamily="65" charset="-120"/>
              </a:rPr>
              <a:t>表現</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hlinkClick r:id="rId5"/>
              </a:rPr>
              <a:t>http</a:t>
            </a:r>
            <a:r>
              <a:rPr lang="en-US" altLang="zh-TW" sz="2400" dirty="0">
                <a:latin typeface="標楷體" panose="03000509000000000000" pitchFamily="65" charset="-120"/>
                <a:ea typeface="標楷體" panose="03000509000000000000" pitchFamily="65" charset="-120"/>
                <a:hlinkClick r:id="rId5"/>
              </a:rPr>
              <a:t>://</a:t>
            </a:r>
            <a:r>
              <a:rPr lang="en-US" altLang="zh-TW" sz="2400" dirty="0" smtClean="0">
                <a:latin typeface="標楷體" panose="03000509000000000000" pitchFamily="65" charset="-120"/>
                <a:ea typeface="標楷體" panose="03000509000000000000" pitchFamily="65" charset="-120"/>
                <a:hlinkClick r:id="rId5"/>
              </a:rPr>
              <a:t>blog.udn.com/ccpou/5857583</a:t>
            </a:r>
            <a:endParaRPr lang="en-US" altLang="zh-TW" sz="2400" dirty="0" smtClean="0">
              <a:latin typeface="標楷體" panose="03000509000000000000" pitchFamily="65" charset="-120"/>
              <a:ea typeface="標楷體" panose="03000509000000000000" pitchFamily="65" charset="-120"/>
            </a:endParaRPr>
          </a:p>
          <a:p>
            <a:pPr marL="0" indent="0">
              <a:buNone/>
            </a:pPr>
            <a:endParaRPr lang="zh-TW" altLang="en-US" sz="2400" dirty="0"/>
          </a:p>
        </p:txBody>
      </p:sp>
    </p:spTree>
    <p:extLst>
      <p:ext uri="{BB962C8B-B14F-4D97-AF65-F5344CB8AC3E}">
        <p14:creationId xmlns:p14="http://schemas.microsoft.com/office/powerpoint/2010/main" val="309213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29881" y="2536165"/>
            <a:ext cx="10515600" cy="2717771"/>
          </a:xfrm>
        </p:spPr>
        <p:txBody>
          <a:bodyPr>
            <a:normAutofit/>
          </a:bodyPr>
          <a:lstStyle/>
          <a:p>
            <a:pPr marL="0" indent="0" algn="ctr">
              <a:buNone/>
            </a:pPr>
            <a:r>
              <a:rPr lang="zh-TW" altLang="en-US" sz="7200" dirty="0" smtClean="0">
                <a:latin typeface="標楷體" panose="03000509000000000000" pitchFamily="65" charset="-120"/>
                <a:ea typeface="標楷體" panose="03000509000000000000" pitchFamily="65" charset="-120"/>
              </a:rPr>
              <a:t>謝謝觀</a:t>
            </a:r>
            <a:r>
              <a:rPr lang="zh-TW" altLang="en-US" sz="7200" dirty="0">
                <a:latin typeface="標楷體" panose="03000509000000000000" pitchFamily="65" charset="-120"/>
                <a:ea typeface="標楷體" panose="03000509000000000000" pitchFamily="65" charset="-120"/>
              </a:rPr>
              <a:t>賞</a:t>
            </a:r>
          </a:p>
        </p:txBody>
      </p:sp>
    </p:spTree>
    <p:extLst>
      <p:ext uri="{BB962C8B-B14F-4D97-AF65-F5344CB8AC3E}">
        <p14:creationId xmlns:p14="http://schemas.microsoft.com/office/powerpoint/2010/main" val="352702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latin typeface="標楷體" panose="03000509000000000000" pitchFamily="65" charset="-120"/>
                <a:ea typeface="標楷體" panose="03000509000000000000" pitchFamily="65" charset="-120"/>
              </a:rPr>
              <a:t>劇情大綱</a:t>
            </a:r>
          </a:p>
        </p:txBody>
      </p:sp>
      <p:sp>
        <p:nvSpPr>
          <p:cNvPr id="3" name="內容版面配置區 2"/>
          <p:cNvSpPr>
            <a:spLocks noGrp="1"/>
          </p:cNvSpPr>
          <p:nvPr>
            <p:ph idx="1"/>
          </p:nvPr>
        </p:nvSpPr>
        <p:spPr>
          <a:xfrm>
            <a:off x="838200" y="1825625"/>
            <a:ext cx="7679267" cy="4351338"/>
          </a:xfrm>
        </p:spPr>
        <p:txBody>
          <a:bodyPr>
            <a:normAutofit/>
          </a:bodyPr>
          <a:lstStyle/>
          <a:p>
            <a:r>
              <a:rPr lang="zh-TW" altLang="en-US" sz="2800" dirty="0">
                <a:latin typeface="標楷體" panose="03000509000000000000" pitchFamily="65" charset="-120"/>
                <a:ea typeface="標楷體" panose="03000509000000000000" pitchFamily="65" charset="-120"/>
              </a:rPr>
              <a:t>改編自余華的同名小說</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活著</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，描述</a:t>
            </a:r>
            <a:r>
              <a:rPr lang="en-US" altLang="zh-TW" sz="2800" dirty="0">
                <a:latin typeface="標楷體" panose="03000509000000000000" pitchFamily="65" charset="-120"/>
                <a:ea typeface="標楷體" panose="03000509000000000000" pitchFamily="65" charset="-120"/>
              </a:rPr>
              <a:t>1940</a:t>
            </a:r>
            <a:r>
              <a:rPr lang="zh-TW" altLang="en-US" sz="2800" dirty="0">
                <a:latin typeface="標楷體" panose="03000509000000000000" pitchFamily="65" charset="-120"/>
                <a:ea typeface="標楷體" panose="03000509000000000000" pitchFamily="65" charset="-120"/>
              </a:rPr>
              <a:t>～</a:t>
            </a:r>
            <a:r>
              <a:rPr lang="en-US" altLang="zh-TW" sz="2800" dirty="0">
                <a:latin typeface="標楷體" panose="03000509000000000000" pitchFamily="65" charset="-120"/>
                <a:ea typeface="標楷體" panose="03000509000000000000" pitchFamily="65" charset="-120"/>
              </a:rPr>
              <a:t>1970</a:t>
            </a:r>
            <a:r>
              <a:rPr lang="zh-TW" altLang="en-US" sz="2800" dirty="0">
                <a:latin typeface="標楷體" panose="03000509000000000000" pitchFamily="65" charset="-120"/>
                <a:ea typeface="標楷體" panose="03000509000000000000" pitchFamily="65" charset="-120"/>
              </a:rPr>
              <a:t>年代的中國。</a:t>
            </a:r>
            <a:endParaRPr lang="en-US" altLang="zh-TW" sz="2800" dirty="0">
              <a:latin typeface="標楷體" panose="03000509000000000000" pitchFamily="65" charset="-120"/>
              <a:ea typeface="標楷體" panose="03000509000000000000" pitchFamily="65" charset="-120"/>
            </a:endParaRPr>
          </a:p>
          <a:p>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述說了福貴的過去如何從富家子弟變成了平民老百姓，在這中國動盪不安的時代，戰亂，改革、親人的分離、重逢與死別，人的改變和適應，都在福貴的過去經歷</a:t>
            </a:r>
            <a:r>
              <a:rPr lang="zh-TW" altLang="en-US" sz="2800" dirty="0" smtClean="0">
                <a:latin typeface="標楷體" panose="03000509000000000000" pitchFamily="65" charset="-120"/>
                <a:ea typeface="標楷體" panose="03000509000000000000" pitchFamily="65" charset="-120"/>
              </a:rPr>
              <a:t>中。</a:t>
            </a:r>
            <a:endParaRPr lang="zh-TW" altLang="en-US" sz="28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3668" y="1219140"/>
            <a:ext cx="3303917" cy="4657503"/>
          </a:xfrm>
          <a:prstGeom prst="rect">
            <a:avLst/>
          </a:prstGeom>
        </p:spPr>
      </p:pic>
    </p:spTree>
    <p:extLst>
      <p:ext uri="{BB962C8B-B14F-4D97-AF65-F5344CB8AC3E}">
        <p14:creationId xmlns:p14="http://schemas.microsoft.com/office/powerpoint/2010/main" val="13294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dirty="0">
                <a:latin typeface="標楷體" panose="03000509000000000000" pitchFamily="65" charset="-120"/>
                <a:ea typeface="標楷體" panose="03000509000000000000" pitchFamily="65" charset="-120"/>
              </a:rPr>
              <a:t>角色</a:t>
            </a:r>
            <a:r>
              <a:rPr lang="zh-TW" altLang="en-US" sz="4400" dirty="0" smtClean="0">
                <a:latin typeface="標楷體" panose="03000509000000000000" pitchFamily="65" charset="-120"/>
                <a:ea typeface="標楷體" panose="03000509000000000000" pitchFamily="65" charset="-120"/>
              </a:rPr>
              <a:t>介紹</a:t>
            </a:r>
            <a:r>
              <a:rPr lang="en-US" altLang="zh-TW" sz="4400" dirty="0" smtClean="0">
                <a:latin typeface="標楷體" panose="03000509000000000000" pitchFamily="65" charset="-120"/>
                <a:ea typeface="標楷體" panose="03000509000000000000" pitchFamily="65" charset="-120"/>
              </a:rPr>
              <a:t>&amp;</a:t>
            </a:r>
            <a:r>
              <a:rPr lang="zh-TW" altLang="en-US" sz="4400" dirty="0" smtClean="0">
                <a:latin typeface="標楷體" panose="03000509000000000000" pitchFamily="65" charset="-120"/>
                <a:ea typeface="標楷體" panose="03000509000000000000" pitchFamily="65" charset="-120"/>
              </a:rPr>
              <a:t>演員名稱</a:t>
            </a:r>
            <a:endParaRPr lang="zh-TW" altLang="en-US" sz="44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677334" y="1806056"/>
            <a:ext cx="8596668" cy="4195499"/>
          </a:xfrm>
        </p:spPr>
        <p:txBody>
          <a:bodyPr>
            <a:noAutofit/>
          </a:bodyPr>
          <a:lstStyle/>
          <a:p>
            <a:pPr marL="0" indent="0">
              <a:buNone/>
            </a:pPr>
            <a:r>
              <a:rPr lang="zh-TW" altLang="en-US" sz="2400" dirty="0">
                <a:latin typeface="標楷體" panose="03000509000000000000" pitchFamily="65" charset="-120"/>
                <a:ea typeface="標楷體" panose="03000509000000000000" pitchFamily="65" charset="-120"/>
              </a:rPr>
              <a:t>福貴（葛優）：是當地一個顯赫有錢家庭的長子，他天性懶惰，嗜好賭博，當他賭光了所有家產後，靠著龍二的皮影箱在各地街上表演賺取微薄的</a:t>
            </a:r>
            <a:r>
              <a:rPr lang="zh-TW" altLang="en-US" sz="2400" dirty="0" smtClean="0">
                <a:latin typeface="標楷體" panose="03000509000000000000" pitchFamily="65" charset="-120"/>
                <a:ea typeface="標楷體" panose="03000509000000000000" pitchFamily="65" charset="-120"/>
              </a:rPr>
              <a:t>錢。</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家珍（鞏俐）：福貴的妻子，屢勸福貴不要賭博後帶著女兒鳳霞離開了他，後來靠著送熱水為生，非常照顧</a:t>
            </a:r>
            <a:r>
              <a:rPr lang="zh-TW" altLang="en-US" sz="2400" dirty="0" smtClean="0">
                <a:latin typeface="標楷體" panose="03000509000000000000" pitchFamily="65" charset="-120"/>
                <a:ea typeface="標楷體" panose="03000509000000000000" pitchFamily="65" charset="-120"/>
              </a:rPr>
              <a:t>兒女。</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春</a:t>
            </a:r>
            <a:r>
              <a:rPr lang="zh-TW" altLang="en-US" sz="2400" dirty="0">
                <a:latin typeface="標楷體" panose="03000509000000000000" pitchFamily="65" charset="-120"/>
                <a:ea typeface="標楷體" panose="03000509000000000000" pitchFamily="65" charset="-120"/>
              </a:rPr>
              <a:t>生（郭濤）：福貴認識的唱皮影戲朋友，國共內戰時同時被革命軍強徵入伍，兩年後，與福貴投降投靠</a:t>
            </a:r>
            <a:r>
              <a:rPr lang="zh-TW" altLang="en-US" sz="2400" dirty="0" smtClean="0">
                <a:latin typeface="標楷體" panose="03000509000000000000" pitchFamily="65" charset="-120"/>
                <a:ea typeface="標楷體" panose="03000509000000000000" pitchFamily="65" charset="-120"/>
              </a:rPr>
              <a:t>共產黨。</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龍二（倪大宏）：狡詐的皮影劇團的領班，跟福貴賭博贏得所有</a:t>
            </a:r>
            <a:r>
              <a:rPr lang="zh-TW" altLang="en-US" sz="2400" dirty="0" smtClean="0">
                <a:latin typeface="標楷體" panose="03000509000000000000" pitchFamily="65" charset="-120"/>
                <a:ea typeface="標楷體" panose="03000509000000000000" pitchFamily="65" charset="-120"/>
              </a:rPr>
              <a:t>家產。後來</a:t>
            </a:r>
            <a:r>
              <a:rPr lang="zh-TW" altLang="en-US" sz="2400" dirty="0">
                <a:latin typeface="標楷體" panose="03000509000000000000" pitchFamily="65" charset="-120"/>
                <a:ea typeface="標楷體" panose="03000509000000000000" pitchFamily="65" charset="-120"/>
              </a:rPr>
              <a:t>因龍二被新政府定為惡霸地主，被抓槍斃了。</a:t>
            </a:r>
            <a:endParaRPr lang="en-US" altLang="zh-TW" sz="2400" dirty="0">
              <a:latin typeface="標楷體" panose="03000509000000000000" pitchFamily="65" charset="-120"/>
              <a:ea typeface="標楷體" panose="03000509000000000000" pitchFamily="65" charset="-120"/>
            </a:endParaRPr>
          </a:p>
          <a:p>
            <a:pPr marL="0" indent="0">
              <a:buNone/>
            </a:pPr>
            <a:endParaRPr lang="en-US"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38993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dirty="0" smtClean="0">
                <a:latin typeface="標楷體" panose="03000509000000000000" pitchFamily="65" charset="-120"/>
                <a:ea typeface="標楷體" panose="03000509000000000000" pitchFamily="65" charset="-120"/>
              </a:rPr>
              <a:t>演員照片</a:t>
            </a:r>
            <a:endParaRPr lang="zh-TW" altLang="en-US" sz="4400" dirty="0">
              <a:latin typeface="標楷體" panose="03000509000000000000" pitchFamily="65" charset="-120"/>
              <a:ea typeface="標楷體" panose="03000509000000000000"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59730" y="2070340"/>
            <a:ext cx="4167681" cy="2803586"/>
          </a:xfr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100" y="2070340"/>
            <a:ext cx="4599001" cy="2803585"/>
          </a:xfrm>
          <a:prstGeom prst="rect">
            <a:avLst/>
          </a:prstGeom>
        </p:spPr>
      </p:pic>
      <p:sp>
        <p:nvSpPr>
          <p:cNvPr id="9" name="標題 1"/>
          <p:cNvSpPr txBox="1">
            <a:spLocks/>
          </p:cNvSpPr>
          <p:nvPr/>
        </p:nvSpPr>
        <p:spPr>
          <a:xfrm>
            <a:off x="1612017" y="5013865"/>
            <a:ext cx="2890972"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3200" b="1" dirty="0" smtClean="0">
                <a:solidFill>
                  <a:schemeClr val="tx1"/>
                </a:solidFill>
                <a:latin typeface="標楷體" panose="03000509000000000000" pitchFamily="65" charset="-120"/>
                <a:ea typeface="標楷體" panose="03000509000000000000" pitchFamily="65" charset="-120"/>
              </a:rPr>
              <a:t>福貴</a:t>
            </a:r>
            <a:r>
              <a:rPr lang="en-US" altLang="zh-TW" sz="3200" b="1" dirty="0" smtClean="0">
                <a:solidFill>
                  <a:schemeClr val="tx1"/>
                </a:solidFill>
                <a:latin typeface="標楷體" panose="03000509000000000000" pitchFamily="65" charset="-120"/>
                <a:ea typeface="標楷體" panose="03000509000000000000" pitchFamily="65" charset="-120"/>
              </a:rPr>
              <a:t>(</a:t>
            </a:r>
            <a:r>
              <a:rPr lang="zh-TW" altLang="en-US" sz="3200" b="1" dirty="0">
                <a:solidFill>
                  <a:schemeClr val="tx1"/>
                </a:solidFill>
                <a:latin typeface="標楷體" panose="03000509000000000000" pitchFamily="65" charset="-120"/>
                <a:ea typeface="標楷體" panose="03000509000000000000" pitchFamily="65" charset="-120"/>
              </a:rPr>
              <a:t>葛優</a:t>
            </a:r>
            <a:r>
              <a:rPr lang="en-US" altLang="zh-TW" sz="3200" b="1" dirty="0" smtClean="0">
                <a:solidFill>
                  <a:schemeClr val="tx1"/>
                </a:solidFill>
                <a:latin typeface="標楷體" panose="03000509000000000000" pitchFamily="65" charset="-120"/>
                <a:ea typeface="標楷體" panose="03000509000000000000" pitchFamily="65" charset="-120"/>
              </a:rPr>
              <a:t>)</a:t>
            </a:r>
            <a:r>
              <a:rPr lang="zh-TW" altLang="en-US" sz="3200" b="1" dirty="0" smtClean="0">
                <a:solidFill>
                  <a:schemeClr val="tx1"/>
                </a:solidFill>
                <a:latin typeface="標楷體" panose="03000509000000000000" pitchFamily="65" charset="-120"/>
                <a:ea typeface="標楷體" panose="03000509000000000000" pitchFamily="65" charset="-120"/>
              </a:rPr>
              <a:t>                    </a:t>
            </a:r>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0" name="標題 1"/>
          <p:cNvSpPr txBox="1">
            <a:spLocks/>
          </p:cNvSpPr>
          <p:nvPr/>
        </p:nvSpPr>
        <p:spPr>
          <a:xfrm>
            <a:off x="6974772" y="5013865"/>
            <a:ext cx="2890972"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3200" b="1" dirty="0">
                <a:solidFill>
                  <a:schemeClr val="tx1"/>
                </a:solidFill>
                <a:latin typeface="標楷體" panose="03000509000000000000" pitchFamily="65" charset="-120"/>
                <a:ea typeface="標楷體" panose="03000509000000000000" pitchFamily="65" charset="-120"/>
              </a:rPr>
              <a:t>家珍（鞏俐）</a:t>
            </a:r>
            <a:r>
              <a:rPr lang="zh-TW" altLang="en-US" sz="3200" b="1" dirty="0" smtClean="0">
                <a:solidFill>
                  <a:schemeClr val="tx1"/>
                </a:solidFill>
                <a:latin typeface="標楷體" panose="03000509000000000000" pitchFamily="65" charset="-120"/>
                <a:ea typeface="標楷體" panose="03000509000000000000" pitchFamily="65" charset="-120"/>
              </a:rPr>
              <a:t>                    </a:t>
            </a:r>
            <a:endParaRPr lang="zh-TW" altLang="en-US" sz="3200" b="1"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61738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latin typeface="標楷體" panose="03000509000000000000" pitchFamily="65" charset="-120"/>
                <a:ea typeface="標楷體" panose="03000509000000000000" pitchFamily="65" charset="-120"/>
              </a:rPr>
              <a:t>時代背景</a:t>
            </a:r>
          </a:p>
        </p:txBody>
      </p:sp>
      <p:sp>
        <p:nvSpPr>
          <p:cNvPr id="3" name="內容版面配置區 2"/>
          <p:cNvSpPr>
            <a:spLocks noGrp="1"/>
          </p:cNvSpPr>
          <p:nvPr>
            <p:ph idx="1"/>
          </p:nvPr>
        </p:nvSpPr>
        <p:spPr>
          <a:xfrm>
            <a:off x="677334" y="1412816"/>
            <a:ext cx="8932492" cy="4271992"/>
          </a:xfrm>
        </p:spPr>
        <p:txBody>
          <a:bodyPr>
            <a:normAutofit/>
          </a:bodyPr>
          <a:lstStyle/>
          <a:p>
            <a:r>
              <a:rPr lang="zh-TW" altLang="en-US" sz="2800" dirty="0">
                <a:latin typeface="標楷體" panose="03000509000000000000" pitchFamily="65" charset="-120"/>
                <a:ea typeface="標楷體" panose="03000509000000000000" pitchFamily="65" charset="-120"/>
              </a:rPr>
              <a:t>國共內戰</a:t>
            </a:r>
            <a:r>
              <a:rPr lang="zh-TW" altLang="en-US" sz="2800" dirty="0" smtClean="0">
                <a:latin typeface="標楷體" panose="03000509000000000000" pitchFamily="65" charset="-120"/>
                <a:ea typeface="標楷體" panose="03000509000000000000" pitchFamily="65" charset="-120"/>
              </a:rPr>
              <a:t>時期 </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階級鬥爭」</a:t>
            </a:r>
            <a:r>
              <a:rPr lang="zh-TW" altLang="en-US" sz="2800" dirty="0" smtClean="0">
                <a:latin typeface="標楷體" panose="03000509000000000000" pitchFamily="65" charset="-120"/>
                <a:ea typeface="標楷體" panose="03000509000000000000" pitchFamily="65" charset="-120"/>
              </a:rPr>
              <a:t>時期</a:t>
            </a:r>
            <a:endParaRPr lang="en-US" altLang="zh-TW" sz="2800" dirty="0" smtClean="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「人民公社」及「全民大煉鋼運動」時期</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文化大革命，「破四舊，立四新」</a:t>
            </a:r>
            <a:r>
              <a:rPr lang="zh-TW" altLang="en-US" sz="2800" dirty="0" smtClean="0">
                <a:latin typeface="標楷體" panose="03000509000000000000" pitchFamily="65" charset="-120"/>
                <a:ea typeface="標楷體" panose="03000509000000000000" pitchFamily="65" charset="-120"/>
              </a:rPr>
              <a:t>時期</a:t>
            </a:r>
            <a:endParaRPr lang="en-US" altLang="zh-TW"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20421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dirty="0">
                <a:latin typeface="標楷體" panose="03000509000000000000" pitchFamily="65" charset="-120"/>
                <a:ea typeface="標楷體" panose="03000509000000000000" pitchFamily="65" charset="-120"/>
              </a:rPr>
              <a:t>短片</a:t>
            </a:r>
            <a:r>
              <a:rPr lang="en-US" altLang="zh-TW" sz="4400" dirty="0">
                <a:latin typeface="標楷體" panose="03000509000000000000" pitchFamily="65" charset="-120"/>
                <a:ea typeface="標楷體" panose="03000509000000000000" pitchFamily="65" charset="-120"/>
              </a:rPr>
              <a:t>(</a:t>
            </a:r>
            <a:r>
              <a:rPr lang="zh-TW" altLang="en-US" sz="4400" dirty="0">
                <a:latin typeface="標楷體" panose="03000509000000000000" pitchFamily="65" charset="-120"/>
                <a:ea typeface="標楷體" panose="03000509000000000000" pitchFamily="65" charset="-120"/>
              </a:rPr>
              <a:t>進入大躍進時期</a:t>
            </a:r>
            <a:r>
              <a:rPr lang="en-US" altLang="zh-TW" sz="4400" dirty="0">
                <a:latin typeface="標楷體" panose="03000509000000000000" pitchFamily="65" charset="-120"/>
                <a:ea typeface="標楷體" panose="03000509000000000000" pitchFamily="65" charset="-120"/>
              </a:rPr>
              <a:t>)</a:t>
            </a:r>
            <a:endParaRPr lang="zh-TW" altLang="en-US" sz="4400" dirty="0">
              <a:latin typeface="標楷體" panose="03000509000000000000" pitchFamily="65" charset="-120"/>
              <a:ea typeface="標楷體" panose="03000509000000000000"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3570" y="1732747"/>
            <a:ext cx="6748444" cy="4505221"/>
          </a:xfrm>
        </p:spPr>
      </p:pic>
    </p:spTree>
    <p:extLst>
      <p:ext uri="{BB962C8B-B14F-4D97-AF65-F5344CB8AC3E}">
        <p14:creationId xmlns:p14="http://schemas.microsoft.com/office/powerpoint/2010/main" val="3684855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dirty="0">
                <a:latin typeface="標楷體" panose="03000509000000000000" pitchFamily="65" charset="-120"/>
                <a:ea typeface="標楷體" panose="03000509000000000000" pitchFamily="65" charset="-120"/>
              </a:rPr>
              <a:t>短片</a:t>
            </a:r>
            <a:r>
              <a:rPr lang="en-US" altLang="zh-TW" sz="4400" dirty="0" smtClean="0">
                <a:latin typeface="標楷體" panose="03000509000000000000" pitchFamily="65" charset="-120"/>
                <a:ea typeface="標楷體" panose="03000509000000000000" pitchFamily="65" charset="-120"/>
              </a:rPr>
              <a:t>-</a:t>
            </a:r>
            <a:r>
              <a:rPr lang="zh-TW" altLang="en-US" sz="4400" dirty="0">
                <a:latin typeface="標楷體" panose="03000509000000000000" pitchFamily="65" charset="-120"/>
                <a:ea typeface="標楷體" panose="03000509000000000000" pitchFamily="65" charset="-120"/>
              </a:rPr>
              <a:t>分析</a:t>
            </a:r>
            <a:endParaRPr lang="zh-TW" altLang="en-US" sz="4400" dirty="0"/>
          </a:p>
        </p:txBody>
      </p:sp>
      <p:sp>
        <p:nvSpPr>
          <p:cNvPr id="3" name="內容版面配置區 2"/>
          <p:cNvSpPr>
            <a:spLocks noGrp="1"/>
          </p:cNvSpPr>
          <p:nvPr>
            <p:ph idx="1"/>
          </p:nvPr>
        </p:nvSpPr>
        <p:spPr>
          <a:xfrm>
            <a:off x="677333" y="1461850"/>
            <a:ext cx="9234417" cy="4861312"/>
          </a:xfrm>
        </p:spPr>
        <p:txBody>
          <a:bodyPr>
            <a:normAutofit/>
          </a:bodyPr>
          <a:lstStyle/>
          <a:p>
            <a:pPr marL="0" indent="0">
              <a:buNone/>
            </a:pPr>
            <a:r>
              <a:rPr lang="zh-TW" altLang="en-US" sz="2800" dirty="0">
                <a:latin typeface="標楷體" panose="03000509000000000000" pitchFamily="65" charset="-120"/>
                <a:ea typeface="標楷體" panose="03000509000000000000" pitchFamily="65" charset="-120"/>
              </a:rPr>
              <a:t>福貴一開始從戰場回來的時候，還沉浸在家庭的喜悅，鎮長就接著來了。這個時代國共內戰，而福貴所生活的圈子大家都是必須跟著毛澤東和共產黨主意即使不願意，也必須為了生活生存而忍耐和相信。福貴心境和腦袋也轉換得非常快，馬上拿出共產黨軍所開的證明，確保家裡在這鎮上的安全，就算從小生活到大的房子因為共產黨主義被燒掉也只說那是反革命的東西。而後來去參加龍二的公審，馬上就讓福貴再次了解到活著的重要，而腦袋也馬上完全轉向，更加了解共產黨主義是必須的重要的，同時也慶幸自己把房子給賭掉自己還活著。</a:t>
            </a:r>
          </a:p>
        </p:txBody>
      </p:sp>
    </p:spTree>
    <p:extLst>
      <p:ext uri="{BB962C8B-B14F-4D97-AF65-F5344CB8AC3E}">
        <p14:creationId xmlns:p14="http://schemas.microsoft.com/office/powerpoint/2010/main" val="1811158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dirty="0">
                <a:latin typeface="標楷體" panose="03000509000000000000" pitchFamily="65" charset="-120"/>
                <a:ea typeface="標楷體" panose="03000509000000000000" pitchFamily="65" charset="-120"/>
              </a:rPr>
              <a:t>短</a:t>
            </a:r>
            <a:r>
              <a:rPr lang="zh-TW" altLang="en-US" sz="4400" dirty="0" smtClean="0">
                <a:latin typeface="標楷體" panose="03000509000000000000" pitchFamily="65" charset="-120"/>
                <a:ea typeface="標楷體" panose="03000509000000000000" pitchFamily="65" charset="-120"/>
              </a:rPr>
              <a:t>片</a:t>
            </a:r>
            <a:r>
              <a:rPr lang="en-US" altLang="zh-TW" sz="4400" dirty="0" smtClean="0">
                <a:latin typeface="標楷體" panose="03000509000000000000" pitchFamily="65" charset="-120"/>
                <a:ea typeface="標楷體" panose="03000509000000000000" pitchFamily="65" charset="-120"/>
              </a:rPr>
              <a:t>(</a:t>
            </a:r>
            <a:r>
              <a:rPr lang="zh-TW" altLang="en-US" sz="4400" dirty="0" smtClean="0">
                <a:latin typeface="標楷體" panose="03000509000000000000" pitchFamily="65" charset="-120"/>
                <a:ea typeface="標楷體" panose="03000509000000000000" pitchFamily="65" charset="-120"/>
              </a:rPr>
              <a:t>土法</a:t>
            </a:r>
            <a:r>
              <a:rPr lang="zh-TW" altLang="en-US" sz="4400" dirty="0">
                <a:latin typeface="標楷體" panose="03000509000000000000" pitchFamily="65" charset="-120"/>
                <a:ea typeface="標楷體" panose="03000509000000000000" pitchFamily="65" charset="-120"/>
              </a:rPr>
              <a:t>煉鋼</a:t>
            </a:r>
            <a:r>
              <a:rPr lang="en-US" altLang="zh-TW" sz="4400" dirty="0" smtClean="0">
                <a:latin typeface="標楷體" panose="03000509000000000000" pitchFamily="65" charset="-120"/>
                <a:ea typeface="標楷體" panose="03000509000000000000" pitchFamily="65" charset="-120"/>
              </a:rPr>
              <a:t>)</a:t>
            </a:r>
            <a:endParaRPr lang="zh-TW" altLang="en-US" sz="4400" dirty="0"/>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6397" y="2162907"/>
            <a:ext cx="5819244" cy="3876798"/>
          </a:xfrm>
        </p:spPr>
      </p:pic>
    </p:spTree>
    <p:extLst>
      <p:ext uri="{BB962C8B-B14F-4D97-AF65-F5344CB8AC3E}">
        <p14:creationId xmlns:p14="http://schemas.microsoft.com/office/powerpoint/2010/main" val="1069454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dirty="0">
                <a:latin typeface="標楷體" panose="03000509000000000000" pitchFamily="65" charset="-120"/>
                <a:ea typeface="標楷體" panose="03000509000000000000" pitchFamily="65" charset="-120"/>
              </a:rPr>
              <a:t>短</a:t>
            </a:r>
            <a:r>
              <a:rPr lang="zh-TW" altLang="en-US" sz="4400" dirty="0" smtClean="0">
                <a:latin typeface="標楷體" panose="03000509000000000000" pitchFamily="65" charset="-120"/>
                <a:ea typeface="標楷體" panose="03000509000000000000" pitchFamily="65" charset="-120"/>
              </a:rPr>
              <a:t>片</a:t>
            </a:r>
            <a:r>
              <a:rPr lang="en-US" altLang="zh-TW" sz="4400" dirty="0" smtClean="0">
                <a:latin typeface="標楷體" panose="03000509000000000000" pitchFamily="65" charset="-120"/>
                <a:ea typeface="標楷體" panose="03000509000000000000" pitchFamily="65" charset="-120"/>
              </a:rPr>
              <a:t>-</a:t>
            </a:r>
            <a:r>
              <a:rPr lang="zh-TW" altLang="en-US" sz="4400" dirty="0" smtClean="0">
                <a:latin typeface="標楷體" panose="03000509000000000000" pitchFamily="65" charset="-120"/>
                <a:ea typeface="標楷體" panose="03000509000000000000" pitchFamily="65" charset="-120"/>
              </a:rPr>
              <a:t>分析</a:t>
            </a:r>
            <a:endParaRPr lang="zh-TW" altLang="en-US" sz="4400" dirty="0"/>
          </a:p>
        </p:txBody>
      </p:sp>
      <p:sp>
        <p:nvSpPr>
          <p:cNvPr id="3" name="內容版面配置區 2"/>
          <p:cNvSpPr>
            <a:spLocks noGrp="1"/>
          </p:cNvSpPr>
          <p:nvPr>
            <p:ph idx="1"/>
          </p:nvPr>
        </p:nvSpPr>
        <p:spPr/>
        <p:txBody>
          <a:bodyPr>
            <a:normAutofit/>
          </a:bodyPr>
          <a:lstStyle/>
          <a:p>
            <a:pPr marL="0" indent="0">
              <a:buNone/>
            </a:pPr>
            <a:r>
              <a:rPr lang="zh-TW" altLang="en-US" sz="2800" dirty="0">
                <a:latin typeface="標楷體" panose="03000509000000000000" pitchFamily="65" charset="-120"/>
                <a:ea typeface="標楷體" panose="03000509000000000000" pitchFamily="65" charset="-120"/>
              </a:rPr>
              <a:t>當時家家戶戶所有的鐵器不管是鍋子、水壺甚至是皮影上的鐵絲都一律捐出來煉鋼，在影片中看到村長說</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這些鋼鐵能造三顆砲彈，全部打到台灣去，一顆打到蔣介石床上，一顆打在蔣介石飯桌上，一顆打在蔣介石的茅坑裡，解放台灣。由此可見當時中共是非常想要佔領台灣的。</a:t>
            </a:r>
          </a:p>
        </p:txBody>
      </p:sp>
    </p:spTree>
    <p:extLst>
      <p:ext uri="{BB962C8B-B14F-4D97-AF65-F5344CB8AC3E}">
        <p14:creationId xmlns:p14="http://schemas.microsoft.com/office/powerpoint/2010/main" val="177723047"/>
      </p:ext>
    </p:extLst>
  </p:cSld>
  <p:clrMapOvr>
    <a:masterClrMapping/>
  </p:clrMapOvr>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332</TotalTime>
  <Words>1004</Words>
  <Application>Microsoft Office PowerPoint</Application>
  <PresentationFormat>寬螢幕</PresentationFormat>
  <Paragraphs>50</Paragraphs>
  <Slides>16</Slides>
  <Notes>1</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16</vt:i4>
      </vt:variant>
    </vt:vector>
  </HeadingPairs>
  <TitlesOfParts>
    <vt:vector size="24" baseType="lpstr">
      <vt:lpstr>微軟正黑體</vt:lpstr>
      <vt:lpstr>新細明體</vt:lpstr>
      <vt:lpstr>標楷體</vt:lpstr>
      <vt:lpstr>Arial</vt:lpstr>
      <vt:lpstr>Calibri</vt:lpstr>
      <vt:lpstr>Trebuchet MS</vt:lpstr>
      <vt:lpstr>Wingdings 3</vt:lpstr>
      <vt:lpstr>多面向</vt:lpstr>
      <vt:lpstr>PowerPoint 簡報</vt:lpstr>
      <vt:lpstr>劇情大綱</vt:lpstr>
      <vt:lpstr>角色介紹&amp;演員名稱</vt:lpstr>
      <vt:lpstr>演員照片</vt:lpstr>
      <vt:lpstr>時代背景</vt:lpstr>
      <vt:lpstr>短片(進入大躍進時期)</vt:lpstr>
      <vt:lpstr>短片-分析</vt:lpstr>
      <vt:lpstr>短片(土法煉鋼)</vt:lpstr>
      <vt:lpstr>短片-分析</vt:lpstr>
      <vt:lpstr>短片(文化大革命時期)</vt:lpstr>
      <vt:lpstr>短片-分析</vt:lpstr>
      <vt:lpstr>經典對白</vt:lpstr>
      <vt:lpstr>經典對白-看法</vt:lpstr>
      <vt:lpstr>心得</vt:lpstr>
      <vt:lpstr>參考資料</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早餐店</dc:creator>
  <cp:lastModifiedBy>林繼恩</cp:lastModifiedBy>
  <cp:revision>49</cp:revision>
  <dcterms:created xsi:type="dcterms:W3CDTF">2016-09-29T08:53:55Z</dcterms:created>
  <dcterms:modified xsi:type="dcterms:W3CDTF">2016-11-22T14:57:26Z</dcterms:modified>
</cp:coreProperties>
</file>