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8" r:id="rId18"/>
    <p:sldId id="272" r:id="rId19"/>
    <p:sldId id="273" r:id="rId20"/>
    <p:sldId id="274" r:id="rId21"/>
    <p:sldId id="275" r:id="rId22"/>
    <p:sldId id="276" r:id="rId23"/>
    <p:sldId id="277" r:id="rId24"/>
    <p:sldId id="279" r:id="rId25"/>
    <p:sldId id="280" r:id="rId26"/>
    <p:sldId id="281" r:id="rId27"/>
    <p:sldId id="282" r:id="rId2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30" name="日期版面配置區 29"/>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19" name="頁尾版面配置區 18"/>
          <p:cNvSpPr>
            <a:spLocks noGrp="1"/>
          </p:cNvSpPr>
          <p:nvPr>
            <p:ph type="ftr" sz="quarter" idx="11"/>
          </p:nvPr>
        </p:nvSpPr>
        <p:spPr/>
        <p:txBody>
          <a:bodyPr/>
          <a:lstStyle/>
          <a:p>
            <a:endParaRPr lang="zh-TW" altLang="en-US"/>
          </a:p>
        </p:txBody>
      </p:sp>
      <p:sp>
        <p:nvSpPr>
          <p:cNvPr id="27" name="投影片編號版面配置區 26"/>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tIns="45720" anchor="b"/>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77640EF-9479-41E3-BD04-D718EFCBF47B}"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剪去並圓角化單一角落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標題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86936753-76A9-40A2-8FE9-19E20B5EB370}" type="datetimeFigureOut">
              <a:rPr lang="zh-TW" altLang="en-US" smtClean="0"/>
              <a:pPr/>
              <a:t>2010/11/19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a:xfrm>
            <a:off x="8077200" y="6356350"/>
            <a:ext cx="609600" cy="365125"/>
          </a:xfrm>
        </p:spPr>
        <p:txBody>
          <a:bodyPr/>
          <a:lstStyle/>
          <a:p>
            <a:fld id="{177640EF-9479-41E3-BD04-D718EFCBF47B}" type="slidenum">
              <a:rPr lang="zh-TW" altLang="en-US" smtClean="0"/>
              <a:pPr/>
              <a:t>‹#›</a:t>
            </a:fld>
            <a:endParaRPr lang="zh-TW" altLang="en-US"/>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TW" altLang="en-US" smtClean="0"/>
              <a:t>按一下圖示以新增圖片</a:t>
            </a:r>
            <a:endParaRPr kumimoji="0" lang="en-US" dirty="0"/>
          </a:p>
        </p:txBody>
      </p:sp>
      <p:sp>
        <p:nvSpPr>
          <p:cNvPr id="10" name="手繪多邊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手繪多邊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手繪多邊形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手繪多邊形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標題版面配置區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6936753-76A9-40A2-8FE9-19E20B5EB370}" type="datetimeFigureOut">
              <a:rPr lang="zh-TW" altLang="en-US" smtClean="0"/>
              <a:pPr/>
              <a:t>2010/11/19</a:t>
            </a:fld>
            <a:endParaRPr lang="zh-TW" altLang="en-US"/>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TW" altLang="en-US"/>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77640EF-9479-41E3-BD04-D718EFCBF47B}" type="slidenum">
              <a:rPr lang="zh-TW" altLang="en-US" smtClean="0"/>
              <a:pPr/>
              <a:t>‹#›</a:t>
            </a:fld>
            <a:endParaRPr lang="zh-TW" altLang="en-US"/>
          </a:p>
        </p:txBody>
      </p:sp>
      <p:grpSp>
        <p:nvGrpSpPr>
          <p:cNvPr id="2" name="群組 1"/>
          <p:cNvGrpSpPr/>
          <p:nvPr/>
        </p:nvGrpSpPr>
        <p:grpSpPr>
          <a:xfrm>
            <a:off x="-19017" y="202408"/>
            <a:ext cx="9180548" cy="649224"/>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Case  Discussion</a:t>
            </a:r>
            <a:endParaRPr lang="zh-TW" altLang="en-US" dirty="0"/>
          </a:p>
        </p:txBody>
      </p:sp>
      <p:sp>
        <p:nvSpPr>
          <p:cNvPr id="3" name="副標題 2"/>
          <p:cNvSpPr>
            <a:spLocks noGrp="1"/>
          </p:cNvSpPr>
          <p:nvPr>
            <p:ph type="subTitle" idx="1"/>
          </p:nvPr>
        </p:nvSpPr>
        <p:spPr/>
        <p:txBody>
          <a:bodyPr/>
          <a:lstStyle/>
          <a:p>
            <a:r>
              <a:rPr lang="zh-TW" altLang="en-US" b="1" dirty="0" smtClean="0"/>
              <a:t>時間</a:t>
            </a:r>
            <a:r>
              <a:rPr lang="en-US" altLang="zh-TW" b="1" dirty="0" smtClean="0"/>
              <a:t>: 2010.11.24</a:t>
            </a:r>
          </a:p>
          <a:p>
            <a:r>
              <a:rPr lang="zh-TW" altLang="en-US" b="1" dirty="0" smtClean="0"/>
              <a:t>報告者</a:t>
            </a:r>
            <a:r>
              <a:rPr lang="en-US" altLang="zh-TW" b="1" dirty="0" smtClean="0"/>
              <a:t>:</a:t>
            </a:r>
            <a:r>
              <a:rPr lang="zh-TW" altLang="en-US" b="1" dirty="0" smtClean="0"/>
              <a:t> 柯文升 醫師</a:t>
            </a:r>
            <a:endParaRPr lang="en-US" altLang="zh-TW" b="1" dirty="0" smtClean="0"/>
          </a:p>
          <a:p>
            <a:r>
              <a:rPr lang="zh-TW" altLang="en-US" b="1" dirty="0" smtClean="0"/>
              <a:t>地點</a:t>
            </a:r>
            <a:r>
              <a:rPr lang="en-US" altLang="zh-TW" b="1" dirty="0" smtClean="0"/>
              <a:t>:</a:t>
            </a:r>
            <a:r>
              <a:rPr lang="zh-TW" altLang="en-US" b="1" dirty="0" smtClean="0"/>
              <a:t>台北榮民總醫院致德樓會議室</a:t>
            </a:r>
            <a:endParaRPr lang="zh-TW" alt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1" dirty="0"/>
              <a:t>Physical Performance and Fall Risk</a:t>
            </a:r>
            <a:endParaRPr lang="zh-TW" altLang="en-US" dirty="0"/>
          </a:p>
        </p:txBody>
      </p:sp>
      <p:sp>
        <p:nvSpPr>
          <p:cNvPr id="3" name="內容版面配置區 2"/>
          <p:cNvSpPr>
            <a:spLocks noGrp="1"/>
          </p:cNvSpPr>
          <p:nvPr>
            <p:ph idx="1"/>
          </p:nvPr>
        </p:nvSpPr>
        <p:spPr/>
        <p:txBody>
          <a:bodyPr>
            <a:normAutofit/>
          </a:bodyPr>
          <a:lstStyle/>
          <a:p>
            <a:r>
              <a:rPr lang="en-US" altLang="zh-TW" dirty="0" err="1"/>
              <a:t>Barthel</a:t>
            </a:r>
            <a:r>
              <a:rPr lang="en-US" altLang="zh-TW" dirty="0"/>
              <a:t> index:  </a:t>
            </a:r>
            <a:r>
              <a:rPr lang="en-US" altLang="zh-TW" u="sng" dirty="0"/>
              <a:t>  10/100 </a:t>
            </a:r>
            <a:endParaRPr lang="zh-TW" altLang="zh-TW" dirty="0"/>
          </a:p>
          <a:p>
            <a:r>
              <a:rPr lang="en-US" altLang="zh-TW" dirty="0"/>
              <a:t>Lawton-Brody IADL Scale:</a:t>
            </a:r>
            <a:r>
              <a:rPr lang="en-US" altLang="zh-TW" u="sng" dirty="0"/>
              <a:t>  0/8 </a:t>
            </a:r>
            <a:endParaRPr lang="zh-TW" altLang="zh-TW" dirty="0"/>
          </a:p>
          <a:p>
            <a:r>
              <a:rPr lang="en-US" altLang="zh-TW" dirty="0"/>
              <a:t>Side-by-side stance: patient </a:t>
            </a:r>
            <a:r>
              <a:rPr lang="en-US" altLang="zh-TW" dirty="0" smtClean="0"/>
              <a:t>refused </a:t>
            </a:r>
          </a:p>
          <a:p>
            <a:r>
              <a:rPr lang="en-US" altLang="zh-TW" dirty="0" smtClean="0"/>
              <a:t>Semi-tandem </a:t>
            </a:r>
            <a:r>
              <a:rPr lang="en-US" altLang="zh-TW" dirty="0"/>
              <a:t>stance: patient </a:t>
            </a:r>
            <a:r>
              <a:rPr lang="en-US" altLang="zh-TW" dirty="0" smtClean="0"/>
              <a:t>refused </a:t>
            </a:r>
          </a:p>
          <a:p>
            <a:r>
              <a:rPr lang="en-US" altLang="zh-TW" dirty="0" smtClean="0"/>
              <a:t>Tandem </a:t>
            </a:r>
            <a:r>
              <a:rPr lang="en-US" altLang="zh-TW" dirty="0"/>
              <a:t>stance: patient refused </a:t>
            </a:r>
            <a:endParaRPr lang="en-US" altLang="zh-TW" dirty="0" smtClean="0"/>
          </a:p>
          <a:p>
            <a:r>
              <a:rPr lang="en-US" altLang="zh-TW" dirty="0" smtClean="0"/>
              <a:t>Time </a:t>
            </a:r>
            <a:r>
              <a:rPr lang="en-US" altLang="zh-TW" dirty="0"/>
              <a:t>up and go test: patient </a:t>
            </a:r>
            <a:r>
              <a:rPr lang="en-US" altLang="zh-TW" dirty="0" smtClean="0"/>
              <a:t>refused </a:t>
            </a:r>
          </a:p>
          <a:p>
            <a:r>
              <a:rPr lang="en-US" altLang="zh-TW" dirty="0" smtClean="0"/>
              <a:t>Functional </a:t>
            </a:r>
            <a:r>
              <a:rPr lang="en-US" altLang="zh-TW" dirty="0"/>
              <a:t>reach: patient refused </a:t>
            </a:r>
            <a:endParaRPr lang="zh-TW" altLang="zh-TW" dirty="0"/>
          </a:p>
          <a:p>
            <a:r>
              <a:rPr lang="en-US" altLang="zh-TW" dirty="0" err="1"/>
              <a:t>Schmid</a:t>
            </a:r>
            <a:r>
              <a:rPr lang="en-US" altLang="zh-TW" dirty="0"/>
              <a:t> Fall Risk Assessment:4/6</a:t>
            </a:r>
            <a:endParaRPr lang="zh-TW" altLang="zh-TW" dirty="0"/>
          </a:p>
          <a:p>
            <a:r>
              <a:rPr lang="en-US" altLang="zh-TW" dirty="0"/>
              <a:t>STRATIFY risk assessment tool for fall: 3/5</a:t>
            </a:r>
            <a:endParaRPr lang="zh-TW" altLang="zh-TW" dirty="0"/>
          </a:p>
          <a:p>
            <a:endParaRPr lang="zh-TW"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1" dirty="0"/>
              <a:t>Incontinence Assessment</a:t>
            </a:r>
            <a:r>
              <a:rPr lang="zh-TW" altLang="zh-TW" dirty="0"/>
              <a:t/>
            </a:r>
            <a:br>
              <a:rPr lang="zh-TW" altLang="zh-TW" dirty="0"/>
            </a:br>
            <a:endParaRPr lang="zh-TW" altLang="en-US" dirty="0"/>
          </a:p>
        </p:txBody>
      </p:sp>
      <p:sp>
        <p:nvSpPr>
          <p:cNvPr id="3" name="內容版面配置區 2"/>
          <p:cNvSpPr>
            <a:spLocks noGrp="1"/>
          </p:cNvSpPr>
          <p:nvPr>
            <p:ph idx="1"/>
          </p:nvPr>
        </p:nvSpPr>
        <p:spPr/>
        <p:txBody>
          <a:bodyPr/>
          <a:lstStyle/>
          <a:p>
            <a:r>
              <a:rPr lang="en-US" altLang="zh-TW" dirty="0"/>
              <a:t>1. In the past year, have you ever lost your urine and gotten wet? NO</a:t>
            </a:r>
            <a:endParaRPr lang="zh-TW" altLang="zh-TW" dirty="0"/>
          </a:p>
          <a:p>
            <a:r>
              <a:rPr lang="en-US" altLang="zh-TW" dirty="0"/>
              <a:t>2. ( If yes) Have you lost urine on at least 6 separate days? NO</a:t>
            </a:r>
            <a:endParaRPr lang="zh-TW" altLang="zh-TW" dirty="0"/>
          </a:p>
          <a:p>
            <a:endParaRPr lang="zh-TW" altLang="zh-TW" dirty="0"/>
          </a:p>
          <a:p>
            <a:pPr>
              <a:buNone/>
            </a:pPr>
            <a:endParaRPr lang="zh-TW"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a:t>Nutritional Assessment </a:t>
            </a:r>
            <a:endParaRPr lang="zh-TW" altLang="en-US" dirty="0"/>
          </a:p>
        </p:txBody>
      </p:sp>
      <p:sp>
        <p:nvSpPr>
          <p:cNvPr id="3" name="內容版面配置區 2"/>
          <p:cNvSpPr>
            <a:spLocks noGrp="1"/>
          </p:cNvSpPr>
          <p:nvPr>
            <p:ph idx="1"/>
          </p:nvPr>
        </p:nvSpPr>
        <p:spPr/>
        <p:txBody>
          <a:bodyPr/>
          <a:lstStyle/>
          <a:p>
            <a:r>
              <a:rPr lang="en-US" altLang="zh-TW" dirty="0"/>
              <a:t>Height : 153cm  Weight :43Kg  BMI: 18.5</a:t>
            </a:r>
            <a:endParaRPr lang="zh-TW" altLang="zh-TW" dirty="0"/>
          </a:p>
          <a:p>
            <a:r>
              <a:rPr lang="en-US" altLang="zh-TW" dirty="0"/>
              <a:t>T. </a:t>
            </a:r>
            <a:r>
              <a:rPr lang="en-US" altLang="zh-TW" dirty="0" err="1"/>
              <a:t>Chol</a:t>
            </a:r>
            <a:r>
              <a:rPr lang="en-US" altLang="zh-TW" dirty="0"/>
              <a:t>: 162 mg/dl, Alb: 3.4 g/dl </a:t>
            </a:r>
            <a:endParaRPr lang="zh-TW" altLang="zh-TW" dirty="0"/>
          </a:p>
          <a:p>
            <a:r>
              <a:rPr lang="en-US" altLang="zh-TW" dirty="0"/>
              <a:t>Mini Nutritional Assessment (MNA):</a:t>
            </a:r>
            <a:r>
              <a:rPr lang="en-US" altLang="zh-TW" u="sng" dirty="0"/>
              <a:t> 15.5/30 </a:t>
            </a:r>
            <a:endParaRPr lang="zh-TW" altLang="zh-TW" dirty="0"/>
          </a:p>
          <a:p>
            <a:r>
              <a:rPr lang="en-US" altLang="zh-TW" dirty="0"/>
              <a:t>MNA-SF score:</a:t>
            </a:r>
            <a:r>
              <a:rPr lang="en-US" altLang="zh-TW" u="sng" dirty="0"/>
              <a:t>  6/14  </a:t>
            </a:r>
            <a:endParaRPr lang="zh-TW" altLang="zh-TW" dirty="0"/>
          </a:p>
          <a:p>
            <a:pPr>
              <a:buNone/>
            </a:pPr>
            <a:r>
              <a:rPr lang="en-US" altLang="zh-TW" b="1" dirty="0"/>
              <a:t> </a:t>
            </a:r>
            <a:endParaRPr lang="zh-TW" altLang="zh-TW" dirty="0"/>
          </a:p>
          <a:p>
            <a:endParaRPr lang="zh-TW"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1" dirty="0"/>
              <a:t>Pressure Ulcer Risk</a:t>
            </a:r>
            <a:r>
              <a:rPr lang="zh-TW" altLang="zh-TW" dirty="0"/>
              <a:t/>
            </a:r>
            <a:br>
              <a:rPr lang="zh-TW" altLang="zh-TW" dirty="0"/>
            </a:br>
            <a:endParaRPr lang="zh-TW" altLang="en-US" dirty="0"/>
          </a:p>
        </p:txBody>
      </p:sp>
      <p:sp>
        <p:nvSpPr>
          <p:cNvPr id="3" name="內容版面配置區 2"/>
          <p:cNvSpPr>
            <a:spLocks noGrp="1"/>
          </p:cNvSpPr>
          <p:nvPr>
            <p:ph idx="1"/>
          </p:nvPr>
        </p:nvSpPr>
        <p:spPr/>
        <p:txBody>
          <a:bodyPr/>
          <a:lstStyle/>
          <a:p>
            <a:r>
              <a:rPr lang="en-US" altLang="zh-TW" dirty="0"/>
              <a:t>Braden scale: 151/23 </a:t>
            </a:r>
            <a:endParaRPr lang="zh-TW"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err="1"/>
              <a:t>Psychomental</a:t>
            </a:r>
            <a:r>
              <a:rPr lang="en-US" altLang="zh-TW" b="1" dirty="0"/>
              <a:t> Assessment</a:t>
            </a:r>
            <a:endParaRPr lang="zh-TW" altLang="en-US" dirty="0"/>
          </a:p>
        </p:txBody>
      </p:sp>
      <p:sp>
        <p:nvSpPr>
          <p:cNvPr id="3" name="內容版面配置區 2"/>
          <p:cNvSpPr>
            <a:spLocks noGrp="1"/>
          </p:cNvSpPr>
          <p:nvPr>
            <p:ph idx="1"/>
          </p:nvPr>
        </p:nvSpPr>
        <p:spPr/>
        <p:txBody>
          <a:bodyPr/>
          <a:lstStyle/>
          <a:p>
            <a:r>
              <a:rPr lang="en-US" altLang="zh-TW" dirty="0"/>
              <a:t>Confusion Assessment Method (CAM): (-)</a:t>
            </a:r>
            <a:endParaRPr lang="zh-TW" altLang="zh-TW" dirty="0"/>
          </a:p>
          <a:p>
            <a:r>
              <a:rPr lang="en-US" altLang="zh-TW" dirty="0"/>
              <a:t>GDS:</a:t>
            </a:r>
            <a:r>
              <a:rPr lang="en-US" altLang="zh-TW" u="sng" dirty="0"/>
              <a:t>  5/15  </a:t>
            </a:r>
            <a:r>
              <a:rPr lang="en-US" altLang="zh-TW" dirty="0"/>
              <a:t>, MMSE:</a:t>
            </a:r>
            <a:r>
              <a:rPr lang="en-US" altLang="zh-TW" u="sng" dirty="0"/>
              <a:t>    14/30  </a:t>
            </a:r>
            <a:endParaRPr lang="zh-TW" altLang="zh-TW" dirty="0"/>
          </a:p>
          <a:p>
            <a:endParaRPr lang="zh-TW" altLang="zh-TW" dirty="0"/>
          </a:p>
          <a:p>
            <a:endParaRPr lang="zh-TW"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a:t>Social Assessment</a:t>
            </a:r>
            <a:endParaRPr lang="zh-TW" altLang="en-US" dirty="0"/>
          </a:p>
        </p:txBody>
      </p:sp>
      <p:sp>
        <p:nvSpPr>
          <p:cNvPr id="3" name="內容版面配置區 2"/>
          <p:cNvSpPr>
            <a:spLocks noGrp="1"/>
          </p:cNvSpPr>
          <p:nvPr>
            <p:ph idx="1"/>
          </p:nvPr>
        </p:nvSpPr>
        <p:spPr/>
        <p:txBody>
          <a:bodyPr/>
          <a:lstStyle/>
          <a:p>
            <a:r>
              <a:rPr lang="zh-TW" altLang="zh-TW" dirty="0"/>
              <a:t> </a:t>
            </a:r>
            <a:r>
              <a:rPr lang="en-US" altLang="zh-TW" dirty="0"/>
              <a:t>A married man lives with his wife in </a:t>
            </a:r>
            <a:r>
              <a:rPr lang="en-US" altLang="zh-TW" dirty="0" smtClean="0"/>
              <a:t>Taipei city, </a:t>
            </a:r>
            <a:r>
              <a:rPr lang="en-US" altLang="zh-TW" dirty="0"/>
              <a:t>has 3 daughters, with fair economical status and social </a:t>
            </a:r>
            <a:r>
              <a:rPr lang="en-US" altLang="zh-TW" dirty="0" smtClean="0"/>
              <a:t>support .</a:t>
            </a:r>
            <a:endParaRPr lang="zh-TW" altLang="zh-TW" dirty="0"/>
          </a:p>
          <a:p>
            <a:endParaRPr lang="zh-TW" altLang="en-US" dirty="0"/>
          </a:p>
        </p:txBody>
      </p:sp>
      <p:pic>
        <p:nvPicPr>
          <p:cNvPr id="1026" name="Picture 2"/>
          <p:cNvPicPr>
            <a:picLocks noChangeAspect="1" noChangeArrowheads="1"/>
          </p:cNvPicPr>
          <p:nvPr/>
        </p:nvPicPr>
        <p:blipFill>
          <a:blip r:embed="rId2" cstate="print"/>
          <a:srcRect/>
          <a:stretch>
            <a:fillRect/>
          </a:stretch>
        </p:blipFill>
        <p:spPr bwMode="auto">
          <a:xfrm>
            <a:off x="1547664" y="3212976"/>
            <a:ext cx="6336704" cy="33123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入院診斷</a:t>
            </a:r>
            <a:endParaRPr lang="zh-TW" altLang="en-US" dirty="0"/>
          </a:p>
        </p:txBody>
      </p:sp>
      <p:sp>
        <p:nvSpPr>
          <p:cNvPr id="3" name="內容版面配置區 2"/>
          <p:cNvSpPr>
            <a:spLocks noGrp="1"/>
          </p:cNvSpPr>
          <p:nvPr>
            <p:ph idx="1"/>
          </p:nvPr>
        </p:nvSpPr>
        <p:spPr/>
        <p:txBody>
          <a:bodyPr>
            <a:normAutofit lnSpcReduction="10000"/>
          </a:bodyPr>
          <a:lstStyle/>
          <a:p>
            <a:r>
              <a:rPr lang="en-US" altLang="zh-TW" dirty="0" smtClean="0"/>
              <a:t>      </a:t>
            </a:r>
            <a:r>
              <a:rPr lang="en-US" altLang="zh-TW" dirty="0" smtClean="0"/>
              <a:t>1.Poor appetite, cause?</a:t>
            </a:r>
            <a:r>
              <a:rPr lang="zh-TW" altLang="en-US" dirty="0" smtClean="0"/>
              <a:t>　　 </a:t>
            </a:r>
          </a:p>
          <a:p>
            <a:r>
              <a:rPr lang="zh-TW" altLang="en-US" dirty="0" smtClean="0"/>
              <a:t>      </a:t>
            </a:r>
            <a:r>
              <a:rPr lang="en-US" altLang="zh-TW" dirty="0" smtClean="0"/>
              <a:t>2.Anemia, cause?</a:t>
            </a:r>
          </a:p>
          <a:p>
            <a:r>
              <a:rPr lang="en-US" altLang="zh-TW" dirty="0" smtClean="0"/>
              <a:t>      3.Imparied renal </a:t>
            </a:r>
            <a:r>
              <a:rPr lang="en-US" altLang="zh-TW" dirty="0" err="1" smtClean="0"/>
              <a:t>funcation</a:t>
            </a:r>
            <a:r>
              <a:rPr lang="en-US" altLang="zh-TW" dirty="0" smtClean="0"/>
              <a:t> </a:t>
            </a:r>
          </a:p>
          <a:p>
            <a:r>
              <a:rPr lang="en-US" altLang="zh-TW" dirty="0" smtClean="0"/>
              <a:t>      4.Benign prostate hyperplasia with </a:t>
            </a:r>
            <a:r>
              <a:rPr lang="en-US" altLang="zh-TW" dirty="0" err="1" smtClean="0"/>
              <a:t>foley</a:t>
            </a:r>
            <a:r>
              <a:rPr lang="en-US" altLang="zh-TW" dirty="0" smtClean="0"/>
              <a:t> </a:t>
            </a:r>
            <a:r>
              <a:rPr lang="en-US" altLang="zh-TW" dirty="0" err="1" smtClean="0"/>
              <a:t>cather</a:t>
            </a:r>
            <a:r>
              <a:rPr lang="en-US" altLang="zh-TW" dirty="0" smtClean="0"/>
              <a:t> </a:t>
            </a:r>
          </a:p>
          <a:p>
            <a:r>
              <a:rPr lang="en-US" altLang="zh-TW" dirty="0" smtClean="0"/>
              <a:t>      5.Constipation</a:t>
            </a:r>
          </a:p>
          <a:p>
            <a:r>
              <a:rPr lang="en-US" altLang="zh-TW" dirty="0" smtClean="0"/>
              <a:t>      6.Sebaceous carcinoma, left upper eyelid s/p excision biopsy with </a:t>
            </a:r>
            <a:r>
              <a:rPr lang="en-US" altLang="zh-TW" dirty="0" smtClean="0"/>
              <a:t>left </a:t>
            </a:r>
            <a:r>
              <a:rPr lang="en-US" altLang="zh-TW" dirty="0" smtClean="0"/>
              <a:t>neck metastatic </a:t>
            </a:r>
            <a:r>
              <a:rPr lang="en-US" altLang="zh-TW" dirty="0" err="1" smtClean="0"/>
              <a:t>lymphadenopathy</a:t>
            </a:r>
            <a:r>
              <a:rPr lang="en-US" altLang="zh-TW" dirty="0" smtClean="0"/>
              <a:t> </a:t>
            </a:r>
            <a:r>
              <a:rPr lang="en-US" altLang="zh-TW" dirty="0" smtClean="0"/>
              <a:t>s/p radical neck dissection </a:t>
            </a:r>
          </a:p>
          <a:p>
            <a:r>
              <a:rPr lang="en-US" altLang="zh-TW" dirty="0" smtClean="0"/>
              <a:t>      7.Hypertension </a:t>
            </a:r>
          </a:p>
          <a:p>
            <a:r>
              <a:rPr lang="en-US" altLang="zh-TW" dirty="0" smtClean="0"/>
              <a:t>      8.Arrhythmia</a:t>
            </a:r>
            <a:endParaRPr lang="zh-TW"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1" dirty="0" smtClean="0"/>
              <a:t>Important Laboratory Data </a:t>
            </a:r>
            <a:r>
              <a:rPr lang="zh-TW" altLang="zh-TW" dirty="0" smtClean="0"/>
              <a:t/>
            </a:r>
            <a:br>
              <a:rPr lang="zh-TW" altLang="zh-TW" dirty="0" smtClean="0"/>
            </a:br>
            <a:endParaRPr lang="zh-TW" alt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0" y="1124744"/>
            <a:ext cx="9144000" cy="41764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Important examination</a:t>
            </a:r>
            <a:endParaRPr lang="zh-TW" altLang="en-US" dirty="0"/>
          </a:p>
        </p:txBody>
      </p:sp>
      <p:sp>
        <p:nvSpPr>
          <p:cNvPr id="3" name="內容版面配置區 2"/>
          <p:cNvSpPr>
            <a:spLocks noGrp="1"/>
          </p:cNvSpPr>
          <p:nvPr>
            <p:ph idx="1"/>
          </p:nvPr>
        </p:nvSpPr>
        <p:spPr/>
        <p:txBody>
          <a:bodyPr>
            <a:normAutofit/>
          </a:bodyPr>
          <a:lstStyle/>
          <a:p>
            <a:r>
              <a:rPr lang="en-US" altLang="zh-TW" dirty="0"/>
              <a:t> </a:t>
            </a:r>
            <a:r>
              <a:rPr lang="de-DE" altLang="zh-TW" b="1" dirty="0"/>
              <a:t> Chest </a:t>
            </a:r>
            <a:r>
              <a:rPr lang="de-DE" altLang="zh-TW" b="1" dirty="0" smtClean="0"/>
              <a:t>X-ray</a:t>
            </a:r>
            <a:r>
              <a:rPr lang="en-US" altLang="zh-TW" dirty="0" smtClean="0"/>
              <a:t> Date Of examination:2010/10/01</a:t>
            </a:r>
            <a:endParaRPr lang="zh-TW" altLang="zh-TW" dirty="0"/>
          </a:p>
          <a:p>
            <a:r>
              <a:rPr lang="en-US" altLang="zh-TW" dirty="0"/>
              <a:t>  &gt; </a:t>
            </a:r>
            <a:r>
              <a:rPr lang="en-US" altLang="zh-TW" dirty="0" err="1"/>
              <a:t>Torturosity</a:t>
            </a:r>
            <a:r>
              <a:rPr lang="en-US" altLang="zh-TW" dirty="0"/>
              <a:t> of thoracic aorta with calcified aortic knob </a:t>
            </a:r>
            <a:r>
              <a:rPr lang="en-US" altLang="zh-TW" dirty="0" smtClean="0"/>
              <a:t>was </a:t>
            </a:r>
            <a:r>
              <a:rPr lang="en-US" altLang="zh-TW" dirty="0"/>
              <a:t>noted.</a:t>
            </a:r>
            <a:endParaRPr lang="zh-TW" altLang="zh-TW" dirty="0"/>
          </a:p>
          <a:p>
            <a:r>
              <a:rPr lang="en-US" altLang="zh-TW" dirty="0"/>
              <a:t>  &gt; Borderline heart size.</a:t>
            </a:r>
            <a:endParaRPr lang="zh-TW" altLang="zh-TW" dirty="0"/>
          </a:p>
          <a:p>
            <a:r>
              <a:rPr lang="en-US" altLang="zh-TW" dirty="0"/>
              <a:t>  &gt; Calcifications of costal cartilages.</a:t>
            </a:r>
            <a:endParaRPr lang="zh-TW" altLang="zh-TW" dirty="0"/>
          </a:p>
          <a:p>
            <a:r>
              <a:rPr lang="en-US" altLang="zh-TW" dirty="0"/>
              <a:t>  &gt; Mild Widening of upper </a:t>
            </a:r>
            <a:r>
              <a:rPr lang="en-US" altLang="zh-TW" dirty="0" err="1"/>
              <a:t>mediastinum</a:t>
            </a:r>
            <a:r>
              <a:rPr lang="en-US" altLang="zh-TW" dirty="0"/>
              <a:t>.</a:t>
            </a:r>
            <a:endParaRPr lang="zh-TW" altLang="zh-TW" dirty="0"/>
          </a:p>
          <a:p>
            <a:r>
              <a:rPr lang="en-US" altLang="zh-TW" dirty="0"/>
              <a:t>  &gt; Intact bony thorax</a:t>
            </a:r>
            <a:r>
              <a:rPr lang="en-US" altLang="zh-TW" dirty="0" smtClean="0"/>
              <a:t>.</a:t>
            </a:r>
            <a:endParaRPr lang="zh-TW" altLang="zh-TW"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Important examination</a:t>
            </a:r>
            <a:endParaRPr lang="zh-TW" altLang="en-US" dirty="0"/>
          </a:p>
        </p:txBody>
      </p:sp>
      <p:sp>
        <p:nvSpPr>
          <p:cNvPr id="3" name="內容版面配置區 2"/>
          <p:cNvSpPr>
            <a:spLocks noGrp="1"/>
          </p:cNvSpPr>
          <p:nvPr>
            <p:ph idx="1"/>
          </p:nvPr>
        </p:nvSpPr>
        <p:spPr/>
        <p:txBody>
          <a:bodyPr>
            <a:normAutofit fontScale="77500" lnSpcReduction="20000"/>
          </a:bodyPr>
          <a:lstStyle/>
          <a:p>
            <a:r>
              <a:rPr lang="en-US" altLang="zh-TW" b="1" dirty="0" smtClean="0"/>
              <a:t> KUB, PLAIN      Date Of Examination:2010/10/02</a:t>
            </a:r>
          </a:p>
          <a:p>
            <a:r>
              <a:rPr lang="en-US" altLang="zh-TW" b="1" dirty="0" smtClean="0"/>
              <a:t>      &gt; Generalized osteoporotic change of bony structure.</a:t>
            </a:r>
          </a:p>
          <a:p>
            <a:r>
              <a:rPr lang="en-US" altLang="zh-TW" b="1" dirty="0" smtClean="0"/>
              <a:t>      &gt; Marked degenerative change with marked marginal spur</a:t>
            </a:r>
          </a:p>
          <a:p>
            <a:r>
              <a:rPr lang="en-US" altLang="zh-TW" b="1" dirty="0" smtClean="0"/>
              <a:t>      formation over L-spine with mild scoliosis.</a:t>
            </a:r>
          </a:p>
          <a:p>
            <a:r>
              <a:rPr lang="en-US" altLang="zh-TW" b="1" dirty="0" smtClean="0"/>
              <a:t>      &gt; Atherosclerotic change with wall calcifications over</a:t>
            </a:r>
          </a:p>
          <a:p>
            <a:r>
              <a:rPr lang="en-US" altLang="zh-TW" b="1" dirty="0" smtClean="0"/>
              <a:t>      abdominal aorta and bilateral iliac arteries.</a:t>
            </a:r>
          </a:p>
          <a:p>
            <a:r>
              <a:rPr lang="en-US" altLang="zh-TW" b="1" dirty="0" smtClean="0"/>
              <a:t>      &gt; A small ring-shaped calcification suggestive of calcified</a:t>
            </a:r>
          </a:p>
          <a:p>
            <a:r>
              <a:rPr lang="en-US" altLang="zh-TW" b="1" dirty="0" smtClean="0"/>
              <a:t>      </a:t>
            </a:r>
            <a:r>
              <a:rPr lang="en-US" altLang="zh-TW" b="1" dirty="0" err="1" smtClean="0"/>
              <a:t>epiploic</a:t>
            </a:r>
            <a:r>
              <a:rPr lang="en-US" altLang="zh-TW" b="1" dirty="0" smtClean="0"/>
              <a:t> appendage of </a:t>
            </a:r>
            <a:r>
              <a:rPr lang="en-US" altLang="zh-TW" b="1" dirty="0" err="1" smtClean="0"/>
              <a:t>splenic</a:t>
            </a:r>
            <a:r>
              <a:rPr lang="en-US" altLang="zh-TW" b="1" dirty="0" smtClean="0"/>
              <a:t> flexure of colon is noted over</a:t>
            </a:r>
          </a:p>
          <a:p>
            <a:r>
              <a:rPr lang="en-US" altLang="zh-TW" b="1" dirty="0" smtClean="0"/>
              <a:t>      left upper abdomen.</a:t>
            </a:r>
          </a:p>
          <a:p>
            <a:r>
              <a:rPr lang="en-US" altLang="zh-TW" b="1" dirty="0" smtClean="0"/>
              <a:t>      &gt; Much stool impaction in the whole colon and rectum.</a:t>
            </a:r>
          </a:p>
          <a:p>
            <a:r>
              <a:rPr lang="en-US" altLang="zh-TW" b="1" dirty="0" smtClean="0"/>
              <a:t>      &gt; Several small rounded lucent-centered calcified densities</a:t>
            </a:r>
          </a:p>
          <a:p>
            <a:r>
              <a:rPr lang="en-US" altLang="zh-TW" b="1" dirty="0" smtClean="0"/>
              <a:t>      over lower pelvic cavity noted, in favor of </a:t>
            </a:r>
            <a:r>
              <a:rPr lang="en-US" altLang="zh-TW" b="1" dirty="0" err="1" smtClean="0"/>
              <a:t>phleboliths</a:t>
            </a:r>
            <a:r>
              <a:rPr lang="en-US" altLang="zh-TW" b="1" dirty="0" smtClean="0"/>
              <a:t>.</a:t>
            </a:r>
          </a:p>
          <a:p>
            <a:r>
              <a:rPr lang="en-US" altLang="zh-TW" b="1" dirty="0" smtClean="0"/>
              <a:t>      &gt; </a:t>
            </a:r>
            <a:r>
              <a:rPr lang="en-US" altLang="zh-TW" b="1" dirty="0" err="1" smtClean="0"/>
              <a:t>Intertrochanteric</a:t>
            </a:r>
            <a:r>
              <a:rPr lang="en-US" altLang="zh-TW" b="1" dirty="0" smtClean="0"/>
              <a:t> fracture of LT femur is noted, s/p dynamic</a:t>
            </a:r>
          </a:p>
          <a:p>
            <a:r>
              <a:rPr lang="en-US" altLang="zh-TW" b="1" dirty="0" smtClean="0"/>
              <a:t>      hip screw fixation.</a:t>
            </a:r>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a:t>Patient Profile</a:t>
            </a:r>
            <a:endParaRPr lang="zh-TW" altLang="zh-TW" dirty="0"/>
          </a:p>
        </p:txBody>
      </p:sp>
      <p:sp>
        <p:nvSpPr>
          <p:cNvPr id="3" name="內容版面配置區 2"/>
          <p:cNvSpPr>
            <a:spLocks noGrp="1"/>
          </p:cNvSpPr>
          <p:nvPr>
            <p:ph idx="1"/>
          </p:nvPr>
        </p:nvSpPr>
        <p:spPr/>
        <p:txBody>
          <a:bodyPr>
            <a:normAutofit/>
          </a:bodyPr>
          <a:lstStyle/>
          <a:p>
            <a:r>
              <a:rPr lang="zh-TW" altLang="zh-TW" dirty="0"/>
              <a:t>Name: 林</a:t>
            </a:r>
            <a:r>
              <a:rPr lang="en-US" altLang="zh-TW" dirty="0" smtClean="0"/>
              <a:t>OO</a:t>
            </a:r>
          </a:p>
          <a:p>
            <a:r>
              <a:rPr lang="en-US" altLang="zh-TW" dirty="0" smtClean="0"/>
              <a:t>Age</a:t>
            </a:r>
            <a:r>
              <a:rPr lang="zh-TW" altLang="zh-TW" dirty="0" smtClean="0"/>
              <a:t>：</a:t>
            </a:r>
            <a:r>
              <a:rPr lang="en-US" altLang="zh-TW" dirty="0" smtClean="0"/>
              <a:t>94 y/o</a:t>
            </a:r>
            <a:endParaRPr lang="zh-TW" altLang="zh-TW" dirty="0" smtClean="0"/>
          </a:p>
          <a:p>
            <a:r>
              <a:rPr lang="zh-TW" altLang="zh-TW" dirty="0" smtClean="0"/>
              <a:t>Sex</a:t>
            </a:r>
            <a:r>
              <a:rPr lang="zh-TW" altLang="zh-TW" dirty="0"/>
              <a:t>：male</a:t>
            </a:r>
          </a:p>
          <a:p>
            <a:r>
              <a:rPr lang="en-US" altLang="zh-TW" dirty="0" smtClean="0"/>
              <a:t>Occupation</a:t>
            </a:r>
            <a:r>
              <a:rPr lang="zh-TW" altLang="zh-TW" dirty="0" smtClean="0"/>
              <a:t>：退休報社人員</a:t>
            </a:r>
            <a:endParaRPr lang="zh-TW" altLang="zh-TW" dirty="0"/>
          </a:p>
          <a:p>
            <a:r>
              <a:rPr lang="en-US" altLang="zh-TW" dirty="0" smtClean="0"/>
              <a:t>Education </a:t>
            </a:r>
            <a:r>
              <a:rPr lang="en-US" altLang="zh-TW" dirty="0"/>
              <a:t>level: </a:t>
            </a:r>
            <a:r>
              <a:rPr lang="zh-TW" altLang="zh-TW" dirty="0"/>
              <a:t>大專</a:t>
            </a:r>
          </a:p>
          <a:p>
            <a:r>
              <a:rPr lang="en-US" altLang="zh-TW" dirty="0"/>
              <a:t>Marital status: </a:t>
            </a:r>
            <a:r>
              <a:rPr lang="zh-TW" altLang="zh-TW" dirty="0" smtClean="0"/>
              <a:t>married</a:t>
            </a:r>
            <a:endParaRPr lang="en-US" altLang="zh-TW" dirty="0" smtClean="0"/>
          </a:p>
          <a:p>
            <a:r>
              <a:rPr lang="en-US" altLang="zh-TW" dirty="0" smtClean="0"/>
              <a:t>Admission period: 20101001-20101025</a:t>
            </a:r>
            <a:endParaRPr lang="zh-TW" altLang="zh-TW" dirty="0"/>
          </a:p>
          <a:p>
            <a:endParaRPr lang="zh-TW"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Important examination</a:t>
            </a:r>
            <a:endParaRPr lang="zh-TW" altLang="en-US" dirty="0"/>
          </a:p>
        </p:txBody>
      </p:sp>
      <p:sp>
        <p:nvSpPr>
          <p:cNvPr id="3" name="內容版面配置區 2"/>
          <p:cNvSpPr>
            <a:spLocks noGrp="1"/>
          </p:cNvSpPr>
          <p:nvPr>
            <p:ph idx="1"/>
          </p:nvPr>
        </p:nvSpPr>
        <p:spPr/>
        <p:txBody>
          <a:bodyPr>
            <a:normAutofit fontScale="77500" lnSpcReduction="20000"/>
          </a:bodyPr>
          <a:lstStyle/>
          <a:p>
            <a:r>
              <a:rPr lang="en-US" altLang="zh-TW" dirty="0" smtClean="0"/>
              <a:t>Date </a:t>
            </a:r>
            <a:r>
              <a:rPr lang="en-US" altLang="zh-TW" dirty="0"/>
              <a:t>Of </a:t>
            </a:r>
            <a:r>
              <a:rPr lang="en-US" altLang="zh-TW" dirty="0" smtClean="0"/>
              <a:t>Examination:2010/10/04  </a:t>
            </a:r>
            <a:endParaRPr lang="zh-TW" altLang="zh-TW" dirty="0"/>
          </a:p>
          <a:p>
            <a:r>
              <a:rPr lang="en-US" altLang="zh-TW" dirty="0"/>
              <a:t>  Non-contrast CT scan of whole abdomen was performed, which</a:t>
            </a:r>
            <a:endParaRPr lang="zh-TW" altLang="zh-TW" dirty="0"/>
          </a:p>
          <a:p>
            <a:r>
              <a:rPr lang="en-US" altLang="zh-TW" dirty="0"/>
              <a:t>  revealed:</a:t>
            </a:r>
            <a:endParaRPr lang="zh-TW" altLang="zh-TW" dirty="0"/>
          </a:p>
          <a:p>
            <a:r>
              <a:rPr lang="en-US" altLang="zh-TW" dirty="0"/>
              <a:t>  </a:t>
            </a:r>
            <a:r>
              <a:rPr lang="en-US" altLang="zh-TW" dirty="0" smtClean="0"/>
              <a:t>  </a:t>
            </a:r>
            <a:r>
              <a:rPr lang="en-US" altLang="zh-TW" dirty="0"/>
              <a:t>&gt; Increase stranding in pre-</a:t>
            </a:r>
            <a:r>
              <a:rPr lang="en-US" altLang="zh-TW" dirty="0" err="1"/>
              <a:t>coccygeal</a:t>
            </a:r>
            <a:r>
              <a:rPr lang="en-US" altLang="zh-TW" dirty="0"/>
              <a:t>, retro-rectal region of</a:t>
            </a:r>
            <a:endParaRPr lang="zh-TW" altLang="zh-TW" dirty="0"/>
          </a:p>
          <a:p>
            <a:r>
              <a:rPr lang="en-US" altLang="zh-TW" dirty="0"/>
              <a:t>  lower pelvis, in favor of post-infection/inflammation </a:t>
            </a:r>
            <a:r>
              <a:rPr lang="en-US" altLang="zh-TW" dirty="0" err="1"/>
              <a:t>sequelae</a:t>
            </a:r>
            <a:r>
              <a:rPr lang="en-US" altLang="zh-TW" dirty="0"/>
              <a:t>.</a:t>
            </a:r>
            <a:endParaRPr lang="zh-TW" altLang="zh-TW" dirty="0"/>
          </a:p>
          <a:p>
            <a:r>
              <a:rPr lang="en-US" altLang="zh-TW" dirty="0"/>
              <a:t>  &gt; Much fecal materials retention with some </a:t>
            </a:r>
            <a:r>
              <a:rPr lang="en-US" altLang="zh-TW" dirty="0" err="1"/>
              <a:t>fecaliths</a:t>
            </a:r>
            <a:r>
              <a:rPr lang="en-US" altLang="zh-TW" dirty="0"/>
              <a:t> in the</a:t>
            </a:r>
            <a:endParaRPr lang="zh-TW" altLang="zh-TW" dirty="0"/>
          </a:p>
          <a:p>
            <a:r>
              <a:rPr lang="en-US" altLang="zh-TW" dirty="0"/>
              <a:t>  colons.</a:t>
            </a:r>
            <a:endParaRPr lang="zh-TW" altLang="zh-TW" dirty="0"/>
          </a:p>
          <a:p>
            <a:r>
              <a:rPr lang="en-US" altLang="zh-TW" dirty="0"/>
              <a:t>  &gt; Mild pleural effusions with bilateral lower lung passive</a:t>
            </a:r>
            <a:endParaRPr lang="zh-TW" altLang="zh-TW" dirty="0"/>
          </a:p>
          <a:p>
            <a:r>
              <a:rPr lang="en-US" altLang="zh-TW" dirty="0"/>
              <a:t>  </a:t>
            </a:r>
            <a:r>
              <a:rPr lang="en-US" altLang="zh-TW" dirty="0" err="1"/>
              <a:t>atelectasis</a:t>
            </a:r>
            <a:r>
              <a:rPr lang="en-US" altLang="zh-TW" dirty="0"/>
              <a:t>.</a:t>
            </a:r>
            <a:endParaRPr lang="zh-TW" altLang="zh-TW" dirty="0"/>
          </a:p>
          <a:p>
            <a:r>
              <a:rPr lang="en-US" altLang="zh-TW" dirty="0"/>
              <a:t>  &gt; Presence of cyst and calcified nodule in the left kidney.</a:t>
            </a:r>
            <a:endParaRPr lang="zh-TW" altLang="zh-TW" dirty="0"/>
          </a:p>
          <a:p>
            <a:r>
              <a:rPr lang="en-US" altLang="zh-TW" dirty="0"/>
              <a:t>  &gt; No space occupying lesion in the liver, pancreas, spleen or</a:t>
            </a:r>
            <a:endParaRPr lang="zh-TW" altLang="zh-TW" dirty="0"/>
          </a:p>
          <a:p>
            <a:r>
              <a:rPr lang="en-US" altLang="zh-TW" dirty="0"/>
              <a:t>  both adrenal glands.</a:t>
            </a:r>
            <a:endParaRPr lang="zh-TW" altLang="zh-TW" dirty="0"/>
          </a:p>
          <a:p>
            <a:r>
              <a:rPr lang="en-US" altLang="zh-TW" dirty="0"/>
              <a:t>  &gt; Atherosclerosis change in thoracic, abdominal aorta and its</a:t>
            </a:r>
            <a:endParaRPr lang="zh-TW" altLang="zh-TW" dirty="0"/>
          </a:p>
          <a:p>
            <a:r>
              <a:rPr lang="en-US" altLang="zh-TW" dirty="0"/>
              <a:t>  major branches.</a:t>
            </a:r>
            <a:endParaRPr lang="zh-TW" altLang="zh-TW" dirty="0"/>
          </a:p>
          <a:p>
            <a:endParaRPr lang="zh-TW"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Important examination</a:t>
            </a:r>
            <a:endParaRPr lang="zh-TW" altLang="en-US" dirty="0"/>
          </a:p>
        </p:txBody>
      </p:sp>
      <p:sp>
        <p:nvSpPr>
          <p:cNvPr id="3" name="內容版面配置區 2"/>
          <p:cNvSpPr>
            <a:spLocks noGrp="1"/>
          </p:cNvSpPr>
          <p:nvPr>
            <p:ph idx="1"/>
          </p:nvPr>
        </p:nvSpPr>
        <p:spPr/>
        <p:txBody>
          <a:bodyPr>
            <a:normAutofit fontScale="85000" lnSpcReduction="20000"/>
          </a:bodyPr>
          <a:lstStyle/>
          <a:p>
            <a:pPr lvl="0"/>
            <a:r>
              <a:rPr lang="en-US" altLang="zh-TW" dirty="0" smtClean="0"/>
              <a:t> Date Of </a:t>
            </a:r>
            <a:r>
              <a:rPr lang="en-US" altLang="zh-TW" dirty="0" smtClean="0"/>
              <a:t>Examination:2010/10/06 </a:t>
            </a:r>
            <a:r>
              <a:rPr lang="en-US" altLang="zh-TW" dirty="0" err="1" smtClean="0"/>
              <a:t>Noncontrast</a:t>
            </a:r>
            <a:r>
              <a:rPr lang="en-US" altLang="zh-TW" dirty="0" smtClean="0"/>
              <a:t> </a:t>
            </a:r>
            <a:r>
              <a:rPr lang="en-US" altLang="zh-TW" dirty="0" smtClean="0"/>
              <a:t>CT of brain revealed: </a:t>
            </a:r>
          </a:p>
          <a:p>
            <a:pPr lvl="0"/>
            <a:r>
              <a:rPr lang="en-US" altLang="zh-TW" dirty="0" smtClean="0"/>
              <a:t>Low </a:t>
            </a:r>
            <a:r>
              <a:rPr lang="en-US" altLang="zh-TW" dirty="0"/>
              <a:t>density change with slight tissue loss over left temporal base, which had been seen on previous H&amp;N CT study dated on 2007/03/26. R/</a:t>
            </a:r>
            <a:r>
              <a:rPr lang="en-US" altLang="zh-TW" dirty="0" err="1"/>
              <a:t>i</a:t>
            </a:r>
            <a:r>
              <a:rPr lang="en-US" altLang="zh-TW" dirty="0"/>
              <a:t> sequel of previous radiotherapy.</a:t>
            </a:r>
            <a:endParaRPr lang="zh-TW" altLang="zh-TW" dirty="0"/>
          </a:p>
          <a:p>
            <a:pPr lvl="0"/>
            <a:r>
              <a:rPr lang="en-US" altLang="zh-TW" dirty="0"/>
              <a:t>Generalized loss of brain tissue with mild to moderate enlargement of cortical </a:t>
            </a:r>
            <a:r>
              <a:rPr lang="en-US" altLang="zh-TW" dirty="0" err="1"/>
              <a:t>sulci</a:t>
            </a:r>
            <a:r>
              <a:rPr lang="en-US" altLang="zh-TW" dirty="0"/>
              <a:t> and ventricular system, more at ventricular system and relatively more at bilateral anterior  temporal regions.</a:t>
            </a:r>
            <a:endParaRPr lang="zh-TW" altLang="zh-TW" dirty="0"/>
          </a:p>
          <a:p>
            <a:pPr lvl="0"/>
            <a:r>
              <a:rPr lang="en-US" altLang="zh-TW" dirty="0" err="1"/>
              <a:t>Prominant</a:t>
            </a:r>
            <a:r>
              <a:rPr lang="en-US" altLang="zh-TW" dirty="0"/>
              <a:t> nonspecific low density patches at bilateral </a:t>
            </a:r>
            <a:r>
              <a:rPr lang="en-US" altLang="zh-TW" dirty="0" err="1"/>
              <a:t>periventricular</a:t>
            </a:r>
            <a:r>
              <a:rPr lang="en-US" altLang="zh-TW" dirty="0"/>
              <a:t> white matter without mass effect. R/</a:t>
            </a:r>
            <a:r>
              <a:rPr lang="en-US" altLang="zh-TW" dirty="0" err="1"/>
              <a:t>i</a:t>
            </a:r>
            <a:r>
              <a:rPr lang="en-US" altLang="zh-TW" dirty="0"/>
              <a:t> small vascular ischemic disease..</a:t>
            </a:r>
            <a:endParaRPr lang="zh-TW" altLang="zh-TW" dirty="0"/>
          </a:p>
          <a:p>
            <a:r>
              <a:rPr lang="en-US" altLang="zh-TW" dirty="0" err="1"/>
              <a:t>Artherosclerotic</a:t>
            </a:r>
            <a:r>
              <a:rPr lang="en-US" altLang="zh-TW" dirty="0"/>
              <a:t> vascular wall calcification over the cavernous portion of bilateral  internal carotid arteries, and along intracranial portion of vertebral arteries.</a:t>
            </a:r>
            <a:endParaRPr lang="zh-TW"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Admission course</a:t>
            </a:r>
            <a:endParaRPr lang="zh-TW" altLang="en-US" dirty="0"/>
          </a:p>
        </p:txBody>
      </p:sp>
      <p:sp>
        <p:nvSpPr>
          <p:cNvPr id="3" name="內容版面配置區 2"/>
          <p:cNvSpPr>
            <a:spLocks noGrp="1"/>
          </p:cNvSpPr>
          <p:nvPr>
            <p:ph idx="1"/>
          </p:nvPr>
        </p:nvSpPr>
        <p:spPr/>
        <p:txBody>
          <a:bodyPr>
            <a:normAutofit lnSpcReduction="10000"/>
          </a:bodyPr>
          <a:lstStyle/>
          <a:p>
            <a:r>
              <a:rPr lang="en-US" altLang="zh-TW" dirty="0"/>
              <a:t>During initial geriatric assessment, he can not answer question directly in same questions due to hearing </a:t>
            </a:r>
            <a:r>
              <a:rPr lang="en-US" altLang="zh-TW" dirty="0" err="1"/>
              <a:t>impairement</a:t>
            </a:r>
            <a:r>
              <a:rPr lang="en-US" altLang="zh-TW" dirty="0"/>
              <a:t>. According statement of his wife, poor appetite was noted for two weeks and improved by some fluid </a:t>
            </a:r>
            <a:r>
              <a:rPr lang="en-US" altLang="zh-TW" dirty="0" err="1"/>
              <a:t>injuection</a:t>
            </a:r>
            <a:r>
              <a:rPr lang="en-US" altLang="zh-TW" dirty="0"/>
              <a:t> in LMD. No major event or stress event was noted in recent days. He denied fall history but poor physical endurance was noted especially in recent days. He has history of BPH but it was resolved under </a:t>
            </a:r>
            <a:r>
              <a:rPr lang="en-US" altLang="zh-TW" dirty="0" err="1"/>
              <a:t>foley</a:t>
            </a:r>
            <a:r>
              <a:rPr lang="en-US" altLang="zh-TW" dirty="0"/>
              <a:t> </a:t>
            </a:r>
            <a:r>
              <a:rPr lang="en-US" altLang="zh-TW" dirty="0" err="1"/>
              <a:t>cather</a:t>
            </a:r>
            <a:r>
              <a:rPr lang="en-US" altLang="zh-TW" dirty="0"/>
              <a:t> insertion. Chronic constipation bothered him a lot for long time. Besides, delirium was noted during </a:t>
            </a:r>
            <a:r>
              <a:rPr lang="en-US" altLang="zh-TW" dirty="0" smtClean="0"/>
              <a:t>admission initially.</a:t>
            </a:r>
            <a:endParaRPr lang="zh-TW" altLang="zh-TW" dirty="0"/>
          </a:p>
          <a:p>
            <a:endParaRPr lang="zh-TW"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Admission course</a:t>
            </a:r>
            <a:endParaRPr lang="zh-TW" altLang="en-US" dirty="0"/>
          </a:p>
        </p:txBody>
      </p:sp>
      <p:sp>
        <p:nvSpPr>
          <p:cNvPr id="3" name="內容版面配置區 2"/>
          <p:cNvSpPr>
            <a:spLocks noGrp="1"/>
          </p:cNvSpPr>
          <p:nvPr>
            <p:ph idx="1"/>
          </p:nvPr>
        </p:nvSpPr>
        <p:spPr/>
        <p:txBody>
          <a:bodyPr>
            <a:noAutofit/>
          </a:bodyPr>
          <a:lstStyle/>
          <a:p>
            <a:r>
              <a:rPr lang="en-US" altLang="zh-TW" sz="2000" dirty="0" smtClean="0"/>
              <a:t> After admission, UGI-</a:t>
            </a:r>
            <a:r>
              <a:rPr lang="en-US" altLang="zh-TW" sz="2000" dirty="0" err="1" smtClean="0"/>
              <a:t>panendoscopy</a:t>
            </a:r>
            <a:r>
              <a:rPr lang="en-US" altLang="zh-TW" sz="2000" dirty="0" smtClean="0"/>
              <a:t> was suggested but he refused. </a:t>
            </a:r>
            <a:endParaRPr lang="en-US" altLang="zh-TW" sz="2000" dirty="0" smtClean="0"/>
          </a:p>
          <a:p>
            <a:r>
              <a:rPr lang="en-US" altLang="zh-TW" sz="2000" dirty="0" smtClean="0"/>
              <a:t>Abdominal  </a:t>
            </a:r>
            <a:r>
              <a:rPr lang="en-US" altLang="zh-TW" sz="2000" dirty="0" smtClean="0"/>
              <a:t>CT was </a:t>
            </a:r>
            <a:r>
              <a:rPr lang="en-US" altLang="zh-TW" sz="2000" dirty="0" err="1" smtClean="0"/>
              <a:t>perfromed</a:t>
            </a:r>
            <a:r>
              <a:rPr lang="en-US" altLang="zh-TW" sz="2000" dirty="0" smtClean="0"/>
              <a:t> </a:t>
            </a:r>
            <a:r>
              <a:rPr lang="en-US" altLang="zh-TW" sz="2000" dirty="0" smtClean="0"/>
              <a:t>.No mass lesion </a:t>
            </a:r>
            <a:r>
              <a:rPr lang="en-US" altLang="zh-TW" sz="2000" dirty="0" smtClean="0"/>
              <a:t>of colon was noted. </a:t>
            </a:r>
            <a:endParaRPr lang="en-US" altLang="zh-TW" sz="2000" dirty="0" smtClean="0"/>
          </a:p>
          <a:p>
            <a:r>
              <a:rPr lang="en-US" altLang="zh-TW" sz="2000" dirty="0" smtClean="0"/>
              <a:t>Under </a:t>
            </a:r>
            <a:r>
              <a:rPr lang="en-US" altLang="zh-TW" sz="2000" dirty="0" smtClean="0"/>
              <a:t>the impression </a:t>
            </a:r>
            <a:r>
              <a:rPr lang="en-US" altLang="zh-TW" sz="2000" dirty="0" smtClean="0"/>
              <a:t>of  </a:t>
            </a:r>
            <a:r>
              <a:rPr lang="en-US" altLang="zh-TW" sz="2000" dirty="0" smtClean="0"/>
              <a:t>dementia, brain CT was performed and it revealed Generalized loss </a:t>
            </a:r>
            <a:r>
              <a:rPr lang="en-US" altLang="zh-TW" sz="2000" dirty="0" smtClean="0"/>
              <a:t>of  </a:t>
            </a:r>
            <a:r>
              <a:rPr lang="en-US" altLang="zh-TW" sz="2000" dirty="0" smtClean="0"/>
              <a:t>brain tissue with mild to moderate enlargement of cortical </a:t>
            </a:r>
            <a:r>
              <a:rPr lang="en-US" altLang="zh-TW" sz="2000" dirty="0" err="1" smtClean="0"/>
              <a:t>sulci</a:t>
            </a:r>
            <a:r>
              <a:rPr lang="en-US" altLang="zh-TW" sz="2000" dirty="0" smtClean="0"/>
              <a:t> </a:t>
            </a:r>
            <a:r>
              <a:rPr lang="en-US" altLang="zh-TW" sz="2000" dirty="0" smtClean="0"/>
              <a:t>and </a:t>
            </a:r>
            <a:r>
              <a:rPr lang="en-US" altLang="zh-TW" sz="2000" dirty="0" smtClean="0"/>
              <a:t>ventricular system, more at ventricular system and relatively more </a:t>
            </a:r>
            <a:r>
              <a:rPr lang="en-US" altLang="zh-TW" sz="2000" dirty="0" smtClean="0"/>
              <a:t>at  </a:t>
            </a:r>
            <a:r>
              <a:rPr lang="en-US" altLang="zh-TW" sz="2000" dirty="0" smtClean="0"/>
              <a:t>bilateral anterior temporal regions and </a:t>
            </a:r>
            <a:r>
              <a:rPr lang="en-US" altLang="zh-TW" sz="2000" dirty="0" err="1" smtClean="0"/>
              <a:t>prominant</a:t>
            </a:r>
            <a:r>
              <a:rPr lang="en-US" altLang="zh-TW" sz="2000" dirty="0" smtClean="0"/>
              <a:t> nonspecific low </a:t>
            </a:r>
            <a:r>
              <a:rPr lang="en-US" altLang="zh-TW" sz="2000" dirty="0" smtClean="0"/>
              <a:t>density </a:t>
            </a:r>
            <a:r>
              <a:rPr lang="en-US" altLang="zh-TW" sz="2000" dirty="0" smtClean="0"/>
              <a:t>patches at bilateral </a:t>
            </a:r>
            <a:r>
              <a:rPr lang="en-US" altLang="zh-TW" sz="2000" dirty="0" err="1" smtClean="0"/>
              <a:t>periventricular</a:t>
            </a:r>
            <a:r>
              <a:rPr lang="en-US" altLang="zh-TW" sz="2000" dirty="0" smtClean="0"/>
              <a:t> white matter without mass effect</a:t>
            </a:r>
            <a:r>
              <a:rPr lang="en-US" altLang="zh-TW" sz="2000" dirty="0" smtClean="0"/>
              <a:t>.  </a:t>
            </a:r>
            <a:r>
              <a:rPr lang="en-US" altLang="zh-TW" sz="2000" dirty="0" smtClean="0"/>
              <a:t>Aricept was also prescribed </a:t>
            </a:r>
            <a:r>
              <a:rPr lang="en-US" altLang="zh-TW" sz="2000" dirty="0" smtClean="0"/>
              <a:t>.</a:t>
            </a:r>
          </a:p>
          <a:p>
            <a:r>
              <a:rPr lang="en-US" altLang="zh-TW" sz="2000" dirty="0" smtClean="0"/>
              <a:t> </a:t>
            </a:r>
            <a:r>
              <a:rPr lang="en-US" altLang="zh-TW" sz="2000" dirty="0" smtClean="0"/>
              <a:t>Thyroid function </a:t>
            </a:r>
            <a:r>
              <a:rPr lang="en-US" altLang="zh-TW" sz="2000" dirty="0" smtClean="0"/>
              <a:t>showed  </a:t>
            </a:r>
            <a:r>
              <a:rPr lang="en-US" altLang="zh-TW" sz="2000" dirty="0" err="1" smtClean="0"/>
              <a:t>hypothyrodisim</a:t>
            </a:r>
            <a:r>
              <a:rPr lang="en-US" altLang="zh-TW" sz="2000" dirty="0" smtClean="0"/>
              <a:t> and  </a:t>
            </a:r>
            <a:r>
              <a:rPr lang="en-US" altLang="zh-TW" sz="2000" dirty="0" err="1" smtClean="0"/>
              <a:t>Thyroxine</a:t>
            </a:r>
            <a:r>
              <a:rPr lang="en-US" altLang="zh-TW" sz="2000" dirty="0" smtClean="0"/>
              <a:t> 0.5# </a:t>
            </a:r>
            <a:r>
              <a:rPr lang="en-US" altLang="zh-TW" sz="2000" dirty="0" err="1" smtClean="0"/>
              <a:t>qd</a:t>
            </a:r>
            <a:r>
              <a:rPr lang="en-US" altLang="zh-TW" sz="2000" dirty="0" smtClean="0"/>
              <a:t> was prescribed. Due to old age</a:t>
            </a:r>
            <a:r>
              <a:rPr lang="en-US" altLang="zh-TW" sz="2000" dirty="0" smtClean="0"/>
              <a:t>, </a:t>
            </a:r>
            <a:r>
              <a:rPr lang="en-US" altLang="zh-TW" sz="2000" dirty="0" err="1" smtClean="0"/>
              <a:t>Thyroxine</a:t>
            </a:r>
            <a:r>
              <a:rPr lang="en-US" altLang="zh-TW" sz="2000" dirty="0" smtClean="0"/>
              <a:t> adjust to 0.25# </a:t>
            </a:r>
            <a:r>
              <a:rPr lang="en-US" altLang="zh-TW" sz="2000" dirty="0" err="1" smtClean="0"/>
              <a:t>qd</a:t>
            </a:r>
            <a:r>
              <a:rPr lang="en-US" altLang="zh-TW" sz="2000" dirty="0" smtClean="0"/>
              <a:t>. </a:t>
            </a:r>
            <a:r>
              <a:rPr lang="en-US" altLang="zh-TW" sz="2000" dirty="0" smtClean="0"/>
              <a:t>Poor </a:t>
            </a:r>
            <a:r>
              <a:rPr lang="en-US" altLang="zh-TW" sz="2000" dirty="0" smtClean="0"/>
              <a:t>appetite was mild improved but </a:t>
            </a:r>
            <a:r>
              <a:rPr lang="en-US" altLang="zh-TW" sz="2000" dirty="0" smtClean="0"/>
              <a:t>constipation </a:t>
            </a:r>
            <a:r>
              <a:rPr lang="en-US" altLang="zh-TW" sz="2000" dirty="0" smtClean="0"/>
              <a:t>&amp; inactivity were still noted. We add </a:t>
            </a:r>
            <a:r>
              <a:rPr lang="en-US" altLang="zh-TW" sz="2000" dirty="0" err="1" smtClean="0"/>
              <a:t>Olanzapine</a:t>
            </a:r>
            <a:r>
              <a:rPr lang="en-US" altLang="zh-TW" sz="2000" dirty="0" smtClean="0"/>
              <a:t> and adjust dose to 0.25</a:t>
            </a:r>
            <a:r>
              <a:rPr lang="en-US" altLang="zh-TW" sz="2000" dirty="0" smtClean="0"/>
              <a:t># </a:t>
            </a:r>
            <a:r>
              <a:rPr lang="en-US" altLang="zh-TW" sz="2000" dirty="0" err="1" smtClean="0"/>
              <a:t>qd</a:t>
            </a:r>
            <a:r>
              <a:rPr lang="en-US" altLang="zh-TW" sz="2000" dirty="0" smtClean="0"/>
              <a:t>. </a:t>
            </a:r>
            <a:r>
              <a:rPr lang="en-US" altLang="zh-TW" sz="2000" dirty="0" smtClean="0"/>
              <a:t>We also </a:t>
            </a:r>
            <a:r>
              <a:rPr lang="en-US" altLang="zh-TW" sz="2000" dirty="0" smtClean="0"/>
              <a:t>arranged </a:t>
            </a:r>
            <a:r>
              <a:rPr lang="en-US" altLang="zh-TW" sz="2000" dirty="0" smtClean="0"/>
              <a:t>rehabilitation </a:t>
            </a:r>
            <a:r>
              <a:rPr lang="en-US" altLang="zh-TW" sz="2000" dirty="0" smtClean="0"/>
              <a:t>for increasing physical activity</a:t>
            </a:r>
            <a:r>
              <a:rPr lang="en-US" altLang="zh-TW" sz="2000" dirty="0" smtClean="0"/>
              <a:t>. Due </a:t>
            </a:r>
            <a:r>
              <a:rPr lang="en-US" altLang="zh-TW" sz="2000" dirty="0" smtClean="0"/>
              <a:t>to </a:t>
            </a:r>
            <a:r>
              <a:rPr lang="en-US" altLang="zh-TW" sz="2000" dirty="0" smtClean="0"/>
              <a:t>stable </a:t>
            </a:r>
            <a:r>
              <a:rPr lang="en-US" altLang="zh-TW" sz="2000" dirty="0" smtClean="0"/>
              <a:t>condition</a:t>
            </a:r>
            <a:r>
              <a:rPr lang="en-US" altLang="zh-TW" sz="2000" dirty="0" smtClean="0"/>
              <a:t>,  </a:t>
            </a:r>
            <a:r>
              <a:rPr lang="en-US" altLang="zh-TW" sz="2000" dirty="0" smtClean="0"/>
              <a:t>we arrange him </a:t>
            </a:r>
            <a:r>
              <a:rPr lang="en-US" altLang="zh-TW" sz="2000" dirty="0" smtClean="0"/>
              <a:t>back </a:t>
            </a:r>
            <a:r>
              <a:rPr lang="en-US" altLang="zh-TW" sz="2000" dirty="0" smtClean="0"/>
              <a:t>home </a:t>
            </a:r>
            <a:r>
              <a:rPr lang="en-US" altLang="zh-TW" sz="2000" dirty="0" smtClean="0"/>
              <a:t>for further care</a:t>
            </a:r>
            <a:r>
              <a:rPr lang="en-US" altLang="zh-TW" sz="1800" dirty="0" smtClean="0"/>
              <a:t>.</a:t>
            </a:r>
            <a:endParaRPr lang="zh-TW" altLang="en-US" sz="1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出院診斷</a:t>
            </a:r>
            <a:br>
              <a:rPr lang="zh-TW" altLang="en-US" dirty="0" smtClean="0"/>
            </a:br>
            <a:endParaRPr lang="zh-TW" altLang="en-US" dirty="0"/>
          </a:p>
        </p:txBody>
      </p:sp>
      <p:sp>
        <p:nvSpPr>
          <p:cNvPr id="3" name="內容版面配置區 2"/>
          <p:cNvSpPr>
            <a:spLocks noGrp="1"/>
          </p:cNvSpPr>
          <p:nvPr>
            <p:ph idx="1"/>
          </p:nvPr>
        </p:nvSpPr>
        <p:spPr/>
        <p:txBody>
          <a:bodyPr>
            <a:normAutofit fontScale="92500" lnSpcReduction="20000"/>
          </a:bodyPr>
          <a:lstStyle/>
          <a:p>
            <a:pPr marL="514350" indent="-514350"/>
            <a:r>
              <a:rPr lang="en-US" altLang="zh-TW" dirty="0" smtClean="0"/>
              <a:t>      1.Dementia c/w Alzheimer's disease</a:t>
            </a:r>
          </a:p>
          <a:p>
            <a:pPr marL="514350" indent="-514350"/>
            <a:r>
              <a:rPr lang="en-US" altLang="zh-TW" dirty="0" smtClean="0"/>
              <a:t>      2. Anemia</a:t>
            </a:r>
          </a:p>
          <a:p>
            <a:pPr marL="514350" indent="-514350"/>
            <a:r>
              <a:rPr lang="en-US" altLang="zh-TW" dirty="0" smtClean="0"/>
              <a:t>      3.Imparied renal </a:t>
            </a:r>
            <a:r>
              <a:rPr lang="en-US" altLang="zh-TW" dirty="0" err="1" smtClean="0"/>
              <a:t>funcation</a:t>
            </a:r>
            <a:endParaRPr lang="en-US" altLang="zh-TW" dirty="0" smtClean="0"/>
          </a:p>
          <a:p>
            <a:pPr marL="514350" indent="-514350"/>
            <a:r>
              <a:rPr lang="en-US" altLang="zh-TW" dirty="0" smtClean="0"/>
              <a:t>      4.Benign prostate hyperplasia with </a:t>
            </a:r>
            <a:r>
              <a:rPr lang="en-US" altLang="zh-TW" dirty="0" err="1" smtClean="0"/>
              <a:t>foley</a:t>
            </a:r>
            <a:r>
              <a:rPr lang="en-US" altLang="zh-TW" dirty="0" smtClean="0"/>
              <a:t> </a:t>
            </a:r>
            <a:r>
              <a:rPr lang="en-US" altLang="zh-TW" dirty="0" err="1" smtClean="0"/>
              <a:t>cather</a:t>
            </a:r>
            <a:endParaRPr lang="en-US" altLang="zh-TW" dirty="0" smtClean="0"/>
          </a:p>
          <a:p>
            <a:pPr marL="514350" indent="-514350"/>
            <a:r>
              <a:rPr lang="en-US" altLang="zh-TW" dirty="0" smtClean="0"/>
              <a:t>      5.Constipation</a:t>
            </a:r>
          </a:p>
          <a:p>
            <a:pPr marL="514350" indent="-514350"/>
            <a:r>
              <a:rPr lang="en-US" altLang="zh-TW" dirty="0" smtClean="0"/>
              <a:t>      6.Sebaceous carcinoma, left upper eyelid s/p excision biopsy with left neck metastatic </a:t>
            </a:r>
            <a:r>
              <a:rPr lang="en-US" altLang="zh-TW" dirty="0" err="1" smtClean="0"/>
              <a:t>lymphadenopathy</a:t>
            </a:r>
            <a:r>
              <a:rPr lang="en-US" altLang="zh-TW" dirty="0" smtClean="0"/>
              <a:t> s/p radical neck dissection</a:t>
            </a:r>
          </a:p>
          <a:p>
            <a:pPr marL="514350" indent="-514350"/>
            <a:r>
              <a:rPr lang="en-US" altLang="zh-TW" dirty="0" smtClean="0"/>
              <a:t>      7.Hypertension</a:t>
            </a:r>
          </a:p>
          <a:p>
            <a:pPr marL="514350" indent="-514350"/>
            <a:r>
              <a:rPr lang="en-US" altLang="zh-TW" dirty="0" smtClean="0"/>
              <a:t>      8.Arrhythmia</a:t>
            </a:r>
          </a:p>
          <a:p>
            <a:pPr marL="514350" indent="-514350"/>
            <a:r>
              <a:rPr lang="en-US" altLang="zh-TW" dirty="0" smtClean="0"/>
              <a:t>      9.Hypothyroidism</a:t>
            </a:r>
          </a:p>
          <a:p>
            <a:pPr marL="514350" indent="-514350"/>
            <a:r>
              <a:rPr lang="en-US" altLang="zh-TW" dirty="0" smtClean="0"/>
              <a:t>      10.Insomnia</a:t>
            </a:r>
            <a:endParaRPr lang="zh-TW"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出院帶回藥：</a:t>
            </a:r>
            <a:endParaRPr lang="zh-TW" altLang="en-US" dirty="0"/>
          </a:p>
        </p:txBody>
      </p:sp>
      <p:sp>
        <p:nvSpPr>
          <p:cNvPr id="3" name="內容版面配置區 2"/>
          <p:cNvSpPr>
            <a:spLocks noGrp="1"/>
          </p:cNvSpPr>
          <p:nvPr>
            <p:ph idx="1"/>
          </p:nvPr>
        </p:nvSpPr>
        <p:spPr/>
        <p:txBody>
          <a:bodyPr>
            <a:normAutofit fontScale="85000" lnSpcReduction="10000"/>
          </a:bodyPr>
          <a:lstStyle/>
          <a:p>
            <a:pPr marL="514350" indent="-514350">
              <a:buFont typeface="+mj-lt"/>
              <a:buAutoNum type="arabicPeriod"/>
            </a:pPr>
            <a:r>
              <a:rPr lang="en-US" altLang="zh-TW" dirty="0" smtClean="0"/>
              <a:t>      </a:t>
            </a:r>
            <a:r>
              <a:rPr lang="en-US" altLang="zh-TW" dirty="0" err="1" smtClean="0"/>
              <a:t>Mexiletine</a:t>
            </a:r>
            <a:r>
              <a:rPr lang="en-US" altLang="zh-TW" dirty="0" smtClean="0"/>
              <a:t> cap 100 mg            1        CAP    TID      PO  014</a:t>
            </a:r>
          </a:p>
          <a:p>
            <a:pPr marL="514350" indent="-514350">
              <a:buFont typeface="+mj-lt"/>
              <a:buAutoNum type="arabicPeriod"/>
            </a:pPr>
            <a:r>
              <a:rPr lang="en-US" altLang="zh-TW" dirty="0" smtClean="0"/>
              <a:t>      </a:t>
            </a:r>
            <a:r>
              <a:rPr lang="en-US" altLang="zh-TW" dirty="0" err="1" smtClean="0"/>
              <a:t>Mosapride</a:t>
            </a:r>
            <a:r>
              <a:rPr lang="en-US" altLang="zh-TW" dirty="0" smtClean="0"/>
              <a:t> citrate FC tab 5 mg    1        TAB    TID      PO  014</a:t>
            </a:r>
          </a:p>
          <a:p>
            <a:pPr marL="514350" indent="-514350">
              <a:buFont typeface="+mj-lt"/>
              <a:buAutoNum type="arabicPeriod"/>
            </a:pPr>
            <a:r>
              <a:rPr lang="en-US" altLang="zh-TW" dirty="0" smtClean="0"/>
              <a:t>      </a:t>
            </a:r>
            <a:r>
              <a:rPr lang="en-US" altLang="zh-TW" dirty="0" err="1" smtClean="0"/>
              <a:t>Forlax</a:t>
            </a:r>
            <a:r>
              <a:rPr lang="en-US" altLang="zh-TW" dirty="0" smtClean="0"/>
              <a:t> powder for oral 10 g      1        WP     QD       PO  014</a:t>
            </a:r>
          </a:p>
          <a:p>
            <a:pPr marL="514350" indent="-514350">
              <a:buFont typeface="+mj-lt"/>
              <a:buAutoNum type="arabicPeriod"/>
            </a:pPr>
            <a:r>
              <a:rPr lang="en-US" altLang="zh-TW" dirty="0" smtClean="0"/>
              <a:t>      </a:t>
            </a:r>
            <a:r>
              <a:rPr lang="en-US" altLang="zh-TW" dirty="0" err="1" smtClean="0"/>
              <a:t>Zanidip</a:t>
            </a:r>
            <a:r>
              <a:rPr lang="en-US" altLang="zh-TW" dirty="0" smtClean="0"/>
              <a:t> FC tab 10 mg             1        TAB    QDAC     PO  014</a:t>
            </a:r>
          </a:p>
          <a:p>
            <a:pPr marL="514350" indent="-514350">
              <a:buFont typeface="+mj-lt"/>
              <a:buAutoNum type="arabicPeriod"/>
            </a:pPr>
            <a:r>
              <a:rPr lang="en-US" altLang="zh-TW" dirty="0" smtClean="0"/>
              <a:t>      </a:t>
            </a:r>
            <a:r>
              <a:rPr lang="en-US" altLang="zh-TW" dirty="0" err="1" smtClean="0"/>
              <a:t>Thyroxine</a:t>
            </a:r>
            <a:r>
              <a:rPr lang="en-US" altLang="zh-TW" dirty="0" smtClean="0"/>
              <a:t>-L tab 100mcg 0.25     TAB    QDAC     PO  014</a:t>
            </a:r>
          </a:p>
          <a:p>
            <a:pPr marL="514350" indent="-514350">
              <a:buFont typeface="+mj-lt"/>
              <a:buAutoNum type="arabicPeriod"/>
            </a:pPr>
            <a:r>
              <a:rPr lang="en-US" altLang="zh-TW" dirty="0" smtClean="0"/>
              <a:t>      </a:t>
            </a:r>
            <a:r>
              <a:rPr lang="en-US" altLang="zh-TW" dirty="0" err="1" smtClean="0"/>
              <a:t>Micardis</a:t>
            </a:r>
            <a:r>
              <a:rPr lang="en-US" altLang="zh-TW" dirty="0" smtClean="0"/>
              <a:t> * tab 80 mg             1        TAB    Q1PM     PO  014</a:t>
            </a:r>
          </a:p>
          <a:p>
            <a:pPr marL="514350" indent="-514350">
              <a:buFont typeface="+mj-lt"/>
              <a:buAutoNum type="arabicPeriod"/>
            </a:pPr>
            <a:r>
              <a:rPr lang="en-US" altLang="zh-TW" dirty="0" smtClean="0"/>
              <a:t>      </a:t>
            </a:r>
            <a:r>
              <a:rPr lang="en-US" altLang="zh-TW" dirty="0" err="1" smtClean="0"/>
              <a:t>Ativan</a:t>
            </a:r>
            <a:r>
              <a:rPr lang="en-US" altLang="zh-TW" dirty="0" smtClean="0"/>
              <a:t> * tab 0.5 mg "U.L."       1        TAB    HS       PO  014</a:t>
            </a:r>
          </a:p>
          <a:p>
            <a:pPr marL="514350" indent="-514350">
              <a:buFont typeface="+mj-lt"/>
              <a:buAutoNum type="arabicPeriod"/>
            </a:pPr>
            <a:r>
              <a:rPr lang="en-US" altLang="zh-TW" dirty="0" smtClean="0"/>
              <a:t>      </a:t>
            </a:r>
            <a:r>
              <a:rPr lang="en-US" altLang="zh-TW" dirty="0" err="1" smtClean="0"/>
              <a:t>Zyprexa</a:t>
            </a:r>
            <a:r>
              <a:rPr lang="en-US" altLang="zh-TW" dirty="0" smtClean="0"/>
              <a:t> </a:t>
            </a:r>
            <a:r>
              <a:rPr lang="en-US" altLang="zh-TW" dirty="0" err="1" smtClean="0"/>
              <a:t>Zydis</a:t>
            </a:r>
            <a:r>
              <a:rPr lang="en-US" altLang="zh-TW" dirty="0" smtClean="0"/>
              <a:t> OD * tab 5 mg      0.25     TAB    QN       PO  014</a:t>
            </a:r>
          </a:p>
          <a:p>
            <a:pPr marL="514350" indent="-514350">
              <a:buNone/>
            </a:pPr>
            <a:r>
              <a:rPr lang="en-US" altLang="zh-TW" dirty="0" smtClean="0"/>
              <a:t> </a:t>
            </a:r>
            <a:endParaRPr lang="zh-TW"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Discussion</a:t>
            </a:r>
            <a:endParaRPr lang="zh-TW" altLang="en-US" dirty="0"/>
          </a:p>
        </p:txBody>
      </p:sp>
      <p:sp>
        <p:nvSpPr>
          <p:cNvPr id="4" name="副標題 3"/>
          <p:cNvSpPr>
            <a:spLocks noGrp="1"/>
          </p:cNvSpPr>
          <p:nvPr>
            <p:ph type="subTitle" idx="1"/>
          </p:nvPr>
        </p:nvSpPr>
        <p:spPr/>
        <p:txBody>
          <a:bodyPr/>
          <a:lstStyle/>
          <a:p>
            <a:endParaRPr lang="zh-TW"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Thank you for your attention</a:t>
            </a:r>
            <a:endParaRPr lang="zh-TW" altLang="en-US" dirty="0"/>
          </a:p>
        </p:txBody>
      </p:sp>
      <p:sp>
        <p:nvSpPr>
          <p:cNvPr id="3" name="副標題 2"/>
          <p:cNvSpPr>
            <a:spLocks noGrp="1"/>
          </p:cNvSpPr>
          <p:nvPr>
            <p:ph type="subTitle" idx="1"/>
          </p:nvPr>
        </p:nvSpPr>
        <p:spPr/>
        <p:txBody>
          <a:bodyPr/>
          <a:lstStyle/>
          <a:p>
            <a:endParaRPr lang="zh-TW"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1" dirty="0"/>
              <a:t>Chief Complaints</a:t>
            </a:r>
            <a:r>
              <a:rPr lang="zh-TW" altLang="zh-TW" dirty="0"/>
              <a:t/>
            </a:r>
            <a:br>
              <a:rPr lang="zh-TW" altLang="zh-TW" dirty="0"/>
            </a:br>
            <a:endParaRPr lang="zh-TW" altLang="en-US" dirty="0"/>
          </a:p>
        </p:txBody>
      </p:sp>
      <p:sp>
        <p:nvSpPr>
          <p:cNvPr id="3" name="內容版面配置區 2"/>
          <p:cNvSpPr>
            <a:spLocks noGrp="1"/>
          </p:cNvSpPr>
          <p:nvPr>
            <p:ph idx="1"/>
          </p:nvPr>
        </p:nvSpPr>
        <p:spPr/>
        <p:txBody>
          <a:bodyPr/>
          <a:lstStyle/>
          <a:p>
            <a:r>
              <a:rPr lang="en-US" altLang="zh-TW" dirty="0"/>
              <a:t>Poor appetite for two weeks</a:t>
            </a:r>
            <a:endParaRPr lang="zh-TW" altLang="zh-TW" dirty="0"/>
          </a:p>
          <a:p>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a:t>Past Medical History</a:t>
            </a:r>
            <a:endParaRPr lang="zh-TW" altLang="en-US" dirty="0"/>
          </a:p>
        </p:txBody>
      </p:sp>
      <p:sp>
        <p:nvSpPr>
          <p:cNvPr id="3" name="內容版面配置區 2"/>
          <p:cNvSpPr>
            <a:spLocks noGrp="1"/>
          </p:cNvSpPr>
          <p:nvPr>
            <p:ph idx="1"/>
          </p:nvPr>
        </p:nvSpPr>
        <p:spPr/>
        <p:txBody>
          <a:bodyPr/>
          <a:lstStyle/>
          <a:p>
            <a:pPr>
              <a:buNone/>
            </a:pPr>
            <a:r>
              <a:rPr lang="en-US" altLang="zh-TW" dirty="0" smtClean="0"/>
              <a:t>    1.Sebaceous </a:t>
            </a:r>
            <a:r>
              <a:rPr lang="en-US" altLang="zh-TW" dirty="0"/>
              <a:t>carcinoma, left upper eyelid s/p excision biopsy with left neck metastatic </a:t>
            </a:r>
            <a:r>
              <a:rPr lang="en-US" altLang="zh-TW" dirty="0" err="1"/>
              <a:t>lymphadenopathy</a:t>
            </a:r>
            <a:r>
              <a:rPr lang="en-US" altLang="zh-TW" dirty="0"/>
              <a:t> s/p radical neck dissection </a:t>
            </a:r>
            <a:br>
              <a:rPr lang="en-US" altLang="zh-TW" dirty="0"/>
            </a:br>
            <a:r>
              <a:rPr lang="en-US" altLang="zh-TW" dirty="0"/>
              <a:t>2.Hypertension </a:t>
            </a:r>
            <a:br>
              <a:rPr lang="en-US" altLang="zh-TW" dirty="0"/>
            </a:br>
            <a:r>
              <a:rPr lang="en-US" altLang="zh-TW" dirty="0"/>
              <a:t>3.Arrhythmia </a:t>
            </a:r>
            <a:br>
              <a:rPr lang="en-US" altLang="zh-TW" dirty="0"/>
            </a:br>
            <a:r>
              <a:rPr lang="en-US" altLang="zh-TW" dirty="0"/>
              <a:t>4.BPH with </a:t>
            </a:r>
            <a:r>
              <a:rPr lang="en-US" altLang="zh-TW" dirty="0" err="1"/>
              <a:t>foley</a:t>
            </a:r>
            <a:r>
              <a:rPr lang="en-US" altLang="zh-TW" dirty="0"/>
              <a:t> </a:t>
            </a:r>
            <a:r>
              <a:rPr lang="en-US" altLang="zh-TW" dirty="0" err="1"/>
              <a:t>cather</a:t>
            </a:r>
            <a:r>
              <a:rPr lang="en-US" altLang="zh-TW" dirty="0"/>
              <a:t/>
            </a:r>
            <a:br>
              <a:rPr lang="en-US" altLang="zh-TW" dirty="0"/>
            </a:br>
            <a:r>
              <a:rPr lang="en-US" altLang="zh-TW" dirty="0"/>
              <a:t>5.Constipation</a:t>
            </a:r>
            <a:endParaRPr lang="zh-TW"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a:t>Brief History</a:t>
            </a:r>
            <a:endParaRPr lang="zh-TW" altLang="en-US" dirty="0"/>
          </a:p>
        </p:txBody>
      </p:sp>
      <p:sp>
        <p:nvSpPr>
          <p:cNvPr id="3" name="內容版面配置區 2"/>
          <p:cNvSpPr>
            <a:spLocks noGrp="1"/>
          </p:cNvSpPr>
          <p:nvPr>
            <p:ph idx="1"/>
          </p:nvPr>
        </p:nvSpPr>
        <p:spPr/>
        <p:txBody>
          <a:bodyPr>
            <a:normAutofit/>
          </a:bodyPr>
          <a:lstStyle/>
          <a:p>
            <a:r>
              <a:rPr lang="en-US" altLang="zh-TW" dirty="0" smtClean="0"/>
              <a:t>About </a:t>
            </a:r>
            <a:r>
              <a:rPr lang="en-US" altLang="zh-TW" dirty="0"/>
              <a:t>two weeks ago, poor appetite was noted. General weakness and </a:t>
            </a:r>
            <a:r>
              <a:rPr lang="en-US" altLang="zh-TW" dirty="0" err="1"/>
              <a:t>acitivity</a:t>
            </a:r>
            <a:r>
              <a:rPr lang="en-US" altLang="zh-TW" dirty="0"/>
              <a:t> decreased were noted by his family member. He ever visit LMD and our ER, but still not improved by medication</a:t>
            </a:r>
            <a:r>
              <a:rPr lang="en-US" altLang="zh-TW" dirty="0" smtClean="0"/>
              <a:t>.</a:t>
            </a:r>
          </a:p>
          <a:p>
            <a:r>
              <a:rPr lang="en-US" altLang="zh-TW" dirty="0" smtClean="0"/>
              <a:t>At </a:t>
            </a:r>
            <a:r>
              <a:rPr lang="en-US" altLang="zh-TW" dirty="0"/>
              <a:t>ER, general survey was done and it revealed Anemia(Hb:8.9) and renal </a:t>
            </a:r>
            <a:r>
              <a:rPr lang="en-US" altLang="zh-TW" dirty="0" smtClean="0"/>
              <a:t>function impairment</a:t>
            </a:r>
            <a:r>
              <a:rPr lang="en-US" altLang="zh-TW" dirty="0"/>
              <a:t>( Cre:2.03) </a:t>
            </a:r>
            <a:r>
              <a:rPr lang="en-US" altLang="zh-TW" dirty="0" smtClean="0"/>
              <a:t>.So </a:t>
            </a:r>
            <a:r>
              <a:rPr lang="en-US" altLang="zh-TW" dirty="0"/>
              <a:t>he </a:t>
            </a:r>
            <a:r>
              <a:rPr lang="en-US" altLang="zh-TW" dirty="0" err="1"/>
              <a:t>visitied</a:t>
            </a:r>
            <a:r>
              <a:rPr lang="en-US" altLang="zh-TW" dirty="0"/>
              <a:t> our OPD </a:t>
            </a:r>
            <a:r>
              <a:rPr lang="en-US" altLang="zh-TW" dirty="0" smtClean="0"/>
              <a:t>and </a:t>
            </a:r>
            <a:r>
              <a:rPr lang="en-US" altLang="zh-TW" dirty="0"/>
              <a:t>was arranged to admission for further survey and treatment.</a:t>
            </a:r>
            <a:br>
              <a:rPr lang="en-US" altLang="zh-TW" dirty="0"/>
            </a:br>
            <a:endParaRPr lang="zh-TW"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a:t>Personal History</a:t>
            </a:r>
            <a:endParaRPr lang="zh-TW" altLang="en-US" dirty="0"/>
          </a:p>
        </p:txBody>
      </p:sp>
      <p:sp>
        <p:nvSpPr>
          <p:cNvPr id="3" name="內容版面配置區 2"/>
          <p:cNvSpPr>
            <a:spLocks noGrp="1"/>
          </p:cNvSpPr>
          <p:nvPr>
            <p:ph idx="1"/>
          </p:nvPr>
        </p:nvSpPr>
        <p:spPr/>
        <p:txBody>
          <a:bodyPr>
            <a:normAutofit lnSpcReduction="10000"/>
          </a:bodyPr>
          <a:lstStyle/>
          <a:p>
            <a:r>
              <a:rPr lang="en-US" altLang="zh-TW" dirty="0"/>
              <a:t>1. Smoking: denied</a:t>
            </a:r>
            <a:br>
              <a:rPr lang="en-US" altLang="zh-TW" dirty="0"/>
            </a:br>
            <a:r>
              <a:rPr lang="en-US" altLang="zh-TW" dirty="0"/>
              <a:t>2. Alcohol: nil</a:t>
            </a:r>
            <a:br>
              <a:rPr lang="en-US" altLang="zh-TW" dirty="0"/>
            </a:br>
            <a:r>
              <a:rPr lang="en-US" altLang="zh-TW" dirty="0"/>
              <a:t>3. Drug &amp; Food Allergy: no known allergy</a:t>
            </a:r>
            <a:br>
              <a:rPr lang="en-US" altLang="zh-TW" dirty="0"/>
            </a:br>
            <a:r>
              <a:rPr lang="en-US" altLang="zh-TW" dirty="0"/>
              <a:t>4. Occupation: veteran</a:t>
            </a:r>
            <a:br>
              <a:rPr lang="en-US" altLang="zh-TW" dirty="0"/>
            </a:br>
            <a:r>
              <a:rPr lang="en-US" altLang="zh-TW" dirty="0"/>
              <a:t>5. Travel history in recent 3 months: nil</a:t>
            </a:r>
            <a:br>
              <a:rPr lang="en-US" altLang="zh-TW" dirty="0"/>
            </a:br>
            <a:r>
              <a:rPr lang="en-US" altLang="zh-TW" dirty="0"/>
              <a:t>6. Vaccine history:</a:t>
            </a:r>
            <a:br>
              <a:rPr lang="en-US" altLang="zh-TW" dirty="0"/>
            </a:br>
            <a:r>
              <a:rPr lang="en-US" altLang="zh-TW" dirty="0"/>
              <a:t>   Influenza vaccine within 1 year: Yes</a:t>
            </a:r>
            <a:br>
              <a:rPr lang="en-US" altLang="zh-TW" dirty="0"/>
            </a:br>
            <a:r>
              <a:rPr lang="en-US" altLang="zh-TW" dirty="0"/>
              <a:t>   </a:t>
            </a:r>
            <a:r>
              <a:rPr lang="en-US" altLang="zh-TW" dirty="0" err="1"/>
              <a:t>Pneumococcus</a:t>
            </a:r>
            <a:r>
              <a:rPr lang="en-US" altLang="zh-TW" dirty="0"/>
              <a:t> vaccine within 5 years: Yes</a:t>
            </a:r>
            <a:br>
              <a:rPr lang="en-US" altLang="zh-TW" dirty="0"/>
            </a:br>
            <a:r>
              <a:rPr lang="en-US" altLang="zh-TW" dirty="0"/>
              <a:t>   Tetanus </a:t>
            </a:r>
            <a:r>
              <a:rPr lang="en-US" altLang="zh-TW" dirty="0" err="1"/>
              <a:t>toxoid</a:t>
            </a:r>
            <a:r>
              <a:rPr lang="en-US" altLang="zh-TW" dirty="0"/>
              <a:t> within 5 years: No</a:t>
            </a:r>
            <a:br>
              <a:rPr lang="en-US" altLang="zh-TW" dirty="0"/>
            </a:br>
            <a:r>
              <a:rPr lang="en-US" altLang="zh-TW" dirty="0"/>
              <a:t>7. Stressful life event: nil</a:t>
            </a:r>
            <a:br>
              <a:rPr lang="en-US" altLang="zh-TW" dirty="0"/>
            </a:br>
            <a:r>
              <a:rPr lang="en-US" altLang="zh-TW" dirty="0"/>
              <a:t>  </a:t>
            </a:r>
            <a:endParaRPr lang="zh-TW"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Personal History</a:t>
            </a:r>
            <a:endParaRPr lang="zh-TW" altLang="en-US" dirty="0"/>
          </a:p>
        </p:txBody>
      </p:sp>
      <p:sp>
        <p:nvSpPr>
          <p:cNvPr id="3" name="內容版面配置區 2"/>
          <p:cNvSpPr>
            <a:spLocks noGrp="1"/>
          </p:cNvSpPr>
          <p:nvPr>
            <p:ph idx="1"/>
          </p:nvPr>
        </p:nvSpPr>
        <p:spPr/>
        <p:txBody>
          <a:bodyPr>
            <a:normAutofit/>
          </a:bodyPr>
          <a:lstStyle/>
          <a:p>
            <a:r>
              <a:rPr lang="en-US" altLang="zh-TW" dirty="0" smtClean="0"/>
              <a:t>8. Current Medications</a:t>
            </a:r>
            <a:r>
              <a:rPr lang="zh-TW" altLang="zh-TW" dirty="0" smtClean="0"/>
              <a:t>：</a:t>
            </a:r>
          </a:p>
          <a:p>
            <a:r>
              <a:rPr lang="en-US" altLang="zh-TW" dirty="0"/>
              <a:t> </a:t>
            </a:r>
            <a:r>
              <a:rPr lang="en-US" altLang="zh-TW" dirty="0" smtClean="0"/>
              <a:t>       Name      dose     route     frequency</a:t>
            </a:r>
            <a:br>
              <a:rPr lang="en-US" altLang="zh-TW" dirty="0" smtClean="0"/>
            </a:br>
            <a:r>
              <a:rPr lang="en-US" altLang="zh-TW" dirty="0" smtClean="0"/>
              <a:t>   (1) </a:t>
            </a:r>
            <a:r>
              <a:rPr lang="en-US" altLang="zh-TW" dirty="0" err="1" smtClean="0"/>
              <a:t>Primperan</a:t>
            </a:r>
            <a:r>
              <a:rPr lang="en-US" altLang="zh-TW" dirty="0" smtClean="0"/>
              <a:t> 1#        </a:t>
            </a:r>
            <a:r>
              <a:rPr lang="en-US" altLang="zh-TW" dirty="0" err="1" smtClean="0"/>
              <a:t>po</a:t>
            </a:r>
            <a:r>
              <a:rPr lang="en-US" altLang="zh-TW" dirty="0" smtClean="0"/>
              <a:t>         </a:t>
            </a:r>
            <a:r>
              <a:rPr lang="en-US" altLang="zh-TW" dirty="0" err="1" smtClean="0"/>
              <a:t>tid</a:t>
            </a:r>
            <a:r>
              <a:rPr lang="en-US" altLang="zh-TW" dirty="0" smtClean="0"/>
              <a:t> </a:t>
            </a:r>
            <a:br>
              <a:rPr lang="en-US" altLang="zh-TW" dirty="0" smtClean="0"/>
            </a:br>
            <a:r>
              <a:rPr lang="en-US" altLang="zh-TW" dirty="0" smtClean="0"/>
              <a:t>   (2) </a:t>
            </a:r>
            <a:r>
              <a:rPr lang="en-US" altLang="zh-TW" dirty="0" err="1" smtClean="0"/>
              <a:t>Bethanechol</a:t>
            </a:r>
            <a:r>
              <a:rPr lang="en-US" altLang="zh-TW" dirty="0" smtClean="0"/>
              <a:t> 1#      </a:t>
            </a:r>
            <a:r>
              <a:rPr lang="en-US" altLang="zh-TW" dirty="0" err="1" smtClean="0"/>
              <a:t>po</a:t>
            </a:r>
            <a:r>
              <a:rPr lang="en-US" altLang="zh-TW" dirty="0" smtClean="0"/>
              <a:t>         bid  </a:t>
            </a:r>
            <a:br>
              <a:rPr lang="en-US" altLang="zh-TW" dirty="0" smtClean="0"/>
            </a:br>
            <a:r>
              <a:rPr lang="en-US" altLang="zh-TW" dirty="0" smtClean="0"/>
              <a:t>   (3) </a:t>
            </a:r>
            <a:r>
              <a:rPr lang="en-US" altLang="zh-TW" dirty="0" err="1" smtClean="0"/>
              <a:t>MgO</a:t>
            </a:r>
            <a:r>
              <a:rPr lang="en-US" altLang="zh-TW" dirty="0" smtClean="0"/>
              <a:t>         2#      </a:t>
            </a:r>
            <a:r>
              <a:rPr lang="en-US" altLang="zh-TW" dirty="0" err="1" smtClean="0"/>
              <a:t>po</a:t>
            </a:r>
            <a:r>
              <a:rPr lang="en-US" altLang="zh-TW" dirty="0" smtClean="0"/>
              <a:t>         </a:t>
            </a:r>
            <a:r>
              <a:rPr lang="en-US" altLang="zh-TW" dirty="0" err="1" smtClean="0"/>
              <a:t>tid</a:t>
            </a:r>
            <a:r>
              <a:rPr lang="en-US" altLang="zh-TW" dirty="0" smtClean="0"/>
              <a:t/>
            </a:r>
            <a:br>
              <a:rPr lang="en-US" altLang="zh-TW" dirty="0" smtClean="0"/>
            </a:br>
            <a:r>
              <a:rPr lang="en-US" altLang="zh-TW" dirty="0" smtClean="0"/>
              <a:t>   (4) </a:t>
            </a:r>
            <a:r>
              <a:rPr lang="en-US" altLang="zh-TW" dirty="0" err="1" smtClean="0"/>
              <a:t>Dulcolax</a:t>
            </a:r>
            <a:r>
              <a:rPr lang="en-US" altLang="zh-TW" dirty="0" smtClean="0"/>
              <a:t>    1#      </a:t>
            </a:r>
            <a:r>
              <a:rPr lang="en-US" altLang="zh-TW" dirty="0" err="1" smtClean="0"/>
              <a:t>po</a:t>
            </a:r>
            <a:r>
              <a:rPr lang="en-US" altLang="zh-TW" dirty="0" smtClean="0"/>
              <a:t>         </a:t>
            </a:r>
            <a:r>
              <a:rPr lang="en-US" altLang="zh-TW" dirty="0" err="1" smtClean="0"/>
              <a:t>hs</a:t>
            </a:r>
            <a:r>
              <a:rPr lang="en-US" altLang="zh-TW" dirty="0" smtClean="0"/>
              <a:t/>
            </a:r>
            <a:br>
              <a:rPr lang="en-US" altLang="zh-TW" dirty="0" smtClean="0"/>
            </a:br>
            <a:r>
              <a:rPr lang="en-US" altLang="zh-TW" dirty="0" smtClean="0"/>
              <a:t>   (5)</a:t>
            </a:r>
            <a:r>
              <a:rPr lang="en-US" altLang="zh-TW" dirty="0" err="1" smtClean="0"/>
              <a:t>Norvasc</a:t>
            </a:r>
            <a:r>
              <a:rPr lang="en-US" altLang="zh-TW" dirty="0" smtClean="0"/>
              <a:t>      0.5#    </a:t>
            </a:r>
            <a:r>
              <a:rPr lang="en-US" altLang="zh-TW" dirty="0" err="1" smtClean="0"/>
              <a:t>po</a:t>
            </a:r>
            <a:r>
              <a:rPr lang="en-US" altLang="zh-TW" dirty="0" smtClean="0"/>
              <a:t>         </a:t>
            </a:r>
            <a:r>
              <a:rPr lang="en-US" altLang="zh-TW" dirty="0" err="1" smtClean="0"/>
              <a:t>qd</a:t>
            </a:r>
            <a:r>
              <a:rPr lang="en-US" altLang="zh-TW" dirty="0" smtClean="0"/>
              <a:t/>
            </a:r>
            <a:br>
              <a:rPr lang="en-US" altLang="zh-TW" dirty="0" smtClean="0"/>
            </a:br>
            <a:r>
              <a:rPr lang="en-US" altLang="zh-TW" dirty="0" smtClean="0"/>
              <a:t>   (6)</a:t>
            </a:r>
            <a:r>
              <a:rPr lang="en-US" altLang="zh-TW" dirty="0" err="1" smtClean="0"/>
              <a:t>Accupril</a:t>
            </a:r>
            <a:r>
              <a:rPr lang="en-US" altLang="zh-TW" dirty="0" smtClean="0"/>
              <a:t>      1#     </a:t>
            </a:r>
            <a:r>
              <a:rPr lang="en-US" altLang="zh-TW" dirty="0" err="1" smtClean="0"/>
              <a:t>po</a:t>
            </a:r>
            <a:r>
              <a:rPr lang="en-US" altLang="zh-TW" dirty="0" smtClean="0"/>
              <a:t>         </a:t>
            </a:r>
            <a:r>
              <a:rPr lang="en-US" altLang="zh-TW" dirty="0" err="1" smtClean="0"/>
              <a:t>qd</a:t>
            </a:r>
            <a:r>
              <a:rPr lang="en-US" altLang="zh-TW" dirty="0" smtClean="0"/>
              <a:t/>
            </a:r>
            <a:br>
              <a:rPr lang="en-US" altLang="zh-TW" dirty="0" smtClean="0"/>
            </a:br>
            <a:r>
              <a:rPr lang="en-US" altLang="zh-TW" dirty="0" smtClean="0"/>
              <a:t>   (7)</a:t>
            </a:r>
            <a:r>
              <a:rPr lang="en-US" altLang="zh-TW" dirty="0" err="1" smtClean="0"/>
              <a:t>Mexiletine</a:t>
            </a:r>
            <a:r>
              <a:rPr lang="en-US" altLang="zh-TW" dirty="0" smtClean="0"/>
              <a:t>    1#     </a:t>
            </a:r>
            <a:r>
              <a:rPr lang="en-US" altLang="zh-TW" dirty="0" err="1" smtClean="0"/>
              <a:t>po</a:t>
            </a:r>
            <a:r>
              <a:rPr lang="en-US" altLang="zh-TW" dirty="0" smtClean="0"/>
              <a:t>         </a:t>
            </a:r>
            <a:r>
              <a:rPr lang="en-US" altLang="zh-TW" dirty="0" err="1" smtClean="0"/>
              <a:t>tid</a:t>
            </a:r>
            <a:r>
              <a:rPr lang="en-US" altLang="zh-TW" dirty="0" smtClean="0"/>
              <a:t>  </a:t>
            </a:r>
            <a:endParaRPr lang="zh-TW"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a:t>Physical Examinations </a:t>
            </a:r>
            <a:endParaRPr lang="zh-TW" altLang="en-US" dirty="0"/>
          </a:p>
        </p:txBody>
      </p:sp>
      <p:sp>
        <p:nvSpPr>
          <p:cNvPr id="3" name="內容版面配置區 2"/>
          <p:cNvSpPr>
            <a:spLocks noGrp="1"/>
          </p:cNvSpPr>
          <p:nvPr>
            <p:ph idx="1"/>
          </p:nvPr>
        </p:nvSpPr>
        <p:spPr/>
        <p:txBody>
          <a:bodyPr>
            <a:normAutofit fontScale="92500" lnSpcReduction="10000"/>
          </a:bodyPr>
          <a:lstStyle/>
          <a:p>
            <a:r>
              <a:rPr lang="en-US" altLang="zh-TW" dirty="0"/>
              <a:t>BP: 191/72mmHg, HR: 65/min, RR: 20/min, BT: 36.2℃, </a:t>
            </a:r>
            <a:endParaRPr lang="zh-TW" altLang="zh-TW" dirty="0"/>
          </a:p>
          <a:p>
            <a:r>
              <a:rPr lang="en-US" altLang="zh-TW" dirty="0"/>
              <a:t>General: well-developed male with chronic ill-looking</a:t>
            </a:r>
            <a:endParaRPr lang="zh-TW" altLang="zh-TW" dirty="0"/>
          </a:p>
          <a:p>
            <a:r>
              <a:rPr lang="en-US" altLang="zh-TW" dirty="0"/>
              <a:t>Skin: normal skin </a:t>
            </a:r>
            <a:r>
              <a:rPr lang="en-US" altLang="zh-TW" dirty="0" smtClean="0"/>
              <a:t>lesion</a:t>
            </a:r>
            <a:endParaRPr lang="zh-TW" altLang="zh-TW" dirty="0"/>
          </a:p>
          <a:p>
            <a:r>
              <a:rPr lang="en-US" altLang="zh-TW" dirty="0"/>
              <a:t>Vision: intact</a:t>
            </a:r>
            <a:endParaRPr lang="zh-TW" altLang="zh-TW" dirty="0"/>
          </a:p>
          <a:p>
            <a:r>
              <a:rPr lang="en-US" altLang="zh-TW" dirty="0"/>
              <a:t>Hearing: hearing impairment</a:t>
            </a:r>
            <a:endParaRPr lang="zh-TW" altLang="zh-TW" dirty="0"/>
          </a:p>
          <a:p>
            <a:r>
              <a:rPr lang="en-US" altLang="zh-TW" dirty="0"/>
              <a:t>Heart: regular heart beat</a:t>
            </a:r>
            <a:endParaRPr lang="zh-TW" altLang="zh-TW" dirty="0"/>
          </a:p>
          <a:p>
            <a:r>
              <a:rPr lang="en-US" altLang="zh-TW" dirty="0"/>
              <a:t>Chest: BS: clear breath sounds</a:t>
            </a:r>
            <a:endParaRPr lang="zh-TW" altLang="zh-TW" dirty="0"/>
          </a:p>
          <a:p>
            <a:r>
              <a:rPr lang="en-US" altLang="zh-TW" dirty="0"/>
              <a:t>Abdomen: hypoactive bowel sounds</a:t>
            </a:r>
            <a:endParaRPr lang="zh-TW" altLang="zh-TW" dirty="0"/>
          </a:p>
          <a:p>
            <a:r>
              <a:rPr lang="en-US" altLang="zh-TW" dirty="0"/>
              <a:t>Extremities: freely movable, no pitting edema</a:t>
            </a:r>
            <a:endParaRPr lang="zh-TW" altLang="zh-TW" dirty="0"/>
          </a:p>
          <a:p>
            <a:r>
              <a:rPr lang="en-US" altLang="zh-TW" dirty="0"/>
              <a:t>Digital examination: anal tone is OK, no tenderness, no palpable hard mass lesion</a:t>
            </a:r>
            <a:endParaRPr lang="zh-TW" altLang="zh-TW" dirty="0"/>
          </a:p>
          <a:p>
            <a:endParaRPr lang="zh-TW"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Physical Examinations </a:t>
            </a:r>
            <a:endParaRPr lang="zh-TW" altLang="en-US" dirty="0"/>
          </a:p>
        </p:txBody>
      </p:sp>
      <p:pic>
        <p:nvPicPr>
          <p:cNvPr id="1028" name="Picture 4"/>
          <p:cNvPicPr>
            <a:picLocks noGrp="1" noChangeAspect="1" noChangeArrowheads="1"/>
          </p:cNvPicPr>
          <p:nvPr>
            <p:ph idx="1"/>
          </p:nvPr>
        </p:nvPicPr>
        <p:blipFill>
          <a:blip r:embed="rId2" cstate="print"/>
          <a:stretch>
            <a:fillRect/>
          </a:stretch>
        </p:blipFill>
        <p:spPr bwMode="auto">
          <a:xfrm>
            <a:off x="359250" y="2564904"/>
            <a:ext cx="8335020" cy="30963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141</TotalTime>
  <Words>1210</Words>
  <Application>Microsoft Office PowerPoint</Application>
  <PresentationFormat>如螢幕大小 (4:3)</PresentationFormat>
  <Paragraphs>145</Paragraphs>
  <Slides>27</Slides>
  <Notes>0</Notes>
  <HiddenSlides>0</HiddenSlides>
  <MMClips>0</MMClips>
  <ScaleCrop>false</ScaleCrop>
  <HeadingPairs>
    <vt:vector size="4" baseType="variant">
      <vt:variant>
        <vt:lpstr>佈景主題</vt:lpstr>
      </vt:variant>
      <vt:variant>
        <vt:i4>1</vt:i4>
      </vt:variant>
      <vt:variant>
        <vt:lpstr>投影片標題</vt:lpstr>
      </vt:variant>
      <vt:variant>
        <vt:i4>27</vt:i4>
      </vt:variant>
    </vt:vector>
  </HeadingPairs>
  <TitlesOfParts>
    <vt:vector size="28" baseType="lpstr">
      <vt:lpstr>流線</vt:lpstr>
      <vt:lpstr>Case  Discussion</vt:lpstr>
      <vt:lpstr>Patient Profile</vt:lpstr>
      <vt:lpstr>Chief Complaints </vt:lpstr>
      <vt:lpstr>Past Medical History</vt:lpstr>
      <vt:lpstr>Brief History</vt:lpstr>
      <vt:lpstr>Personal History</vt:lpstr>
      <vt:lpstr>Personal History</vt:lpstr>
      <vt:lpstr>Physical Examinations </vt:lpstr>
      <vt:lpstr>Physical Examinations </vt:lpstr>
      <vt:lpstr>Physical Performance and Fall Risk</vt:lpstr>
      <vt:lpstr>Incontinence Assessment </vt:lpstr>
      <vt:lpstr>Nutritional Assessment </vt:lpstr>
      <vt:lpstr>Pressure Ulcer Risk </vt:lpstr>
      <vt:lpstr>Psychomental Assessment</vt:lpstr>
      <vt:lpstr>Social Assessment</vt:lpstr>
      <vt:lpstr>入院診斷</vt:lpstr>
      <vt:lpstr>Important Laboratory Data  </vt:lpstr>
      <vt:lpstr>Important examination</vt:lpstr>
      <vt:lpstr>Important examination</vt:lpstr>
      <vt:lpstr>Important examination</vt:lpstr>
      <vt:lpstr>Important examination</vt:lpstr>
      <vt:lpstr>Admission course</vt:lpstr>
      <vt:lpstr>Admission course</vt:lpstr>
      <vt:lpstr>出院診斷 </vt:lpstr>
      <vt:lpstr>出院帶回藥：</vt:lpstr>
      <vt:lpstr>Discussion</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Discussion</dc:title>
  <dc:creator>ke</dc:creator>
  <cp:lastModifiedBy>ke</cp:lastModifiedBy>
  <cp:revision>15</cp:revision>
  <dcterms:created xsi:type="dcterms:W3CDTF">2010-11-18T07:42:45Z</dcterms:created>
  <dcterms:modified xsi:type="dcterms:W3CDTF">2010-11-19T02:03:55Z</dcterms:modified>
</cp:coreProperties>
</file>