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1" r:id="rId7"/>
    <p:sldId id="274" r:id="rId8"/>
    <p:sldId id="283" r:id="rId9"/>
    <p:sldId id="285" r:id="rId10"/>
    <p:sldId id="284" r:id="rId11"/>
    <p:sldId id="272" r:id="rId12"/>
    <p:sldId id="273" r:id="rId13"/>
    <p:sldId id="261" r:id="rId14"/>
    <p:sldId id="288" r:id="rId15"/>
    <p:sldId id="286" r:id="rId16"/>
    <p:sldId id="262" r:id="rId17"/>
    <p:sldId id="263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7" d="100"/>
          <a:sy n="67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550A-6CB0-4507-972F-2C2E25A7C7D3}" type="datetimeFigureOut">
              <a:rPr lang="zh-TW" altLang="en-US" smtClean="0"/>
              <a:pPr/>
              <a:t>2014/10/4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826C-A88D-47C6-87B8-3663BEF140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2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http://luketsu.pixnet.net/blog/post/21173599-%E6%B2%92%E6%9C%9F%E5%BE%85%E9%82%84%E6%98%AF%E5%8F%97%E5%82%B7%E5%AE%B3-%22%E8%B5%A4%E5%A3%81%22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826C-A88D-47C6-87B8-3663BEF1400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315200" cy="3200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48B98D-30E7-44CA-B51B-6B3A37071F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68E6-E4B5-47F3-A641-C7AC517947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1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19850" y="1066800"/>
            <a:ext cx="1885950" cy="464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505450" cy="464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193CF-B276-41A9-A4C4-ED78DDBFD9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A876-224A-4096-BCE4-F134DA3283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3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3B40-6F1D-40EE-844E-08A32EFF37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52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2209800"/>
            <a:ext cx="36957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EA2A-7A60-4487-B375-1299B7063A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3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D71C-8AA9-4DED-9B10-FAE6CBE228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12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9B87-32D0-4179-B909-06980658D5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23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9FAE3-0FA2-4F36-95A8-5004C669ED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72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982E-55F1-4EBA-91C3-1E7472E08C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6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B6A57-AF29-4529-A303-7FCAD04D7B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668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98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A8E3D2D6-BD8F-4BF6-840A-74B36963FF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49&amp;cid=127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赤壁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fld id="{D1BCA75C-1C6F-42E7-BA53-691776610925}" type="datetime1">
              <a:rPr lang="zh-TW" altLang="en-US" smtClean="0">
                <a:latin typeface="+mj-lt"/>
                <a:ea typeface="標楷體" panose="03000509000000000000" pitchFamily="65" charset="-120"/>
              </a:rPr>
              <a:pPr/>
              <a:t>2014/10/4</a:t>
            </a:fld>
            <a:endParaRPr lang="en-US" altLang="zh-TW" dirty="0">
              <a:latin typeface="+mj-lt"/>
              <a:ea typeface="標楷體" panose="03000509000000000000" pitchFamily="65" charset="-12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614363"/>
            <a:ext cx="41529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欣賞與思辨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2060848"/>
            <a:ext cx="7543800" cy="3654152"/>
          </a:xfrm>
        </p:spPr>
        <p:txBody>
          <a:bodyPr/>
          <a:lstStyle/>
          <a:p>
            <a:r>
              <a:rPr lang="zh-TW" altLang="en-US" dirty="0" smtClean="0"/>
              <a:t>周瑜的形象定位？</a:t>
            </a:r>
            <a:endParaRPr lang="en-US" altLang="zh-TW" dirty="0" smtClean="0"/>
          </a:p>
          <a:p>
            <a:r>
              <a:rPr lang="zh-TW" altLang="en-US" dirty="0"/>
              <a:t>從正史→小說→</a:t>
            </a:r>
            <a:r>
              <a:rPr lang="zh-TW" altLang="en-US" dirty="0" smtClean="0"/>
              <a:t>電影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陳壽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羅貫中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吳宇森</a:t>
            </a:r>
            <a:endParaRPr lang="en-US" altLang="zh-TW" dirty="0" smtClean="0"/>
          </a:p>
          <a:p>
            <a:pPr lvl="1"/>
            <a:r>
              <a:rPr lang="zh-TW" altLang="en-US" dirty="0"/>
              <a:t>從</a:t>
            </a:r>
            <a:r>
              <a:rPr lang="zh-TW" altLang="en-US" dirty="0" smtClean="0"/>
              <a:t>晉→元</a:t>
            </a:r>
            <a:r>
              <a:rPr lang="zh-TW" altLang="en-US" dirty="0"/>
              <a:t>末明</a:t>
            </a:r>
            <a:r>
              <a:rPr lang="zh-TW" altLang="en-US" dirty="0" smtClean="0"/>
              <a:t>初→現代</a:t>
            </a:r>
            <a:endParaRPr lang="en-US" altLang="zh-TW" dirty="0" smtClean="0"/>
          </a:p>
          <a:p>
            <a:pPr lvl="1"/>
            <a:r>
              <a:rPr lang="zh-TW" altLang="en-US" dirty="0"/>
              <a:t>看一個人的觀點與角度</a:t>
            </a:r>
          </a:p>
        </p:txBody>
      </p:sp>
    </p:spTree>
    <p:extLst>
      <p:ext uri="{BB962C8B-B14F-4D97-AF65-F5344CB8AC3E}">
        <p14:creationId xmlns:p14="http://schemas.microsoft.com/office/powerpoint/2010/main" val="314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</a:t>
            </a:r>
            <a:r>
              <a:rPr lang="en-US" altLang="zh-TW" b="1" dirty="0">
                <a:solidFill>
                  <a:srgbClr val="FFC000"/>
                </a:solidFill>
              </a:rPr>
              <a:t>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一時瑜亮→聞弦歌而知</a:t>
            </a:r>
            <a:r>
              <a:rPr lang="zh-TW" altLang="en-US" dirty="0" smtClean="0"/>
              <a:t>雅意</a:t>
            </a:r>
            <a:endParaRPr lang="en-US" altLang="zh-TW" dirty="0" smtClean="0"/>
          </a:p>
          <a:p>
            <a:r>
              <a:rPr lang="zh-TW" altLang="en-US" dirty="0" smtClean="0"/>
              <a:t>孫尚香</a:t>
            </a:r>
            <a:r>
              <a:rPr lang="en-US" altLang="zh-TW" dirty="0" smtClean="0"/>
              <a:t>(</a:t>
            </a:r>
            <a:r>
              <a:rPr lang="zh-TW" altLang="en-US" dirty="0" smtClean="0"/>
              <a:t>趙薇飾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r>
              <a:rPr lang="zh-TW" altLang="en-US" dirty="0"/>
              <a:t>孫權獵</a:t>
            </a:r>
            <a:r>
              <a:rPr lang="zh-TW" altLang="en-US" dirty="0" smtClean="0"/>
              <a:t>虎→下決心抗曹</a:t>
            </a:r>
            <a:endParaRPr lang="en-US" altLang="zh-TW" dirty="0" smtClean="0"/>
          </a:p>
          <a:p>
            <a:r>
              <a:rPr lang="zh-TW" altLang="en-US" dirty="0"/>
              <a:t>小</a:t>
            </a:r>
            <a:r>
              <a:rPr lang="zh-TW" altLang="en-US" dirty="0" smtClean="0"/>
              <a:t>喬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林志玲</a:t>
            </a:r>
            <a:r>
              <a:rPr lang="en-US" altLang="zh-TW" dirty="0" smtClean="0"/>
              <a:t>)</a:t>
            </a:r>
            <a:r>
              <a:rPr lang="zh-TW" altLang="en-US" dirty="0" smtClean="0"/>
              <a:t>出場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物化女性</a:t>
            </a:r>
            <a:endParaRPr lang="en-US" altLang="zh-TW" dirty="0" smtClean="0"/>
          </a:p>
          <a:p>
            <a:pPr lvl="1"/>
            <a:r>
              <a:rPr lang="zh-TW" altLang="en-US" dirty="0"/>
              <a:t>借東風的關鍵人物</a:t>
            </a:r>
          </a:p>
        </p:txBody>
      </p:sp>
    </p:spTree>
    <p:extLst>
      <p:ext uri="{BB962C8B-B14F-4D97-AF65-F5344CB8AC3E}">
        <p14:creationId xmlns:p14="http://schemas.microsoft.com/office/powerpoint/2010/main" val="3696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三江口曹操折兵→改成一場</a:t>
            </a:r>
            <a:r>
              <a:rPr lang="zh-TW" altLang="en-US" dirty="0" smtClean="0">
                <a:solidFill>
                  <a:srgbClr val="FF0000"/>
                </a:solidFill>
              </a:rPr>
              <a:t>陸戰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周瑜斬來使→改成</a:t>
            </a:r>
            <a:r>
              <a:rPr lang="zh-TW" altLang="en-US" dirty="0">
                <a:solidFill>
                  <a:srgbClr val="FF0000"/>
                </a:solidFill>
              </a:rPr>
              <a:t>曹操</a:t>
            </a:r>
            <a:r>
              <a:rPr lang="zh-TW" altLang="en-US" dirty="0"/>
              <a:t>斬來</a:t>
            </a:r>
            <a:r>
              <a:rPr lang="zh-TW" altLang="en-US" dirty="0" smtClean="0"/>
              <a:t>使</a:t>
            </a:r>
            <a:endParaRPr lang="en-US" altLang="zh-TW" dirty="0" smtClean="0"/>
          </a:p>
          <a:p>
            <a:r>
              <a:rPr lang="zh-TW" altLang="en-US" dirty="0"/>
              <a:t>結果一樣→曹軍</a:t>
            </a:r>
            <a:r>
              <a:rPr lang="zh-TW" altLang="en-US" dirty="0" smtClean="0"/>
              <a:t>大敗</a:t>
            </a:r>
            <a:endParaRPr lang="en-US" altLang="zh-TW" dirty="0" smtClean="0"/>
          </a:p>
          <a:p>
            <a:r>
              <a:rPr lang="zh-TW" altLang="en-US" dirty="0"/>
              <a:t>文本水軍大敗→曹軍才開始整頓</a:t>
            </a:r>
            <a:r>
              <a:rPr lang="zh-TW" altLang="en-US" dirty="0" smtClean="0"/>
              <a:t>水軍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1:28:00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1:40:21</a:t>
            </a:r>
            <a:r>
              <a:rPr lang="zh-TW" altLang="en-US" dirty="0" smtClean="0">
                <a:solidFill>
                  <a:srgbClr val="FF0000"/>
                </a:solidFill>
              </a:rPr>
              <a:t>→</a:t>
            </a:r>
            <a:r>
              <a:rPr lang="en-US" altLang="zh-TW" dirty="0" smtClean="0">
                <a:solidFill>
                  <a:srgbClr val="FF0000"/>
                </a:solidFill>
              </a:rPr>
              <a:t>12:21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</a:t>
            </a:r>
            <a:r>
              <a:rPr lang="zh-TW" altLang="en-US" b="1" dirty="0" smtClean="0">
                <a:solidFill>
                  <a:srgbClr val="FF9900"/>
                </a:solidFill>
              </a:rPr>
              <a:t>本</a:t>
            </a:r>
            <a:r>
              <a:rPr lang="en-US" altLang="zh-TW" b="1" dirty="0" smtClean="0">
                <a:solidFill>
                  <a:srgbClr val="FF9900"/>
                </a:solidFill>
              </a:rPr>
              <a:t>(</a:t>
            </a:r>
            <a:r>
              <a:rPr lang="zh-TW" altLang="en-US" b="1" dirty="0" smtClean="0">
                <a:solidFill>
                  <a:srgbClr val="FF9900"/>
                </a:solidFill>
              </a:rPr>
              <a:t>小說</a:t>
            </a:r>
            <a:r>
              <a:rPr lang="en-US" altLang="zh-TW" b="1" dirty="0" smtClean="0">
                <a:solidFill>
                  <a:srgbClr val="FF9900"/>
                </a:solidFill>
              </a:rPr>
              <a:t>)</a:t>
            </a:r>
            <a:r>
              <a:rPr lang="zh-TW" altLang="en-US" dirty="0" smtClean="0"/>
              <a:t>中</a:t>
            </a:r>
            <a:r>
              <a:rPr lang="zh-TW" altLang="en-US" dirty="0" smtClean="0"/>
              <a:t>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卻說曹操知</a:t>
            </a:r>
            <a:r>
              <a:rPr lang="zh-TW" altLang="en-US" dirty="0" smtClean="0">
                <a:solidFill>
                  <a:srgbClr val="FF0000"/>
                </a:solidFill>
              </a:rPr>
              <a:t>周瑜毀書斬使</a:t>
            </a:r>
            <a:r>
              <a:rPr lang="zh-TW" altLang="en-US" dirty="0" smtClean="0"/>
              <a:t>，大怒，便喚蔡瑁，張允等一班荊州降將為前部。操自為後軍，催督戰船，到三江口。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甘寧等三路戰船，</a:t>
            </a:r>
            <a:r>
              <a:rPr lang="zh-TW" altLang="en-US" dirty="0" smtClean="0">
                <a:solidFill>
                  <a:srgbClr val="FF0000"/>
                </a:solidFill>
              </a:rPr>
              <a:t>縱橫水面</a:t>
            </a:r>
            <a:r>
              <a:rPr lang="zh-TW" altLang="en-US" dirty="0" smtClean="0"/>
              <a:t>。周瑜又催船助戰。曹軍中箭著砲者，不計其數。從巳時直殺到宋時，周瑜雖得利，只恐寡不敵眾，遂下令鳴金收住船隻。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7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543800" cy="10668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9900"/>
                </a:solidFill>
              </a:rPr>
              <a:t>文</a:t>
            </a:r>
            <a:r>
              <a:rPr lang="zh-TW" altLang="en-US" b="1" dirty="0" smtClean="0">
                <a:solidFill>
                  <a:srgbClr val="FF9900"/>
                </a:solidFill>
              </a:rPr>
              <a:t>本</a:t>
            </a:r>
            <a:r>
              <a:rPr lang="en-US" altLang="zh-TW" b="1" dirty="0" smtClean="0">
                <a:solidFill>
                  <a:srgbClr val="FF9900"/>
                </a:solidFill>
              </a:rPr>
              <a:t>(</a:t>
            </a:r>
            <a:r>
              <a:rPr lang="zh-TW" altLang="en-US" b="1" dirty="0" smtClean="0">
                <a:solidFill>
                  <a:srgbClr val="FF9900"/>
                </a:solidFill>
              </a:rPr>
              <a:t>正史</a:t>
            </a:r>
            <a:r>
              <a:rPr lang="en-US" altLang="zh-TW" b="1" dirty="0" smtClean="0">
                <a:solidFill>
                  <a:srgbClr val="FF9900"/>
                </a:solidFill>
              </a:rPr>
              <a:t>)</a:t>
            </a:r>
            <a:r>
              <a:rPr lang="zh-TW" altLang="en-US" dirty="0" smtClean="0"/>
              <a:t>中</a:t>
            </a:r>
            <a:r>
              <a:rPr lang="zh-TW" altLang="en-US" dirty="0" smtClean="0"/>
              <a:t>三江口一役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時劉備為曹公所破，欲引南渡江，與魯肅遇於當陽，遂共圖計，因進住夏口，遣諸葛亮詣權，權遂遣瑜及程普等與備并力逆曹公，遇於赤壁。時曹公軍衆已有疾病，初一交戰，公軍敗退，引次江北。瑜等在南岸。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欣賞與思辨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水戰與陸戰在拍攝上的難易度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為何作如此的變化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小說與電影的舖陳，那一個較為精彩？請說出精彩之處？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2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月上映。</a:t>
            </a:r>
            <a:endParaRPr lang="en-US" altLang="zh-TW" dirty="0" smtClean="0"/>
          </a:p>
          <a:p>
            <a:r>
              <a:rPr lang="zh-TW" altLang="en-US" dirty="0" smtClean="0"/>
              <a:t>曹軍自三江口一役大敗後</a:t>
            </a:r>
            <a:endParaRPr lang="en-US" altLang="zh-TW" dirty="0" smtClean="0"/>
          </a:p>
          <a:p>
            <a:r>
              <a:rPr lang="zh-TW" altLang="en-US" dirty="0" smtClean="0"/>
              <a:t>勤加練軍迎戰孫劉聯軍</a:t>
            </a:r>
            <a:endParaRPr lang="zh-TW" altLang="en-US" dirty="0"/>
          </a:p>
        </p:txBody>
      </p:sp>
      <p:pic>
        <p:nvPicPr>
          <p:cNvPr id="9218" name="Picture 2" descr="http://www.300hu.com/UserFiles/Image/juezhan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3743325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曹軍蹴鞠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孫劉聯軍投壼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強身健體，對抗疫症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訓練專注，對抗曹軍</a:t>
            </a:r>
            <a:endParaRPr lang="zh-TW" altLang="en-US" dirty="0"/>
          </a:p>
        </p:txBody>
      </p:sp>
      <p:pic>
        <p:nvPicPr>
          <p:cNvPr id="4" name="圖片 3" descr="曹營練蹴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903"/>
            <a:ext cx="9144000" cy="5242193"/>
          </a:xfrm>
          <a:prstGeom prst="rect">
            <a:avLst/>
          </a:prstGeom>
        </p:spPr>
      </p:pic>
      <p:pic>
        <p:nvPicPr>
          <p:cNvPr id="5" name="圖片 4" descr="孫營練投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" y="756864"/>
            <a:ext cx="9107172" cy="5344271"/>
          </a:xfrm>
          <a:prstGeom prst="rect">
            <a:avLst/>
          </a:prstGeom>
        </p:spPr>
      </p:pic>
      <p:pic>
        <p:nvPicPr>
          <p:cNvPr id="6" name="圖片 5" descr="投壼-專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9660"/>
            <a:ext cx="9144000" cy="53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曹操打細菌戰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送鬼兵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東吳士兵染疾</a:t>
            </a:r>
            <a:endParaRPr lang="en-US" altLang="zh-TW" dirty="0" smtClean="0"/>
          </a:p>
        </p:txBody>
      </p:sp>
      <p:pic>
        <p:nvPicPr>
          <p:cNvPr id="7" name="圖片 6" descr="火燒鬼兵.png"/>
          <p:cNvPicPr>
            <a:picLocks noChangeAspect="1"/>
          </p:cNvPicPr>
          <p:nvPr/>
        </p:nvPicPr>
        <p:blipFill>
          <a:blip r:embed="rId2"/>
          <a:srcRect t="3125" b="11458"/>
          <a:stretch>
            <a:fillRect/>
          </a:stretch>
        </p:blipFill>
        <p:spPr>
          <a:xfrm>
            <a:off x="0" y="571480"/>
            <a:ext cx="9143999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-3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劉備落跑→詐騙曹操</a:t>
            </a:r>
            <a:r>
              <a:rPr lang="en-US" altLang="zh-TW" dirty="0" smtClean="0">
                <a:solidFill>
                  <a:srgbClr val="C00000"/>
                </a:solidFill>
              </a:rPr>
              <a:t>19:00</a:t>
            </a:r>
            <a:r>
              <a:rPr lang="zh-TW" altLang="en-US" dirty="0" smtClean="0">
                <a:solidFill>
                  <a:srgbClr val="C00000"/>
                </a:solidFill>
              </a:rPr>
              <a:t>～</a:t>
            </a:r>
            <a:r>
              <a:rPr lang="en-US" altLang="zh-TW" dirty="0" smtClean="0">
                <a:solidFill>
                  <a:srgbClr val="C00000"/>
                </a:solidFill>
              </a:rPr>
              <a:t>22:30</a:t>
            </a:r>
          </a:p>
          <a:p>
            <a:pPr lvl="1"/>
            <a:r>
              <a:rPr lang="zh-TW" altLang="en-US" dirty="0" smtClean="0"/>
              <a:t>劉備將士兵全數撤離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明哲保身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製造聯盟瓦解的假象</a:t>
            </a:r>
            <a:endParaRPr lang="en-US" altLang="zh-TW" dirty="0" smtClean="0"/>
          </a:p>
          <a:p>
            <a:r>
              <a:rPr lang="zh-TW" altLang="en-US" dirty="0" smtClean="0"/>
              <a:t>文本中沒有這段→導演有何意涵</a:t>
            </a:r>
            <a:endParaRPr lang="en-US" altLang="zh-TW" dirty="0" smtClean="0"/>
          </a:p>
          <a:p>
            <a:r>
              <a:rPr lang="zh-TW" altLang="en-US" dirty="0" smtClean="0"/>
              <a:t>曹操會在意孫劉聯軍嗎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endParaRPr lang="zh-TW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2008</a:t>
            </a:r>
            <a:r>
              <a:rPr lang="zh-TW" altLang="en-US" dirty="0" smtClean="0"/>
              <a:t>年作品</a:t>
            </a:r>
            <a:endParaRPr lang="en-US" altLang="zh-TW" dirty="0" smtClean="0"/>
          </a:p>
          <a:p>
            <a:r>
              <a:rPr lang="zh-TW" altLang="en-US" dirty="0"/>
              <a:t>導演→</a:t>
            </a:r>
            <a:r>
              <a:rPr lang="zh-TW" altLang="en-US" dirty="0" smtClean="0"/>
              <a:t>吳宇森</a:t>
            </a:r>
            <a:endParaRPr lang="en-US" altLang="zh-TW" dirty="0" smtClean="0"/>
          </a:p>
          <a:p>
            <a:r>
              <a:rPr lang="zh-TW" altLang="en-US" dirty="0" smtClean="0"/>
              <a:t>曹操統一北方後→旄麾南指，劉琮束手。</a:t>
            </a:r>
            <a:endParaRPr lang="en-US" altLang="zh-TW" dirty="0" smtClean="0"/>
          </a:p>
          <a:p>
            <a:r>
              <a:rPr lang="zh-TW" altLang="en-US" dirty="0" smtClean="0"/>
              <a:t>遣使送檄文給孫權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方與將軍會獵於吳</a:t>
            </a:r>
            <a:endParaRPr lang="en-US" altLang="zh-TW" dirty="0" smtClean="0"/>
          </a:p>
          <a:p>
            <a:pPr lvl="1"/>
            <a:r>
              <a:rPr lang="en-US" altLang="zh-CN" dirty="0" smtClean="0"/>
              <a:t>《</a:t>
            </a:r>
            <a:r>
              <a:rPr lang="zh-CN" altLang="en-US" dirty="0" smtClean="0"/>
              <a:t>三</a:t>
            </a:r>
            <a:r>
              <a:rPr lang="zh-TW" altLang="en-US" dirty="0" smtClean="0"/>
              <a:t>國</a:t>
            </a:r>
            <a:r>
              <a:rPr lang="zh-CN" altLang="en-US" dirty="0" smtClean="0"/>
              <a:t>志吴主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裴松之注引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江表</a:t>
            </a:r>
            <a:r>
              <a:rPr lang="zh-TW" altLang="en-US" dirty="0" smtClean="0"/>
              <a:t>傳</a:t>
            </a:r>
            <a:r>
              <a:rPr lang="en-US" altLang="zh-CN" dirty="0" smtClean="0"/>
              <a:t>》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-4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蔣幹過江說周瑜</a:t>
            </a:r>
            <a:r>
              <a:rPr lang="en-US" altLang="zh-TW" dirty="0" smtClean="0"/>
              <a:t>/</a:t>
            </a:r>
            <a:r>
              <a:rPr lang="zh-TW" altLang="en-US" dirty="0" smtClean="0"/>
              <a:t>孔明借箭</a:t>
            </a:r>
            <a:r>
              <a:rPr lang="en-US" altLang="zh-TW" dirty="0" smtClean="0">
                <a:solidFill>
                  <a:srgbClr val="C00000"/>
                </a:solidFill>
              </a:rPr>
              <a:t>27:00-50:00</a:t>
            </a:r>
          </a:p>
          <a:p>
            <a:pPr lvl="1"/>
            <a:r>
              <a:rPr lang="zh-TW" altLang="en-US" dirty="0" smtClean="0"/>
              <a:t>連成一氣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周瑜騙蔣幹的過程太直白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蔡瑁張允被殺是因為射了十萬枝箭</a:t>
            </a:r>
            <a:r>
              <a:rPr lang="en-US" altLang="zh-TW" dirty="0" smtClean="0"/>
              <a:t>\</a:t>
            </a:r>
          </a:p>
          <a:p>
            <a:r>
              <a:rPr lang="zh-TW" altLang="en-US" dirty="0" smtClean="0"/>
              <a:t>文本中蔣幹中計在先；孔明借箭在後</a:t>
            </a:r>
            <a:endParaRPr lang="en-US" altLang="zh-TW" dirty="0" smtClean="0"/>
          </a:p>
          <a:p>
            <a:r>
              <a:rPr lang="zh-TW" altLang="en-US" dirty="0" smtClean="0"/>
              <a:t>導演的舖陳與重構現場是否合理？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-5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小喬過江</a:t>
            </a:r>
            <a:endParaRPr lang="en-US" altLang="zh-TW" dirty="0" smtClean="0"/>
          </a:p>
          <a:p>
            <a:r>
              <a:rPr lang="zh-TW" altLang="en-US" dirty="0" smtClean="0"/>
              <a:t>周瑜佈置戰略→</a:t>
            </a:r>
            <a:r>
              <a:rPr lang="en-US" altLang="zh-TW" dirty="0" smtClean="0">
                <a:solidFill>
                  <a:srgbClr val="FF0000"/>
                </a:solidFill>
              </a:rPr>
              <a:t>1:34:00-1:40:00</a:t>
            </a:r>
          </a:p>
          <a:p>
            <a:pPr lvl="1"/>
            <a:r>
              <a:rPr lang="zh-TW" altLang="en-US" dirty="0" smtClean="0"/>
              <a:t>文本中是孫劉雙方各自佈局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此處給前面劉備撤兵詐騙曹操一個答案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如此舖陳合理嗎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-6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赤壁火攻後展開旱寨的攻防戰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文本中</a:t>
            </a:r>
            <a:r>
              <a:rPr lang="zh-TW" altLang="en-US" dirty="0" smtClean="0"/>
              <a:t>直接由東吳猛將甘寧令蔡中引入曹寨深處，寧將蔡中一刀砍於馬下，就草上放起火來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呂蒙、潘璋、董襲，分頭放火吶喊。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曹操敗走烏林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-7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曹操的下場</a:t>
            </a:r>
            <a:r>
              <a:rPr lang="en-US" altLang="zh-TW" dirty="0" smtClean="0">
                <a:solidFill>
                  <a:srgbClr val="C00000"/>
                </a:solidFill>
              </a:rPr>
              <a:t>02:07:00-02:13:30</a:t>
            </a:r>
          </a:p>
          <a:p>
            <a:pPr lvl="1"/>
            <a:r>
              <a:rPr lang="zh-TW" altLang="en-US" dirty="0" smtClean="0"/>
              <a:t>文本中曹操被東吳諸將殺的一路潰逃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三次大笑，笑出了孔明的安排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趙雲；張飛；關羽</a:t>
            </a:r>
            <a:endParaRPr lang="en-US" altLang="zh-TW" dirty="0" smtClean="0"/>
          </a:p>
          <a:p>
            <a:r>
              <a:rPr lang="zh-TW" altLang="en-US" dirty="0" smtClean="0"/>
              <a:t>華容道義釋曹操→孫劉集體縱放曹操</a:t>
            </a:r>
            <a:endParaRPr lang="en-US" altLang="zh-TW" dirty="0" smtClean="0"/>
          </a:p>
          <a:p>
            <a:r>
              <a:rPr lang="zh-TW" altLang="en-US" dirty="0" smtClean="0"/>
              <a:t>對這樣的安排，有何想法？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-8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瑜亮情節 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一時瑜亮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2:15:00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2:16:00</a:t>
            </a:r>
          </a:p>
          <a:p>
            <a:pPr lvl="1"/>
            <a:r>
              <a:rPr lang="zh-TW" altLang="en-US" dirty="0" smtClean="0"/>
              <a:t>應該是影本中的瑜亮關係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還是文本中的勢不兩立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FF9900"/>
                </a:solidFill>
              </a:rPr>
              <a:t>討　　論</a:t>
            </a:r>
            <a:endParaRPr lang="zh-TW" altLang="en-US" sz="5400" b="1" dirty="0">
              <a:solidFill>
                <a:srgbClr val="FF99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瑜亮關係</a:t>
            </a:r>
            <a:endParaRPr lang="en-US" altLang="zh-TW" dirty="0" smtClean="0"/>
          </a:p>
          <a:p>
            <a:r>
              <a:rPr lang="zh-TW" altLang="en-US" dirty="0" smtClean="0"/>
              <a:t>將水戰改打成陸戰</a:t>
            </a:r>
            <a:r>
              <a:rPr lang="en-US" altLang="zh-TW" dirty="0" smtClean="0"/>
              <a:t>?</a:t>
            </a:r>
            <a:r>
              <a:rPr lang="zh-TW" altLang="en-US" dirty="0" smtClean="0"/>
              <a:t>用意何在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三江口；赤壁火攻後</a:t>
            </a:r>
            <a:endParaRPr lang="en-US" altLang="zh-TW" dirty="0" smtClean="0"/>
          </a:p>
          <a:p>
            <a:r>
              <a:rPr lang="zh-TW" altLang="en-US" dirty="0" smtClean="0"/>
              <a:t>細菌戰的點子如何？</a:t>
            </a:r>
            <a:endParaRPr lang="en-US" altLang="zh-TW" dirty="0" smtClean="0"/>
          </a:p>
          <a:p>
            <a:r>
              <a:rPr lang="zh-TW" altLang="en-US" dirty="0" smtClean="0"/>
              <a:t>反間計與借東風合而為一，效果如何？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9900"/>
                </a:solidFill>
              </a:rPr>
              <a:t>請從文本與影本間交互觀看來作討論</a:t>
            </a:r>
            <a:endParaRPr lang="zh-TW" altLang="en-US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重要演員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 descr="https://encrypted-tbn0.gstatic.com/images?q=tbn:ANd9GcSc-_oxBFStS3c_GcdEtILyEP4LKk1JiLHPT6czd2RSWZ3yIGiH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290073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0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http://pic.pimg.tw/luketsu/1218366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051" y="1114862"/>
            <a:ext cx="7585163" cy="4743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-1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曹操向漢獻帝請命攻孫劉</a:t>
            </a:r>
            <a:endParaRPr lang="en-US" altLang="zh-TW" dirty="0" smtClean="0"/>
          </a:p>
          <a:p>
            <a:r>
              <a:rPr lang="zh-TW" altLang="en-US" dirty="0" smtClean="0"/>
              <a:t>曹操先攻荊州→劉琮請降</a:t>
            </a:r>
            <a:endParaRPr lang="en-US" altLang="zh-TW" dirty="0" smtClean="0"/>
          </a:p>
          <a:p>
            <a:r>
              <a:rPr lang="zh-TW" altLang="en-US" dirty="0"/>
              <a:t>劉備敗走夏</a:t>
            </a:r>
            <a:r>
              <a:rPr lang="zh-TW" altLang="en-US" dirty="0" smtClean="0"/>
              <a:t>口→展現仁義，不忍棄自荊州投離的百姓們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蔡瑁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張允，率水軍戰船降曹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孔明說孫權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赤壁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情節摘要</a:t>
            </a:r>
            <a:r>
              <a:rPr lang="en-US" altLang="zh-TW" b="1" dirty="0" smtClean="0">
                <a:solidFill>
                  <a:srgbClr val="FFC000"/>
                </a:solidFill>
              </a:rPr>
              <a:t>-2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周瑜出場→</a:t>
            </a:r>
            <a:r>
              <a:rPr lang="en-US" altLang="zh-TW" dirty="0" smtClean="0">
                <a:solidFill>
                  <a:srgbClr val="FF0000"/>
                </a:solidFill>
              </a:rPr>
              <a:t>39:00</a:t>
            </a:r>
            <a:r>
              <a:rPr lang="zh-TW" altLang="en-US" dirty="0" smtClean="0">
                <a:solidFill>
                  <a:srgbClr val="FF0000"/>
                </a:solidFill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</a:rPr>
              <a:t>50:12</a:t>
            </a:r>
          </a:p>
          <a:p>
            <a:pPr lvl="1"/>
            <a:r>
              <a:rPr lang="zh-TW" altLang="en-US" dirty="0" smtClean="0">
                <a:hlinkClick r:id="rId3"/>
              </a:rPr>
              <a:t>羽扇綸巾</a:t>
            </a:r>
            <a:r>
              <a:rPr lang="zh-TW" altLang="en-US" dirty="0" smtClean="0"/>
              <a:t>並非孔明的專利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《</a:t>
            </a:r>
            <a:r>
              <a:rPr lang="zh-TW" altLang="en-US" dirty="0"/>
              <a:t>念奴嬌</a:t>
            </a:r>
            <a:r>
              <a:rPr lang="en-US" altLang="zh-TW" dirty="0"/>
              <a:t>》</a:t>
            </a:r>
            <a:r>
              <a:rPr lang="zh-TW" altLang="en-US" dirty="0"/>
              <a:t>：「遙想公瑾當年，小喬初嫁了，雄姿英發。羽扇綸巾，談笑間、強虜灰飛煙滅。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曲有誤，周郎顧→</a:t>
            </a:r>
            <a:r>
              <a:rPr lang="en-US" altLang="zh-TW" sz="2000" dirty="0" smtClean="0"/>
              <a:t>《</a:t>
            </a:r>
            <a:r>
              <a:rPr lang="zh-TW" altLang="en-US" sz="2000" dirty="0" smtClean="0"/>
              <a:t>三國志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吳志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周瑜傳</a:t>
            </a:r>
            <a:r>
              <a:rPr lang="en-US" altLang="zh-TW" sz="2000" dirty="0" smtClean="0"/>
              <a:t>》</a:t>
            </a:r>
          </a:p>
          <a:p>
            <a:pPr lvl="1"/>
            <a:r>
              <a:rPr lang="zh-TW" altLang="en-US" dirty="0" smtClean="0"/>
              <a:t>水牛一事？導演要舖陳什麼？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78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小說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孔明即時誦銅雀臺賦云：攬二喬於東南兮</a:t>
            </a:r>
            <a:endParaRPr lang="en-US" altLang="zh-TW" dirty="0" smtClean="0"/>
          </a:p>
          <a:p>
            <a:pPr lvl="1"/>
            <a:r>
              <a:rPr lang="zh-TW" altLang="en-US" dirty="0"/>
              <a:t>周瑜聽罷，勃然大怒，離座</a:t>
            </a:r>
            <a:r>
              <a:rPr lang="zh-TW" altLang="en-US" dirty="0" smtClean="0"/>
              <a:t>指北</a:t>
            </a:r>
            <a:r>
              <a:rPr lang="zh-TW" altLang="en-US" dirty="0"/>
              <a:t>而</a:t>
            </a:r>
            <a:r>
              <a:rPr lang="zh-TW" altLang="en-US" dirty="0" smtClean="0"/>
              <a:t>駡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卻說周瑜聞諸葛瑾之言，轉恨孔明</a:t>
            </a:r>
            <a:endParaRPr lang="en-US" altLang="zh-TW" dirty="0" smtClean="0"/>
          </a:p>
          <a:p>
            <a:pPr lvl="1"/>
            <a:r>
              <a:rPr lang="zh-TW" altLang="en-US" dirty="0"/>
              <a:t>瑜搖首頓足曰：此人見識，勝吾十倍，今不除之，後必為我國之禍。</a:t>
            </a:r>
          </a:p>
        </p:txBody>
      </p:sp>
    </p:spTree>
    <p:extLst>
      <p:ext uri="{BB962C8B-B14F-4D97-AF65-F5344CB8AC3E}">
        <p14:creationId xmlns:p14="http://schemas.microsoft.com/office/powerpoint/2010/main" val="319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小說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44</a:t>
            </a:r>
            <a:r>
              <a:rPr lang="zh-TW" altLang="en-US" dirty="0" smtClean="0"/>
              <a:t>回→孔明用計激周瑜</a:t>
            </a:r>
            <a:endParaRPr lang="en-US" altLang="zh-TW" dirty="0" smtClean="0"/>
          </a:p>
          <a:p>
            <a:pPr lvl="1"/>
            <a:r>
              <a:rPr lang="zh-TW" altLang="en-US" dirty="0"/>
              <a:t>伯符臨終有言：內事不決問張昭；外事不決問周瑜</a:t>
            </a:r>
            <a:endParaRPr lang="en-US" altLang="zh-TW" dirty="0" smtClean="0"/>
          </a:p>
          <a:p>
            <a:r>
              <a:rPr lang="en-US" altLang="zh-TW" dirty="0" smtClean="0"/>
              <a:t>45</a:t>
            </a:r>
            <a:r>
              <a:rPr lang="zh-TW" altLang="en-US" dirty="0" smtClean="0"/>
              <a:t>回→三江口曹操折兵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蔣幹盜書而回</a:t>
            </a:r>
            <a:endParaRPr lang="en-US" altLang="zh-TW" dirty="0" smtClean="0"/>
          </a:p>
          <a:p>
            <a:pPr lvl="1"/>
            <a:r>
              <a:rPr lang="zh-TW" altLang="en-US" dirty="0"/>
              <a:t>周瑜雅量高致，非言詞所能動也。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19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</a:rPr>
              <a:t>文</a:t>
            </a:r>
            <a:r>
              <a:rPr lang="zh-TW" altLang="en-US" b="1" dirty="0" smtClean="0">
                <a:solidFill>
                  <a:srgbClr val="FFC000"/>
                </a:solidFill>
              </a:rPr>
              <a:t>本</a:t>
            </a:r>
            <a:r>
              <a:rPr lang="en-US" altLang="zh-TW" b="1" dirty="0" smtClean="0">
                <a:solidFill>
                  <a:srgbClr val="FFC000"/>
                </a:solidFill>
              </a:rPr>
              <a:t>(</a:t>
            </a:r>
            <a:r>
              <a:rPr lang="zh-TW" altLang="en-US" b="1" dirty="0" smtClean="0">
                <a:solidFill>
                  <a:srgbClr val="FFC000"/>
                </a:solidFill>
              </a:rPr>
              <a:t>正史</a:t>
            </a:r>
            <a:r>
              <a:rPr lang="en-US" altLang="zh-TW" b="1" dirty="0" smtClean="0">
                <a:solidFill>
                  <a:srgbClr val="FFC000"/>
                </a:solidFill>
              </a:rPr>
              <a:t>)</a:t>
            </a:r>
            <a:r>
              <a:rPr lang="zh-TW" altLang="en-US" b="1" dirty="0" smtClean="0">
                <a:solidFill>
                  <a:srgbClr val="FFC000"/>
                </a:solidFill>
              </a:rPr>
              <a:t>中的</a:t>
            </a:r>
            <a:r>
              <a:rPr lang="zh-TW" altLang="en-US" b="1" dirty="0" smtClean="0">
                <a:solidFill>
                  <a:srgbClr val="FF0000"/>
                </a:solidFill>
              </a:rPr>
              <a:t>周瑜</a:t>
            </a:r>
            <a:r>
              <a:rPr lang="en-US" altLang="zh-TW" b="1" dirty="0" smtClean="0">
                <a:solidFill>
                  <a:srgbClr val="FF0000"/>
                </a:solidFill>
              </a:rPr>
              <a:t>-3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江表傳曰：策又給瑜鼓吹，為治館舍，贈賜莫與為比。策令曰：「周公瑾英雋異才，與孤有總角之好，骨肉之分</a:t>
            </a:r>
            <a:r>
              <a:rPr lang="zh-TW" altLang="en-US" dirty="0" smtClean="0"/>
              <a:t>。」</a:t>
            </a:r>
            <a:endParaRPr lang="en-US" altLang="zh-TW" dirty="0" smtClean="0"/>
          </a:p>
          <a:p>
            <a:r>
              <a:rPr lang="zh-TW" altLang="en-US" dirty="0" smtClean="0"/>
              <a:t>瑜</a:t>
            </a:r>
            <a:r>
              <a:rPr lang="zh-TW" altLang="en-US" dirty="0"/>
              <a:t>少精意於音樂，雖三爵之後，其有闕誤，瑜必知之，知之必顧，故時人謠曰：「曲有誤，周郎顧。」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47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m Strip">
  <a:themeElements>
    <a:clrScheme name="Office 佈景主題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Film Strip</Template>
  <TotalTime>379</TotalTime>
  <Words>1261</Words>
  <Application>Microsoft Office PowerPoint</Application>
  <PresentationFormat>如螢幕大小 (4:3)</PresentationFormat>
  <Paragraphs>129</Paragraphs>
  <Slides>25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Film Strip</vt:lpstr>
      <vt:lpstr>影本《赤壁》解析</vt:lpstr>
      <vt:lpstr>赤壁(上)</vt:lpstr>
      <vt:lpstr>重要演員</vt:lpstr>
      <vt:lpstr>PowerPoint 簡報</vt:lpstr>
      <vt:lpstr>赤壁(上)情節摘要-1</vt:lpstr>
      <vt:lpstr>赤壁(上)情節摘要-2</vt:lpstr>
      <vt:lpstr>文本(小說)中的周瑜-1</vt:lpstr>
      <vt:lpstr>文本(小說)中的周瑜-2</vt:lpstr>
      <vt:lpstr>文本(正史)中的周瑜-3</vt:lpstr>
      <vt:lpstr>欣賞與思辨</vt:lpstr>
      <vt:lpstr>赤壁(上)情節摘要-3</vt:lpstr>
      <vt:lpstr>赤壁(上)情節摘要-4</vt:lpstr>
      <vt:lpstr>文本(小說)中三江口一役</vt:lpstr>
      <vt:lpstr>文本(正史)中三江口一役</vt:lpstr>
      <vt:lpstr>欣賞與思辨</vt:lpstr>
      <vt:lpstr>赤壁(下)</vt:lpstr>
      <vt:lpstr>赤壁(下)情節摘要-1</vt:lpstr>
      <vt:lpstr>赤壁(下)情節摘要-2</vt:lpstr>
      <vt:lpstr>赤壁(下)情節摘要-3</vt:lpstr>
      <vt:lpstr>赤壁(下)情節摘要-4</vt:lpstr>
      <vt:lpstr>赤壁(下)情節摘要-5</vt:lpstr>
      <vt:lpstr>赤壁(下)情節摘要-6</vt:lpstr>
      <vt:lpstr>赤壁(下)情節摘要-7</vt:lpstr>
      <vt:lpstr>赤壁(下)情節摘要-8</vt:lpstr>
      <vt:lpstr>討　　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Strip</dc:title>
  <dc:creator>USER</dc:creator>
  <cp:lastModifiedBy>USER</cp:lastModifiedBy>
  <cp:revision>17</cp:revision>
  <dcterms:created xsi:type="dcterms:W3CDTF">2014-06-09T14:57:20Z</dcterms:created>
  <dcterms:modified xsi:type="dcterms:W3CDTF">2014-10-04T13:27:45Z</dcterms:modified>
</cp:coreProperties>
</file>