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4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78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5FACCE-34FE-4EAA-A885-8A2AE2F2CDE7}" type="datetimeFigureOut">
              <a:rPr lang="zh-TW" altLang="en-US" smtClean="0"/>
              <a:t>2013-04-09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173345-CFA3-4B14-BAE3-6C2C3DF4949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5FACCE-34FE-4EAA-A885-8A2AE2F2CDE7}" type="datetimeFigureOut">
              <a:rPr lang="zh-TW" altLang="en-US" smtClean="0"/>
              <a:t>2013-04-09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173345-CFA3-4B14-BAE3-6C2C3DF4949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5FACCE-34FE-4EAA-A885-8A2AE2F2CDE7}" type="datetimeFigureOut">
              <a:rPr lang="zh-TW" altLang="en-US" smtClean="0"/>
              <a:t>2013-04-09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173345-CFA3-4B14-BAE3-6C2C3DF4949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5FACCE-34FE-4EAA-A885-8A2AE2F2CDE7}" type="datetimeFigureOut">
              <a:rPr lang="zh-TW" altLang="en-US" smtClean="0"/>
              <a:t>2013-04-09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173345-CFA3-4B14-BAE3-6C2C3DF4949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5FACCE-34FE-4EAA-A885-8A2AE2F2CDE7}" type="datetimeFigureOut">
              <a:rPr lang="zh-TW" altLang="en-US" smtClean="0"/>
              <a:t>2013-04-09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173345-CFA3-4B14-BAE3-6C2C3DF4949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5FACCE-34FE-4EAA-A885-8A2AE2F2CDE7}" type="datetimeFigureOut">
              <a:rPr lang="zh-TW" altLang="en-US" smtClean="0"/>
              <a:t>2013-04-09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173345-CFA3-4B14-BAE3-6C2C3DF4949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5FACCE-34FE-4EAA-A885-8A2AE2F2CDE7}" type="datetimeFigureOut">
              <a:rPr lang="zh-TW" altLang="en-US" smtClean="0"/>
              <a:t>2013-04-09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173345-CFA3-4B14-BAE3-6C2C3DF4949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5FACCE-34FE-4EAA-A885-8A2AE2F2CDE7}" type="datetimeFigureOut">
              <a:rPr lang="zh-TW" altLang="en-US" smtClean="0"/>
              <a:t>2013-04-09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173345-CFA3-4B14-BAE3-6C2C3DF4949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5FACCE-34FE-4EAA-A885-8A2AE2F2CDE7}" type="datetimeFigureOut">
              <a:rPr lang="zh-TW" altLang="en-US" smtClean="0"/>
              <a:t>2013-04-09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173345-CFA3-4B14-BAE3-6C2C3DF4949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5FACCE-34FE-4EAA-A885-8A2AE2F2CDE7}" type="datetimeFigureOut">
              <a:rPr lang="zh-TW" altLang="en-US" smtClean="0"/>
              <a:t>2013-04-09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173345-CFA3-4B14-BAE3-6C2C3DF4949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5FACCE-34FE-4EAA-A885-8A2AE2F2CDE7}" type="datetimeFigureOut">
              <a:rPr lang="zh-TW" altLang="en-US" smtClean="0"/>
              <a:t>2013-04-09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173345-CFA3-4B14-BAE3-6C2C3DF4949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F5FACCE-34FE-4EAA-A885-8A2AE2F2CDE7}" type="datetimeFigureOut">
              <a:rPr lang="zh-TW" altLang="en-US" smtClean="0"/>
              <a:t>2013-04-09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5173345-CFA3-4B14-BAE3-6C2C3DF4949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lib.ccu.edu.tw/freshman/exective-master-program/terminology" TargetMode="External"/><Relationship Id="rId2" Type="http://schemas.openxmlformats.org/officeDocument/2006/relationships/hyperlink" Target="http://ri.lib.ccu.edu.tw/newsletter/2012-9/bala05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i.lib.ccu.edu.tw/newsletter/2011-2/bala08.html" TargetMode="External"/><Relationship Id="rId4" Type="http://schemas.openxmlformats.org/officeDocument/2006/relationships/hyperlink" Target="http://ri.lib.ccu.edu.tw/newsletter/2011-3/bala02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i.lib.ccu.edu.tw/newsletter/2012-8/bala08.html" TargetMode="External"/><Relationship Id="rId2" Type="http://schemas.openxmlformats.org/officeDocument/2006/relationships/hyperlink" Target="http://ri.lib.ccu.edu.tw/newsletter/2012-10/bala08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i.lib.ccu.edu.tw/newsletter/2011-5/bala08.html" TargetMode="External"/><Relationship Id="rId4" Type="http://schemas.openxmlformats.org/officeDocument/2006/relationships/hyperlink" Target="http://ri.lib.ccu.edu.tw/newsletter/2011-4/bala03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i.lib.ccu.edu.tw/newsletter/2011-1/bala05.html" TargetMode="External"/><Relationship Id="rId2" Type="http://schemas.openxmlformats.org/officeDocument/2006/relationships/hyperlink" Target="http://ri.lib.ccu.edu.tw/newsletter/2011-4/bala04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i.lib.ccu.edu.tw/newsletter/2011-1/bala08.html" TargetMode="External"/><Relationship Id="rId5" Type="http://schemas.openxmlformats.org/officeDocument/2006/relationships/hyperlink" Target="http://ri.lib.ccu.edu.tw/newsletter/2011-4/bala08.html" TargetMode="External"/><Relationship Id="rId4" Type="http://schemas.openxmlformats.org/officeDocument/2006/relationships/hyperlink" Target="http://ri.lib.ccu.edu.tw/newsletter/2011-2/bala05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i.lib.ccu.edu.tw/newsletter/bala04.html" TargetMode="External"/><Relationship Id="rId2" Type="http://schemas.openxmlformats.org/officeDocument/2006/relationships/hyperlink" Target="http://ri.lib.ccu.edu.tw/newsletter/2011-5/bala05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i.lib.ccu.edu.tw/newsletter/2011-3/bala06.html" TargetMode="External"/><Relationship Id="rId4" Type="http://schemas.openxmlformats.org/officeDocument/2006/relationships/hyperlink" Target="http://ri.lib.ccu.edu.tw/newsletter/2011-3/bala08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ri.lib.ccu.edu.tw/newsletter/2012-6/bala08.html" TargetMode="External"/><Relationship Id="rId2" Type="http://schemas.openxmlformats.org/officeDocument/2006/relationships/hyperlink" Target="http://ri.lib.ccu.edu.tw/newsletter/2011-1/bala06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tes.google.com/a/lib.ccu.edu.tw/freshman/exective-master-program/service-guide" TargetMode="External"/><Relationship Id="rId5" Type="http://schemas.openxmlformats.org/officeDocument/2006/relationships/hyperlink" Target="https://sites.google.com/a/lib.ccu.edu.tw/forms/sid" TargetMode="External"/><Relationship Id="rId4" Type="http://schemas.openxmlformats.org/officeDocument/2006/relationships/hyperlink" Target="http://cloud.ncl.edu.tw/ccu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101</a:t>
            </a:r>
            <a:r>
              <a:rPr lang="zh-TW" altLang="en-US" dirty="0" smtClean="0"/>
              <a:t>學年大校院圖書館館長聯席會議引言報告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王國羽</a:t>
            </a:r>
            <a:endParaRPr lang="en-US" altLang="zh-TW" dirty="0" smtClean="0"/>
          </a:p>
          <a:p>
            <a:r>
              <a:rPr lang="zh-TW" altLang="en-US" dirty="0"/>
              <a:t>國立中正大學圖書館館長</a:t>
            </a:r>
          </a:p>
        </p:txBody>
      </p:sp>
    </p:spTree>
    <p:extLst>
      <p:ext uri="{BB962C8B-B14F-4D97-AF65-F5344CB8AC3E}">
        <p14:creationId xmlns:p14="http://schemas.microsoft.com/office/powerpoint/2010/main" val="136013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VIP</a:t>
            </a:r>
            <a:r>
              <a:rPr lang="zh-TW" altLang="en-US" dirty="0" smtClean="0"/>
              <a:t>計畫概要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en-US" b="1" dirty="0"/>
              <a:t>圖書館</a:t>
            </a:r>
            <a:r>
              <a:rPr lang="en-US" altLang="zh-TW" b="1" dirty="0"/>
              <a:t>VIP</a:t>
            </a:r>
            <a:r>
              <a:rPr lang="zh-TW" altLang="en-US" b="1" dirty="0"/>
              <a:t>分為金卡、白金、鑽石三級，在學期間可獲下列優惠服務： </a:t>
            </a:r>
          </a:p>
          <a:p>
            <a:r>
              <a:rPr lang="en-US" altLang="zh-TW" b="1" dirty="0"/>
              <a:t>1.</a:t>
            </a:r>
            <a:r>
              <a:rPr lang="zh-TW" altLang="en-US" b="1" dirty="0"/>
              <a:t>金卡</a:t>
            </a:r>
            <a:r>
              <a:rPr lang="en-US" altLang="zh-TW" b="1" dirty="0"/>
              <a:t>VIP</a:t>
            </a:r>
            <a:r>
              <a:rPr lang="zh-TW" altLang="en-US" b="1" dirty="0"/>
              <a:t>：學士班借書冊數提升為</a:t>
            </a:r>
            <a:r>
              <a:rPr lang="en-US" altLang="zh-TW" b="1" dirty="0"/>
              <a:t>40</a:t>
            </a:r>
            <a:r>
              <a:rPr lang="zh-TW" altLang="en-US" b="1" dirty="0"/>
              <a:t>冊、碩博士班提升為</a:t>
            </a:r>
            <a:r>
              <a:rPr lang="en-US" altLang="zh-TW" b="1" dirty="0"/>
              <a:t>50</a:t>
            </a:r>
            <a:r>
              <a:rPr lang="zh-TW" altLang="en-US" b="1" dirty="0"/>
              <a:t>冊。</a:t>
            </a:r>
          </a:p>
          <a:p>
            <a:r>
              <a:rPr lang="en-US" altLang="zh-TW" b="1" dirty="0"/>
              <a:t>2.</a:t>
            </a:r>
            <a:r>
              <a:rPr lang="zh-TW" altLang="en-US" b="1" dirty="0"/>
              <a:t>白金</a:t>
            </a:r>
            <a:r>
              <a:rPr lang="en-US" altLang="zh-TW" b="1" dirty="0"/>
              <a:t>VIP</a:t>
            </a:r>
            <a:r>
              <a:rPr lang="zh-TW" altLang="en-US" b="1" dirty="0"/>
              <a:t>：</a:t>
            </a:r>
          </a:p>
          <a:p>
            <a:r>
              <a:rPr lang="en-US" altLang="zh-TW" b="1" dirty="0"/>
              <a:t>(1)</a:t>
            </a:r>
            <a:r>
              <a:rPr lang="zh-TW" altLang="en-US" b="1" dirty="0"/>
              <a:t>學士班借書冊數提升為</a:t>
            </a:r>
            <a:r>
              <a:rPr lang="en-US" altLang="zh-TW" b="1" dirty="0"/>
              <a:t>40</a:t>
            </a:r>
            <a:r>
              <a:rPr lang="zh-TW" altLang="en-US" b="1" dirty="0"/>
              <a:t>冊、碩博士班提升為</a:t>
            </a:r>
            <a:r>
              <a:rPr lang="en-US" altLang="zh-TW" b="1" dirty="0"/>
              <a:t>50</a:t>
            </a:r>
            <a:r>
              <a:rPr lang="zh-TW" altLang="en-US" b="1" dirty="0"/>
              <a:t>冊；</a:t>
            </a:r>
          </a:p>
          <a:p>
            <a:r>
              <a:rPr lang="en-US" altLang="zh-TW" b="1" dirty="0"/>
              <a:t>(2)</a:t>
            </a:r>
            <a:r>
              <a:rPr lang="zh-TW" altLang="en-US" b="1" dirty="0"/>
              <a:t>每次使用臨時研究小間延長為</a:t>
            </a:r>
            <a:r>
              <a:rPr lang="en-US" altLang="zh-TW" b="1" dirty="0"/>
              <a:t>6</a:t>
            </a:r>
            <a:r>
              <a:rPr lang="zh-TW" altLang="en-US" b="1" dirty="0"/>
              <a:t>小時。</a:t>
            </a:r>
          </a:p>
          <a:p>
            <a:r>
              <a:rPr lang="en-US" altLang="zh-TW" b="1" dirty="0"/>
              <a:t>3.</a:t>
            </a:r>
            <a:r>
              <a:rPr lang="zh-TW" altLang="en-US" b="1" dirty="0"/>
              <a:t>鑽石</a:t>
            </a:r>
            <a:r>
              <a:rPr lang="en-US" altLang="zh-TW" b="1" dirty="0"/>
              <a:t>VIP</a:t>
            </a:r>
            <a:r>
              <a:rPr lang="zh-TW" altLang="en-US" b="1" dirty="0"/>
              <a:t>：</a:t>
            </a:r>
          </a:p>
          <a:p>
            <a:r>
              <a:rPr lang="en-US" altLang="zh-TW" b="1" dirty="0"/>
              <a:t>(1)</a:t>
            </a:r>
            <a:r>
              <a:rPr lang="zh-TW" altLang="en-US" b="1" dirty="0"/>
              <a:t>學士班借書冊數提升為</a:t>
            </a:r>
            <a:r>
              <a:rPr lang="en-US" altLang="zh-TW" b="1" dirty="0"/>
              <a:t>40</a:t>
            </a:r>
            <a:r>
              <a:rPr lang="zh-TW" altLang="en-US" b="1" dirty="0"/>
              <a:t>冊、碩博士班提升為</a:t>
            </a:r>
            <a:r>
              <a:rPr lang="en-US" altLang="zh-TW" b="1" dirty="0"/>
              <a:t>50</a:t>
            </a:r>
            <a:r>
              <a:rPr lang="zh-TW" altLang="en-US" b="1" dirty="0"/>
              <a:t>冊；</a:t>
            </a:r>
          </a:p>
          <a:p>
            <a:r>
              <a:rPr lang="en-US" altLang="zh-TW" b="1" dirty="0"/>
              <a:t>(2)</a:t>
            </a:r>
            <a:r>
              <a:rPr lang="zh-TW" altLang="en-US" b="1" dirty="0"/>
              <a:t>每次使用臨時研究小間延長為</a:t>
            </a:r>
            <a:r>
              <a:rPr lang="en-US" altLang="zh-TW" b="1" dirty="0"/>
              <a:t>6</a:t>
            </a:r>
            <a:r>
              <a:rPr lang="zh-TW" altLang="en-US" b="1" dirty="0"/>
              <a:t>小時；</a:t>
            </a:r>
          </a:p>
          <a:p>
            <a:r>
              <a:rPr lang="en-US" altLang="zh-TW" b="1" dirty="0"/>
              <a:t>(3)</a:t>
            </a:r>
            <a:r>
              <a:rPr lang="zh-TW" altLang="en-US" b="1" dirty="0"/>
              <a:t>可外借視聽資料</a:t>
            </a:r>
            <a:r>
              <a:rPr lang="en-US" altLang="zh-TW" b="1" dirty="0"/>
              <a:t>2</a:t>
            </a:r>
            <a:r>
              <a:rPr lang="zh-TW" altLang="en-US" b="1" dirty="0"/>
              <a:t>片，為期一週。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59439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行銷圖書館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重新製作本館簡介，站在讀者立場設計，將資訊去蕪存菁，運用視覺領導閱讀，同時將本館簡介分為兩種，摺頁式與單張式。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摺頁部分介紹最重要的開閉館服務時間，單張式以本館場地、設施為主，學生參加演講可獲收集單張式一張，集滿四張加上摺頁式簡介，可獲得小禮品一份。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0627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行銷圖書館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新書展示配合學生需要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秋季以報考研究所之書籍為主，春季以國考書籍為主，每學年定期更換。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辦理講座，吸引學生參加。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78900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行銷圖書館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讀者分流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大學部重閱讀推廣，研究所重研究資源與電子資源介紹等為主。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針對電子資源的介紹，本館成立種子大隊，集合本館圖書館專業背景之館員，認養不同學院的電子資源與資料庫，到院系所服務。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815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行銷圖書館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碩士在職專班的補帖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TW" altLang="en-US" dirty="0" smtClean="0"/>
              <a:t>十全大補帖</a:t>
            </a:r>
            <a:endParaRPr lang="en-US" altLang="zh-TW" dirty="0" smtClean="0"/>
          </a:p>
          <a:p>
            <a:r>
              <a:rPr lang="zh-TW" altLang="en-US" b="1" dirty="0"/>
              <a:t>第一帖「肉桂」</a:t>
            </a:r>
            <a:r>
              <a:rPr lang="zh-TW" altLang="en-US" dirty="0"/>
              <a:t>：</a:t>
            </a:r>
            <a:r>
              <a:rPr lang="zh-TW" altLang="en-US" b="1" dirty="0"/>
              <a:t>各種資訊檢索工具的介紹</a:t>
            </a:r>
            <a:endParaRPr lang="zh-TW" altLang="en-US" dirty="0"/>
          </a:p>
          <a:p>
            <a:r>
              <a:rPr lang="zh-TW" altLang="en-US" dirty="0"/>
              <a:t>　提供您四種重要的檢索工具</a:t>
            </a:r>
            <a:r>
              <a:rPr lang="en-US" altLang="zh-TW" dirty="0"/>
              <a:t>…(</a:t>
            </a:r>
            <a:r>
              <a:rPr lang="zh-TW" altLang="en-US" dirty="0">
                <a:hlinkClick r:id="rId2"/>
              </a:rPr>
              <a:t>說明</a:t>
            </a:r>
            <a:r>
              <a:rPr lang="en-US" altLang="zh-TW" dirty="0"/>
              <a:t>)</a:t>
            </a:r>
            <a:endParaRPr lang="zh-TW" altLang="en-US" dirty="0"/>
          </a:p>
          <a:p>
            <a:r>
              <a:rPr lang="zh-TW" altLang="en-US" dirty="0"/>
              <a:t>　這些用語是什麼意思：「索書號」、「線上公用目錄」指什麼</a:t>
            </a:r>
            <a:r>
              <a:rPr lang="en-US" altLang="zh-TW" dirty="0"/>
              <a:t>…(</a:t>
            </a:r>
            <a:r>
              <a:rPr lang="zh-TW" altLang="en-US" dirty="0">
                <a:hlinkClick r:id="rId3"/>
              </a:rPr>
              <a:t>說明</a:t>
            </a:r>
            <a:r>
              <a:rPr lang="en-US" altLang="zh-TW" dirty="0"/>
              <a:t>)</a:t>
            </a:r>
            <a:endParaRPr lang="zh-TW" altLang="en-US" dirty="0"/>
          </a:p>
          <a:p>
            <a:r>
              <a:rPr lang="zh-TW" altLang="en-US" dirty="0"/>
              <a:t> </a:t>
            </a:r>
            <a:endParaRPr lang="zh-TW" altLang="en-US" dirty="0"/>
          </a:p>
          <a:p>
            <a:r>
              <a:rPr lang="zh-TW" altLang="en-US" b="1" dirty="0"/>
              <a:t>第二帖「熟地」</a:t>
            </a:r>
            <a:r>
              <a:rPr lang="zh-TW" altLang="en-US" dirty="0"/>
              <a:t>：</a:t>
            </a:r>
            <a:r>
              <a:rPr lang="zh-TW" altLang="en-US" b="1" dirty="0"/>
              <a:t>如何找書</a:t>
            </a:r>
            <a:endParaRPr lang="zh-TW" altLang="en-US" dirty="0"/>
          </a:p>
          <a:p>
            <a:r>
              <a:rPr lang="zh-TW" altLang="en-US" dirty="0"/>
              <a:t>　這本書架上找不到，如何協尋</a:t>
            </a:r>
            <a:r>
              <a:rPr lang="en-US" altLang="zh-TW" dirty="0"/>
              <a:t>…(</a:t>
            </a:r>
            <a:r>
              <a:rPr lang="zh-TW" altLang="en-US" dirty="0">
                <a:hlinkClick r:id="rId4"/>
              </a:rPr>
              <a:t>說明</a:t>
            </a:r>
            <a:r>
              <a:rPr lang="en-US" altLang="zh-TW" dirty="0"/>
              <a:t>)</a:t>
            </a:r>
            <a:endParaRPr lang="zh-TW" altLang="en-US" dirty="0"/>
          </a:p>
          <a:p>
            <a:r>
              <a:rPr lang="zh-TW" altLang="en-US" dirty="0"/>
              <a:t>　如何善用「複本書」：館藏好書不只一本</a:t>
            </a:r>
            <a:r>
              <a:rPr lang="en-US" altLang="zh-TW" dirty="0"/>
              <a:t>…(</a:t>
            </a:r>
            <a:r>
              <a:rPr lang="zh-TW" altLang="en-US" dirty="0">
                <a:hlinkClick r:id="rId5"/>
              </a:rPr>
              <a:t>說明</a:t>
            </a:r>
            <a:r>
              <a:rPr lang="en-US" altLang="zh-TW" dirty="0"/>
              <a:t>)</a:t>
            </a:r>
            <a:endParaRPr lang="zh-TW" altLang="en-US" dirty="0"/>
          </a:p>
          <a:p>
            <a:r>
              <a:rPr lang="zh-TW" altLang="en-US" dirty="0"/>
              <a:t> 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5477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碩士在職專班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zh-TW" altLang="en-US" b="1" dirty="0"/>
              <a:t>第三帖「當歸」</a:t>
            </a:r>
            <a:r>
              <a:rPr lang="zh-TW" altLang="en-US" dirty="0"/>
              <a:t>：</a:t>
            </a:r>
            <a:r>
              <a:rPr lang="zh-TW" altLang="en-US" b="1" dirty="0"/>
              <a:t>借書、還書</a:t>
            </a:r>
            <a:endParaRPr lang="zh-TW" altLang="en-US" dirty="0"/>
          </a:p>
          <a:p>
            <a:r>
              <a:rPr lang="zh-TW" altLang="en-US" dirty="0"/>
              <a:t>　第一次借書前請記得先「開卡」，重要通知不漏接</a:t>
            </a:r>
            <a:r>
              <a:rPr lang="en-US" altLang="zh-TW" dirty="0"/>
              <a:t>…(</a:t>
            </a:r>
            <a:r>
              <a:rPr lang="zh-TW" altLang="en-US" dirty="0">
                <a:hlinkClick r:id="rId2"/>
              </a:rPr>
              <a:t>說明</a:t>
            </a:r>
            <a:r>
              <a:rPr lang="en-US" altLang="zh-TW" dirty="0"/>
              <a:t>)</a:t>
            </a:r>
            <a:endParaRPr lang="zh-TW" altLang="en-US" dirty="0"/>
          </a:p>
          <a:p>
            <a:r>
              <a:rPr lang="zh-TW" altLang="en-US" dirty="0"/>
              <a:t>　如何利用自助還書系統還書：</a:t>
            </a:r>
            <a:r>
              <a:rPr lang="en-US" altLang="zh-TW" dirty="0"/>
              <a:t>24</a:t>
            </a:r>
            <a:r>
              <a:rPr lang="zh-TW" altLang="en-US" dirty="0"/>
              <a:t>小時全年無休的好朋友</a:t>
            </a:r>
            <a:r>
              <a:rPr lang="en-US" altLang="zh-TW" dirty="0"/>
              <a:t>…(</a:t>
            </a:r>
            <a:r>
              <a:rPr lang="zh-TW" altLang="en-US" dirty="0">
                <a:hlinkClick r:id="rId3"/>
              </a:rPr>
              <a:t>說明</a:t>
            </a:r>
            <a:r>
              <a:rPr lang="en-US" altLang="zh-TW" dirty="0"/>
              <a:t>)</a:t>
            </a:r>
            <a:endParaRPr lang="zh-TW" altLang="en-US" dirty="0"/>
          </a:p>
          <a:p>
            <a:r>
              <a:rPr lang="zh-TW" altLang="en-US" u="sng" dirty="0"/>
              <a:t>還書的另一個選擇</a:t>
            </a:r>
            <a:r>
              <a:rPr lang="zh-TW" altLang="en-US" dirty="0"/>
              <a:t>：</a:t>
            </a:r>
            <a:endParaRPr lang="zh-TW" altLang="en-US" dirty="0"/>
          </a:p>
          <a:p>
            <a:r>
              <a:rPr lang="zh-TW" altLang="en-US" dirty="0"/>
              <a:t>您也可以掛號郵寄還書：</a:t>
            </a:r>
            <a:endParaRPr lang="zh-TW" altLang="en-US" dirty="0"/>
          </a:p>
          <a:p>
            <a:r>
              <a:rPr lang="en-US" altLang="zh-TW" dirty="0"/>
              <a:t>621</a:t>
            </a:r>
            <a:r>
              <a:rPr lang="zh-TW" altLang="en-US" dirty="0"/>
              <a:t>嘉義縣民雄鄉大學路</a:t>
            </a:r>
            <a:r>
              <a:rPr lang="en-US" altLang="zh-TW" dirty="0"/>
              <a:t>168</a:t>
            </a:r>
            <a:r>
              <a:rPr lang="zh-TW" altLang="en-US" dirty="0"/>
              <a:t>號國立中正大學圖書館出納台，註明「還書」，</a:t>
            </a:r>
            <a:endParaRPr lang="zh-TW" altLang="en-US" dirty="0"/>
          </a:p>
          <a:p>
            <a:r>
              <a:rPr lang="zh-TW" altLang="en-US" dirty="0"/>
              <a:t>我們會以您的郵戳日期作為還書日期。</a:t>
            </a:r>
            <a:endParaRPr lang="zh-TW" altLang="en-US" dirty="0"/>
          </a:p>
          <a:p>
            <a:r>
              <a:rPr lang="zh-TW" altLang="en-US" b="1" dirty="0"/>
              <a:t> </a:t>
            </a:r>
            <a:endParaRPr lang="zh-TW" altLang="en-US" dirty="0"/>
          </a:p>
          <a:p>
            <a:r>
              <a:rPr lang="zh-TW" altLang="en-US" b="1" dirty="0"/>
              <a:t>第四帖「茯苓」</a:t>
            </a:r>
            <a:r>
              <a:rPr lang="zh-TW" altLang="en-US" dirty="0"/>
              <a:t>：</a:t>
            </a:r>
            <a:r>
              <a:rPr lang="zh-TW" altLang="en-US" b="1" dirty="0"/>
              <a:t>預約、逾期、續借</a:t>
            </a:r>
            <a:endParaRPr lang="zh-TW" altLang="en-US" dirty="0"/>
          </a:p>
          <a:p>
            <a:r>
              <a:rPr lang="zh-TW" altLang="en-US" dirty="0"/>
              <a:t>　被外借的書怎麼預約：我需要的書被借走了</a:t>
            </a:r>
            <a:r>
              <a:rPr lang="en-US" altLang="zh-TW" dirty="0"/>
              <a:t>…(</a:t>
            </a:r>
            <a:r>
              <a:rPr lang="zh-TW" altLang="en-US" dirty="0">
                <a:hlinkClick r:id="rId4"/>
              </a:rPr>
              <a:t>說明</a:t>
            </a:r>
            <a:r>
              <a:rPr lang="en-US" altLang="zh-TW" dirty="0"/>
              <a:t>)</a:t>
            </a:r>
            <a:endParaRPr lang="zh-TW" altLang="en-US" dirty="0"/>
          </a:p>
          <a:p>
            <a:r>
              <a:rPr lang="zh-TW" altLang="en-US" dirty="0"/>
              <a:t>　關於還書緩衝期：如果我來不及還書的話</a:t>
            </a:r>
            <a:r>
              <a:rPr lang="en-US" altLang="zh-TW" dirty="0"/>
              <a:t>…(</a:t>
            </a:r>
            <a:r>
              <a:rPr lang="zh-TW" altLang="en-US" dirty="0">
                <a:hlinkClick r:id="rId5"/>
              </a:rPr>
              <a:t>說明</a:t>
            </a:r>
            <a:r>
              <a:rPr lang="en-US" altLang="zh-TW" dirty="0"/>
              <a:t>)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16975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碩士在職專班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en-US" b="1" dirty="0"/>
              <a:t>第五帖「川芎」</a:t>
            </a:r>
            <a:r>
              <a:rPr lang="zh-TW" altLang="en-US" dirty="0"/>
              <a:t>：</a:t>
            </a:r>
            <a:r>
              <a:rPr lang="zh-TW" altLang="en-US" b="1" dirty="0"/>
              <a:t>如何找期刊</a:t>
            </a:r>
            <a:endParaRPr lang="zh-TW" altLang="en-US" dirty="0"/>
          </a:p>
          <a:p>
            <a:r>
              <a:rPr lang="zh-TW" altLang="en-US" dirty="0"/>
              <a:t>　期刊的查詢方式：提供您尋找期刊的撇步</a:t>
            </a:r>
            <a:r>
              <a:rPr lang="en-US" altLang="zh-TW" dirty="0"/>
              <a:t>…(</a:t>
            </a:r>
            <a:r>
              <a:rPr lang="zh-TW" altLang="en-US" dirty="0">
                <a:hlinkClick r:id="rId2"/>
              </a:rPr>
              <a:t>說明</a:t>
            </a:r>
            <a:r>
              <a:rPr lang="en-US" altLang="zh-TW" dirty="0"/>
              <a:t>)</a:t>
            </a:r>
            <a:endParaRPr lang="zh-TW" altLang="en-US" dirty="0"/>
          </a:p>
          <a:p>
            <a:r>
              <a:rPr lang="zh-TW" altLang="en-US" dirty="0"/>
              <a:t>　結合</a:t>
            </a:r>
            <a:r>
              <a:rPr lang="en-US" altLang="zh-TW" dirty="0"/>
              <a:t>Google</a:t>
            </a:r>
            <a:r>
              <a:rPr lang="zh-TW" altLang="en-US" dirty="0"/>
              <a:t>的館藏電子期刊查詢系統，查詢功能更強大</a:t>
            </a:r>
            <a:r>
              <a:rPr lang="en-US" altLang="zh-TW" dirty="0"/>
              <a:t>…(</a:t>
            </a:r>
            <a:r>
              <a:rPr lang="zh-TW" altLang="en-US" dirty="0">
                <a:hlinkClick r:id="rId3"/>
              </a:rPr>
              <a:t>說明</a:t>
            </a:r>
            <a:r>
              <a:rPr lang="en-US" altLang="zh-TW" dirty="0"/>
              <a:t>)  </a:t>
            </a:r>
            <a:endParaRPr lang="zh-TW" altLang="en-US" dirty="0"/>
          </a:p>
          <a:p>
            <a:r>
              <a:rPr lang="zh-TW" altLang="en-US" dirty="0"/>
              <a:t>　關於智慧財產權：我可以影印幾頁的內容呢</a:t>
            </a:r>
            <a:r>
              <a:rPr lang="en-US" altLang="zh-TW" dirty="0"/>
              <a:t>…(</a:t>
            </a:r>
            <a:r>
              <a:rPr lang="zh-TW" altLang="en-US" dirty="0">
                <a:hlinkClick r:id="rId4"/>
              </a:rPr>
              <a:t>說明</a:t>
            </a:r>
            <a:r>
              <a:rPr lang="en-US" altLang="zh-TW" dirty="0"/>
              <a:t>)</a:t>
            </a:r>
            <a:endParaRPr lang="zh-TW" altLang="en-US" dirty="0"/>
          </a:p>
          <a:p>
            <a:r>
              <a:rPr lang="zh-TW" altLang="en-US" b="1" dirty="0"/>
              <a:t> </a:t>
            </a:r>
            <a:endParaRPr lang="zh-TW" altLang="en-US" dirty="0"/>
          </a:p>
          <a:p>
            <a:r>
              <a:rPr lang="zh-TW" altLang="en-US" b="1" dirty="0"/>
              <a:t>第六帖「白芍」</a:t>
            </a:r>
            <a:r>
              <a:rPr lang="zh-TW" altLang="en-US" dirty="0"/>
              <a:t>：</a:t>
            </a:r>
            <a:r>
              <a:rPr lang="zh-TW" altLang="en-US" b="1" dirty="0"/>
              <a:t>如何找學位論文</a:t>
            </a:r>
            <a:endParaRPr lang="zh-TW" altLang="en-US" dirty="0"/>
          </a:p>
          <a:p>
            <a:r>
              <a:rPr lang="zh-TW" altLang="en-US" dirty="0"/>
              <a:t>尋找國內外博碩士論文：站在巨人的肩膀上</a:t>
            </a:r>
            <a:r>
              <a:rPr lang="en-US" altLang="zh-TW" dirty="0"/>
              <a:t>…(</a:t>
            </a:r>
            <a:r>
              <a:rPr lang="zh-TW" altLang="en-US" dirty="0">
                <a:hlinkClick r:id="rId5"/>
              </a:rPr>
              <a:t>說明</a:t>
            </a:r>
            <a:r>
              <a:rPr lang="en-US" altLang="zh-TW" dirty="0"/>
              <a:t>)</a:t>
            </a:r>
            <a:endParaRPr lang="zh-TW" altLang="en-US" dirty="0"/>
          </a:p>
          <a:p>
            <a:r>
              <a:rPr lang="zh-TW" altLang="en-US" dirty="0"/>
              <a:t>　論文寫作的引註方式，還有，這到底是姓還是名</a:t>
            </a:r>
            <a:r>
              <a:rPr lang="en-US" altLang="zh-TW" dirty="0"/>
              <a:t>…(</a:t>
            </a:r>
            <a:r>
              <a:rPr lang="zh-TW" altLang="en-US" dirty="0">
                <a:hlinkClick r:id="rId6"/>
              </a:rPr>
              <a:t>說明</a:t>
            </a:r>
            <a:r>
              <a:rPr lang="en-US" altLang="zh-TW" dirty="0"/>
              <a:t>)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42928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碩士在職專班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b="1" dirty="0"/>
              <a:t>第七帖「人參」</a:t>
            </a:r>
            <a:r>
              <a:rPr lang="zh-TW" altLang="en-US" dirty="0"/>
              <a:t>：</a:t>
            </a:r>
            <a:r>
              <a:rPr lang="zh-TW" altLang="en-US" b="1" dirty="0"/>
              <a:t>連線服務</a:t>
            </a:r>
            <a:endParaRPr lang="zh-TW" altLang="en-US" dirty="0"/>
          </a:p>
          <a:p>
            <a:r>
              <a:rPr lang="zh-TW" altLang="en-US" dirty="0"/>
              <a:t>館內如何無線上網：筆電</a:t>
            </a:r>
            <a:r>
              <a:rPr lang="en-US" altLang="zh-TW" dirty="0"/>
              <a:t>/</a:t>
            </a:r>
            <a:r>
              <a:rPr lang="zh-TW" altLang="en-US" dirty="0"/>
              <a:t>智慧型手機想要連接網路</a:t>
            </a:r>
            <a:r>
              <a:rPr lang="en-US" altLang="zh-TW" dirty="0"/>
              <a:t>…(</a:t>
            </a:r>
            <a:r>
              <a:rPr lang="zh-TW" altLang="en-US" dirty="0">
                <a:hlinkClick r:id="rId2"/>
              </a:rPr>
              <a:t>說明</a:t>
            </a:r>
            <a:r>
              <a:rPr lang="en-US" altLang="zh-TW" dirty="0"/>
              <a:t>)</a:t>
            </a:r>
            <a:endParaRPr lang="zh-TW" altLang="en-US" dirty="0"/>
          </a:p>
          <a:p>
            <a:r>
              <a:rPr lang="zh-TW" altLang="en-US" dirty="0"/>
              <a:t>校外如何查詢館藏資料庫：不在校內，照常可以作研究</a:t>
            </a:r>
            <a:r>
              <a:rPr lang="en-US" altLang="zh-TW" dirty="0"/>
              <a:t>…(</a:t>
            </a:r>
            <a:r>
              <a:rPr lang="zh-TW" altLang="en-US" dirty="0">
                <a:hlinkClick r:id="rId3"/>
              </a:rPr>
              <a:t>說明</a:t>
            </a:r>
            <a:r>
              <a:rPr lang="en-US" altLang="zh-TW" dirty="0"/>
              <a:t>)</a:t>
            </a:r>
            <a:endParaRPr lang="zh-TW" altLang="en-US" dirty="0"/>
          </a:p>
          <a:p>
            <a:r>
              <a:rPr lang="zh-TW" altLang="en-US" dirty="0"/>
              <a:t> </a:t>
            </a:r>
            <a:endParaRPr lang="zh-TW" altLang="en-US" dirty="0"/>
          </a:p>
          <a:p>
            <a:r>
              <a:rPr lang="zh-TW" altLang="en-US" b="1" dirty="0"/>
              <a:t>第八帖「黃芪」</a:t>
            </a:r>
            <a:r>
              <a:rPr lang="zh-TW" altLang="en-US" dirty="0"/>
              <a:t>：</a:t>
            </a:r>
            <a:r>
              <a:rPr lang="zh-TW" altLang="en-US" b="1" dirty="0"/>
              <a:t>館際合作</a:t>
            </a:r>
            <a:endParaRPr lang="zh-TW" altLang="en-US" dirty="0"/>
          </a:p>
          <a:p>
            <a:r>
              <a:rPr lang="zh-TW" altLang="en-US" dirty="0"/>
              <a:t>查詢其他圖書館館藏，擴充您的資源能量</a:t>
            </a:r>
            <a:r>
              <a:rPr lang="en-US" altLang="zh-TW" dirty="0"/>
              <a:t>…(</a:t>
            </a:r>
            <a:r>
              <a:rPr lang="zh-TW" altLang="en-US" dirty="0">
                <a:hlinkClick r:id="rId4"/>
              </a:rPr>
              <a:t>說明</a:t>
            </a:r>
            <a:r>
              <a:rPr lang="en-US" altLang="zh-TW" dirty="0"/>
              <a:t>)</a:t>
            </a:r>
            <a:endParaRPr lang="zh-TW" altLang="en-US" dirty="0"/>
          </a:p>
          <a:p>
            <a:r>
              <a:rPr lang="zh-TW" altLang="en-US" dirty="0"/>
              <a:t>付費與免費的館際合作：如何向其他圖書館借閱資料</a:t>
            </a:r>
            <a:r>
              <a:rPr lang="en-US" altLang="zh-TW" dirty="0"/>
              <a:t>…(</a:t>
            </a:r>
            <a:r>
              <a:rPr lang="zh-TW" altLang="en-US" dirty="0">
                <a:hlinkClick r:id="rId5"/>
              </a:rPr>
              <a:t>說明</a:t>
            </a:r>
            <a:r>
              <a:rPr lang="en-US" altLang="zh-TW" dirty="0"/>
              <a:t>)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48107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碩士在職專班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en-US" b="1" dirty="0"/>
              <a:t>第九帖「白術」</a:t>
            </a:r>
            <a:r>
              <a:rPr lang="zh-TW" altLang="en-US" dirty="0"/>
              <a:t>：</a:t>
            </a:r>
            <a:r>
              <a:rPr lang="zh-TW" altLang="en-US" b="1" dirty="0"/>
              <a:t>空間使用</a:t>
            </a:r>
            <a:endParaRPr lang="zh-TW" altLang="en-US" dirty="0"/>
          </a:p>
          <a:p>
            <a:r>
              <a:rPr lang="zh-TW" altLang="en-US" dirty="0"/>
              <a:t>　借用研究小間：個人專屬的研究空間</a:t>
            </a:r>
            <a:r>
              <a:rPr lang="en-US" altLang="zh-TW" dirty="0"/>
              <a:t>…(</a:t>
            </a:r>
            <a:r>
              <a:rPr lang="zh-TW" altLang="en-US" dirty="0">
                <a:hlinkClick r:id="rId2"/>
              </a:rPr>
              <a:t>說明</a:t>
            </a:r>
            <a:r>
              <a:rPr lang="en-US" altLang="zh-TW" dirty="0"/>
              <a:t>)</a:t>
            </a:r>
            <a:endParaRPr lang="zh-TW" altLang="en-US" dirty="0"/>
          </a:p>
          <a:p>
            <a:r>
              <a:rPr lang="zh-TW" altLang="en-US" dirty="0"/>
              <a:t>  借用討論室：大家一起做研究</a:t>
            </a:r>
            <a:r>
              <a:rPr lang="en-US" altLang="zh-TW" dirty="0"/>
              <a:t>…(</a:t>
            </a:r>
            <a:r>
              <a:rPr lang="zh-TW" altLang="en-US" dirty="0">
                <a:hlinkClick r:id="rId3"/>
              </a:rPr>
              <a:t>說明</a:t>
            </a:r>
            <a:r>
              <a:rPr lang="en-US" altLang="zh-TW" dirty="0"/>
              <a:t>)</a:t>
            </a:r>
            <a:endParaRPr lang="zh-TW" altLang="en-US" dirty="0"/>
          </a:p>
          <a:p>
            <a:r>
              <a:rPr lang="zh-TW" altLang="en-US" dirty="0"/>
              <a:t> </a:t>
            </a:r>
            <a:endParaRPr lang="zh-TW" altLang="en-US" dirty="0"/>
          </a:p>
          <a:p>
            <a:r>
              <a:rPr lang="zh-TW" altLang="en-US" b="1" dirty="0"/>
              <a:t>第十帖「甘草」</a:t>
            </a:r>
            <a:r>
              <a:rPr lang="zh-TW" altLang="en-US" dirty="0"/>
              <a:t>：</a:t>
            </a:r>
            <a:r>
              <a:rPr lang="zh-TW" altLang="en-US" b="1" dirty="0"/>
              <a:t>學位論文上傳服務</a:t>
            </a:r>
            <a:endParaRPr lang="zh-TW" altLang="en-US" dirty="0"/>
          </a:p>
          <a:p>
            <a:r>
              <a:rPr lang="zh-TW" altLang="en-US" dirty="0"/>
              <a:t>　恭喜您即將畢業，如何繳交與上傳論文</a:t>
            </a:r>
            <a:r>
              <a:rPr lang="en-US" altLang="zh-TW" dirty="0"/>
              <a:t>…(</a:t>
            </a:r>
            <a:r>
              <a:rPr lang="zh-TW" altLang="en-US" dirty="0">
                <a:hlinkClick r:id="rId4"/>
              </a:rPr>
              <a:t>說明</a:t>
            </a:r>
            <a:r>
              <a:rPr lang="en-US" altLang="zh-TW" dirty="0"/>
              <a:t>)</a:t>
            </a:r>
            <a:endParaRPr lang="zh-TW" altLang="en-US" dirty="0"/>
          </a:p>
          <a:p>
            <a:r>
              <a:rPr lang="zh-TW" altLang="en-US" dirty="0"/>
              <a:t>　圖書館提供您論文繳交與上傳服務，請看「</a:t>
            </a:r>
            <a:r>
              <a:rPr lang="zh-TW" altLang="en-US" dirty="0">
                <a:hlinkClick r:id="rId5"/>
              </a:rPr>
              <a:t>付費上傳論文委託書</a:t>
            </a:r>
            <a:r>
              <a:rPr lang="zh-TW" altLang="en-US" dirty="0"/>
              <a:t>」</a:t>
            </a:r>
            <a:endParaRPr lang="zh-TW" altLang="en-US" dirty="0"/>
          </a:p>
          <a:p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  <a:p>
            <a:r>
              <a:rPr lang="zh-TW" altLang="en-US" dirty="0"/>
              <a:t>別忘了，圖書館還提供專人到課堂說明的服務，請記得看最後的「</a:t>
            </a:r>
            <a:r>
              <a:rPr lang="zh-TW" altLang="en-US" dirty="0">
                <a:hlinkClick r:id="rId6"/>
              </a:rPr>
              <a:t>服用說明</a:t>
            </a:r>
            <a:r>
              <a:rPr lang="zh-TW" altLang="en-US" dirty="0"/>
              <a:t>」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0547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72067" y="2852935"/>
            <a:ext cx="7408333" cy="3273227"/>
          </a:xfrm>
        </p:spPr>
        <p:txBody>
          <a:bodyPr/>
          <a:lstStyle/>
          <a:p>
            <a:r>
              <a:rPr lang="zh-TW" altLang="en-US" dirty="0" smtClean="0"/>
              <a:t>採取新世代能接受的方式吸引讀者閱讀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本館電子報的設計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871296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563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強化圖書館價值提升大學競爭力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圖書館與大學競爭力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相干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學生學習</a:t>
            </a:r>
            <a:endParaRPr lang="en-US" altLang="zh-TW" dirty="0" smtClean="0"/>
          </a:p>
          <a:p>
            <a:r>
              <a:rPr lang="zh-TW" altLang="en-US" dirty="0" smtClean="0"/>
              <a:t>研究</a:t>
            </a:r>
            <a:endParaRPr lang="en-US" altLang="zh-TW" dirty="0" smtClean="0"/>
          </a:p>
          <a:p>
            <a:r>
              <a:rPr lang="zh-TW" altLang="en-US" dirty="0"/>
              <a:t>推廣</a:t>
            </a:r>
          </a:p>
        </p:txBody>
      </p:sp>
    </p:spTree>
    <p:extLst>
      <p:ext uri="{BB962C8B-B14F-4D97-AF65-F5344CB8AC3E}">
        <p14:creationId xmlns:p14="http://schemas.microsoft.com/office/powerpoint/2010/main" val="3738807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文字簡潔、優雅、訊息清楚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圖案設計須呼應每期的主題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主題之下，訂定每個單元的內容。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電子報設計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49787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來粒芭樂電子報</a:t>
            </a:r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609F0-B7C4-43D3-9DF7-F1977A986346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1484313"/>
            <a:ext cx="3108326" cy="2224087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8650" y="1484313"/>
            <a:ext cx="3132138" cy="2232025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1484313"/>
            <a:ext cx="3113088" cy="2232025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3933825"/>
            <a:ext cx="3114675" cy="2224088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11650" y="3938588"/>
            <a:ext cx="3068638" cy="2227262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2712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我們目標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全方位推銷圖書館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讓本館永遠成為校園內的話題與知識獲取的地點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發揮創意，繼續維持原有思維管理圖書館，勢必面臨淘汰。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4113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推廣閱讀活動</a:t>
            </a:r>
            <a:r>
              <a:rPr lang="en-US" altLang="zh-TW" smtClean="0"/>
              <a:t>1</a:t>
            </a:r>
            <a:endParaRPr lang="zh-TW" alt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351837" cy="4895850"/>
          </a:xfrm>
        </p:spPr>
        <p:txBody>
          <a:bodyPr/>
          <a:lstStyle/>
          <a:p>
            <a:r>
              <a:rPr lang="zh-TW" altLang="en-US" sz="2800" smtClean="0"/>
              <a:t>春季西文圖書書展</a:t>
            </a:r>
            <a:endParaRPr lang="en-US" altLang="zh-TW" sz="2800" smtClean="0"/>
          </a:p>
          <a:p>
            <a:pPr lvl="1"/>
            <a:r>
              <a:rPr lang="en-US" altLang="zh-TW" sz="2400" smtClean="0"/>
              <a:t>101/3/27-29</a:t>
            </a:r>
            <a:r>
              <a:rPr lang="zh-TW" altLang="en-US" sz="2400" smtClean="0"/>
              <a:t>，</a:t>
            </a:r>
            <a:r>
              <a:rPr lang="en-US" altLang="zh-TW" sz="2400" smtClean="0"/>
              <a:t>83</a:t>
            </a:r>
            <a:r>
              <a:rPr lang="zh-TW" altLang="en-US" sz="2400" smtClean="0"/>
              <a:t>人次推薦，合計推薦</a:t>
            </a:r>
            <a:r>
              <a:rPr lang="en-US" altLang="zh-TW" sz="2400" smtClean="0"/>
              <a:t> 328</a:t>
            </a:r>
            <a:r>
              <a:rPr lang="zh-TW" altLang="en-US" sz="2400" smtClean="0"/>
              <a:t>冊次</a:t>
            </a:r>
            <a:endParaRPr lang="en-US" altLang="zh-TW" sz="2400" smtClean="0"/>
          </a:p>
          <a:p>
            <a:r>
              <a:rPr lang="zh-TW" altLang="en-US" sz="2800" smtClean="0"/>
              <a:t>國科會人文及社會科學研究圖書計畫哲學主題書展</a:t>
            </a:r>
            <a:endParaRPr lang="en-US" altLang="zh-TW" sz="2800" smtClean="0"/>
          </a:p>
          <a:p>
            <a:pPr lvl="1"/>
            <a:r>
              <a:rPr lang="en-US" altLang="zh-TW" sz="2400" smtClean="0"/>
              <a:t>101/12/13</a:t>
            </a:r>
            <a:r>
              <a:rPr lang="zh-TW" altLang="en-US" sz="2400" smtClean="0"/>
              <a:t> </a:t>
            </a:r>
            <a:r>
              <a:rPr lang="en-US" altLang="zh-TW" sz="2400" smtClean="0"/>
              <a:t>-</a:t>
            </a:r>
            <a:r>
              <a:rPr lang="zh-TW" altLang="en-US" sz="2400" smtClean="0"/>
              <a:t> </a:t>
            </a:r>
            <a:r>
              <a:rPr lang="en-US" altLang="zh-TW" sz="2400" smtClean="0"/>
              <a:t>26</a:t>
            </a:r>
          </a:p>
        </p:txBody>
      </p:sp>
      <p:pic>
        <p:nvPicPr>
          <p:cNvPr id="19460" name="Picture 6" descr="D:\館長室業務檔案891231\相片\藝文及圖書館週活動\2012推廣活動\1010329西文圖書展\1010329西文圖書展\IMG_36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716338"/>
            <a:ext cx="3889375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AF3D1-3DAA-4616-BA0A-43BAFFF5953A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  <p:pic>
        <p:nvPicPr>
          <p:cNvPr id="19462" name="Picture 2" descr="D:\館長室業務檔案891231\相片\藝文及圖書館週活動\2012推廣活動\1011213人文及社會科學圖書研究展\1011130人文及社會科學圖書研究展\IMG_88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716338"/>
            <a:ext cx="3884612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31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推廣閱讀活動</a:t>
            </a:r>
            <a:r>
              <a:rPr lang="en-US" altLang="zh-TW" smtClean="0"/>
              <a:t>2</a:t>
            </a:r>
            <a:endParaRPr lang="zh-TW" alt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80400" cy="4895850"/>
          </a:xfrm>
        </p:spPr>
        <p:txBody>
          <a:bodyPr/>
          <a:lstStyle/>
          <a:p>
            <a:r>
              <a:rPr lang="zh-TW" altLang="en-US" sz="2800" smtClean="0"/>
              <a:t>鼓</a:t>
            </a:r>
            <a:r>
              <a:rPr lang="en-US" altLang="zh-TW" sz="2800" smtClean="0">
                <a:sym typeface="Wingdings 2" pitchFamily="18" charset="2"/>
              </a:rPr>
              <a:t>‧</a:t>
            </a:r>
            <a:r>
              <a:rPr lang="zh-TW" altLang="en-US" sz="2800" smtClean="0"/>
              <a:t>動：影音與座談活動</a:t>
            </a:r>
            <a:endParaRPr lang="en-US" altLang="zh-TW" sz="2800" smtClean="0"/>
          </a:p>
          <a:p>
            <a:pPr lvl="1"/>
            <a:r>
              <a:rPr lang="zh-TW" altLang="en-US" sz="2400" smtClean="0"/>
              <a:t>教學卓越計畫補助</a:t>
            </a:r>
            <a:endParaRPr lang="en-US" altLang="zh-TW" sz="2400" smtClean="0"/>
          </a:p>
          <a:p>
            <a:pPr lvl="1"/>
            <a:r>
              <a:rPr lang="en-US" altLang="zh-TW" sz="2000" smtClean="0"/>
              <a:t>5/8</a:t>
            </a:r>
            <a:r>
              <a:rPr lang="zh-TW" altLang="en-US" sz="2000" smtClean="0"/>
              <a:t>，</a:t>
            </a:r>
            <a:r>
              <a:rPr lang="zh-TW" altLang="zh-TW" sz="2000" smtClean="0"/>
              <a:t>殷允芃</a:t>
            </a:r>
            <a:r>
              <a:rPr lang="en-US" altLang="zh-TW" sz="2000" smtClean="0"/>
              <a:t>(</a:t>
            </a:r>
            <a:r>
              <a:rPr lang="zh-TW" altLang="zh-TW" sz="2000" smtClean="0"/>
              <a:t>天下雜誌創辦人</a:t>
            </a:r>
            <a:r>
              <a:rPr lang="en-US" altLang="zh-TW" sz="2000" smtClean="0"/>
              <a:t>)</a:t>
            </a:r>
            <a:r>
              <a:rPr lang="zh-TW" altLang="en-US" sz="2000" smtClean="0"/>
              <a:t>座談</a:t>
            </a:r>
            <a:endParaRPr lang="en-US" altLang="zh-TW" sz="2000" smtClean="0"/>
          </a:p>
          <a:p>
            <a:pPr lvl="1"/>
            <a:r>
              <a:rPr lang="en-US" altLang="zh-TW" sz="2000" smtClean="0"/>
              <a:t>5/10</a:t>
            </a:r>
            <a:r>
              <a:rPr lang="zh-TW" altLang="en-US" sz="2000" smtClean="0"/>
              <a:t>，蘇昭旭</a:t>
            </a:r>
            <a:r>
              <a:rPr lang="en-US" altLang="zh-TW" sz="2000" smtClean="0"/>
              <a:t>(</a:t>
            </a:r>
            <a:r>
              <a:rPr lang="zh-TW" altLang="en-US" sz="2000" smtClean="0"/>
              <a:t>鐵道專家</a:t>
            </a:r>
            <a:r>
              <a:rPr lang="en-US" altLang="zh-TW" sz="2000" smtClean="0"/>
              <a:t>)</a:t>
            </a:r>
            <a:r>
              <a:rPr lang="zh-TW" altLang="en-US" sz="2000" smtClean="0"/>
              <a:t>，阿里山鐵路的普世價值與百年回顧：</a:t>
            </a:r>
            <a:r>
              <a:rPr lang="en-US" altLang="zh-TW" sz="2000" smtClean="0"/>
              <a:t>1912~2012</a:t>
            </a:r>
          </a:p>
          <a:p>
            <a:pPr lvl="1"/>
            <a:r>
              <a:rPr lang="en-US" altLang="zh-TW" sz="2000" smtClean="0"/>
              <a:t>5/16</a:t>
            </a:r>
            <a:r>
              <a:rPr lang="zh-TW" altLang="en-US" sz="2000" smtClean="0"/>
              <a:t> ，王志宏</a:t>
            </a:r>
            <a:r>
              <a:rPr lang="en-US" altLang="zh-TW" sz="2000" smtClean="0"/>
              <a:t>(</a:t>
            </a:r>
            <a:r>
              <a:rPr lang="zh-TW" altLang="en-US" sz="2000" smtClean="0"/>
              <a:t>經典雜誌總編輯</a:t>
            </a:r>
            <a:r>
              <a:rPr lang="en-US" altLang="zh-TW" sz="2000" smtClean="0"/>
              <a:t>) </a:t>
            </a:r>
            <a:r>
              <a:rPr lang="zh-TW" altLang="en-US" sz="2000" smtClean="0"/>
              <a:t>，做一件一輩子都會笑的事</a:t>
            </a:r>
            <a:endParaRPr lang="en-US" altLang="zh-TW" sz="2000" smtClean="0"/>
          </a:p>
          <a:p>
            <a:pPr lvl="1"/>
            <a:endParaRPr lang="en-US" altLang="zh-TW" sz="2400" smtClean="0"/>
          </a:p>
          <a:p>
            <a:endParaRPr lang="en-US" altLang="zh-TW" sz="2800" smtClean="0"/>
          </a:p>
          <a:p>
            <a:endParaRPr lang="en-US" altLang="zh-TW" sz="2800" smtClean="0"/>
          </a:p>
          <a:p>
            <a:endParaRPr lang="en-US" altLang="zh-TW" sz="280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BB8D2-AA2F-4AE3-BBAB-9B18050B13ED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  <p:pic>
        <p:nvPicPr>
          <p:cNvPr id="20486" name="Picture 6" descr="D:\館長室業務檔案891231\相片\藝文及圖書館週活動\2012推廣活動\1010508鼓動影展第一場天下雜誌創辦人殷允芃\1010508鼓動影展第一場天下雜誌創辦人殷允芃\IMG_45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365625"/>
            <a:ext cx="2951163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D:\館長室業務檔案891231\相片\藝文及圖書館週活動\2012推廣活動\1010510鼓動影展第二場蘇昭旭\1010510鼓動影展第二場蘇昭旭\IMG_46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4365625"/>
            <a:ext cx="287813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7" descr="D:\館長室業務檔案891231\相片\藝文及圖書館週活動\2012推廣活動\1010516鼓動影展第三場王志宏\1010516鼓動影展第三場王志宏\IMG_47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356100"/>
            <a:ext cx="29908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20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推廣閱讀活動</a:t>
            </a:r>
            <a:r>
              <a:rPr lang="en-US" altLang="zh-TW" smtClean="0"/>
              <a:t>2</a:t>
            </a:r>
            <a:endParaRPr lang="zh-TW" alt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80400" cy="4895850"/>
          </a:xfrm>
        </p:spPr>
        <p:txBody>
          <a:bodyPr/>
          <a:lstStyle/>
          <a:p>
            <a:r>
              <a:rPr lang="zh-TW" altLang="en-US" sz="2800" smtClean="0"/>
              <a:t>鼓</a:t>
            </a:r>
            <a:r>
              <a:rPr lang="en-US" altLang="zh-TW" sz="2800" smtClean="0">
                <a:sym typeface="Wingdings 2" pitchFamily="18" charset="2"/>
              </a:rPr>
              <a:t>‧</a:t>
            </a:r>
            <a:r>
              <a:rPr lang="zh-TW" altLang="en-US" sz="2800" smtClean="0"/>
              <a:t>動：影音與座談活動</a:t>
            </a:r>
            <a:endParaRPr lang="en-US" altLang="zh-TW" sz="2800" smtClean="0"/>
          </a:p>
          <a:p>
            <a:pPr lvl="1"/>
            <a:r>
              <a:rPr lang="zh-TW" altLang="en-US" sz="2000" smtClean="0"/>
              <a:t>教學卓越計畫補助</a:t>
            </a:r>
            <a:endParaRPr lang="en-US" altLang="zh-TW" sz="2000" smtClean="0"/>
          </a:p>
          <a:p>
            <a:pPr lvl="1"/>
            <a:r>
              <a:rPr lang="en-US" altLang="zh-TW" sz="2000" smtClean="0"/>
              <a:t>5/30</a:t>
            </a:r>
            <a:r>
              <a:rPr lang="zh-TW" altLang="en-US" sz="2000" smtClean="0"/>
              <a:t> ，蘇昭旭</a:t>
            </a:r>
            <a:r>
              <a:rPr lang="en-US" altLang="zh-TW" sz="2000" smtClean="0"/>
              <a:t>(</a:t>
            </a:r>
            <a:r>
              <a:rPr lang="zh-TW" altLang="en-US" sz="2000" smtClean="0"/>
              <a:t>鐵道專家</a:t>
            </a:r>
            <a:r>
              <a:rPr lang="en-US" altLang="zh-TW" sz="2000" smtClean="0"/>
              <a:t>) </a:t>
            </a:r>
            <a:r>
              <a:rPr lang="zh-TW" altLang="en-US" sz="2000" smtClean="0"/>
              <a:t>，阿里山鐵路的普世價值與百年回顧：</a:t>
            </a:r>
            <a:r>
              <a:rPr lang="en-US" altLang="zh-TW" sz="2000" smtClean="0"/>
              <a:t>1912~2012</a:t>
            </a:r>
          </a:p>
          <a:p>
            <a:pPr lvl="1"/>
            <a:r>
              <a:rPr lang="en-US" altLang="zh-TW" sz="2000" smtClean="0"/>
              <a:t>5/31</a:t>
            </a:r>
            <a:r>
              <a:rPr lang="zh-TW" altLang="en-US" sz="2000" smtClean="0"/>
              <a:t> ，路威</a:t>
            </a:r>
            <a:r>
              <a:rPr lang="en-US" altLang="zh-TW" sz="2000" smtClean="0"/>
              <a:t>(</a:t>
            </a:r>
            <a:r>
              <a:rPr lang="zh-TW" altLang="en-US" sz="2000" smtClean="0"/>
              <a:t>北歐國際級設計師</a:t>
            </a:r>
            <a:r>
              <a:rPr lang="en-US" altLang="zh-TW" sz="2000" smtClean="0"/>
              <a:t>)</a:t>
            </a:r>
            <a:r>
              <a:rPr lang="zh-TW" altLang="en-US" sz="2000" smtClean="0"/>
              <a:t>、廖佳玲，從北歐觀點談臺灣設計、臺灣社會與臺灣學生</a:t>
            </a:r>
            <a:endParaRPr lang="en-US" altLang="zh-TW" sz="2000" smtClean="0"/>
          </a:p>
          <a:p>
            <a:pPr lvl="1"/>
            <a:r>
              <a:rPr lang="en-US" altLang="zh-TW" sz="2000" smtClean="0"/>
              <a:t>6/6</a:t>
            </a:r>
            <a:r>
              <a:rPr lang="zh-TW" altLang="en-US" sz="2000" smtClean="0"/>
              <a:t>，創意與人生，樊光耀</a:t>
            </a:r>
            <a:r>
              <a:rPr lang="en-US" altLang="zh-TW" sz="2000" smtClean="0"/>
              <a:t>(</a:t>
            </a:r>
            <a:r>
              <a:rPr lang="zh-TW" altLang="en-US" sz="2000" smtClean="0"/>
              <a:t>表演工作者</a:t>
            </a:r>
            <a:r>
              <a:rPr lang="en-US" altLang="zh-TW" sz="2000" smtClean="0"/>
              <a:t>)</a:t>
            </a:r>
          </a:p>
          <a:p>
            <a:pPr lvl="1"/>
            <a:r>
              <a:rPr lang="en-US" altLang="zh-TW" sz="2000" smtClean="0"/>
              <a:t>6/11</a:t>
            </a:r>
            <a:r>
              <a:rPr lang="zh-TW" altLang="en-US" sz="2000" smtClean="0"/>
              <a:t>，音樂耀動生命的色彩，楊錦聰</a:t>
            </a:r>
            <a:r>
              <a:rPr lang="en-US" altLang="zh-TW" sz="2000" smtClean="0"/>
              <a:t>(</a:t>
            </a:r>
            <a:r>
              <a:rPr lang="zh-TW" altLang="en-US" sz="2000" smtClean="0"/>
              <a:t>風潮唱片創辦人</a:t>
            </a:r>
            <a:r>
              <a:rPr lang="en-US" altLang="zh-TW" sz="2000" smtClean="0"/>
              <a:t>)</a:t>
            </a:r>
          </a:p>
          <a:p>
            <a:endParaRPr lang="en-US" altLang="zh-TW" sz="2800" smtClean="0"/>
          </a:p>
          <a:p>
            <a:endParaRPr lang="en-US" altLang="zh-TW" sz="2800" smtClean="0"/>
          </a:p>
          <a:p>
            <a:endParaRPr lang="en-US" altLang="zh-TW" sz="280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F6ECC-2851-4E36-AA61-86E305895C30}" type="slidenum">
              <a:rPr lang="en-US" altLang="zh-TW" smtClean="0"/>
              <a:pPr>
                <a:defRPr/>
              </a:pPr>
              <a:t>25</a:t>
            </a:fld>
            <a:endParaRPr lang="en-US" altLang="zh-TW" dirty="0"/>
          </a:p>
        </p:txBody>
      </p:sp>
      <p:pic>
        <p:nvPicPr>
          <p:cNvPr id="21510" name="Picture 9" descr="D:\館長室業務檔案891231\相片\藝文及圖書館週活動\2012推廣活動\1010531鼓動影展第四場廖佳玲\1010531鼓動影展第四場廖佳玲\IMG_52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821238"/>
            <a:ext cx="2160587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0" descr="D:\館長室業務檔案891231\相片\藝文及圖書館週活動\2012推廣活動\1010530鼓動影展第五場蘇昭旭\1010530鼓動影展第五場蘇昭旭\IMG_52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4797425"/>
            <a:ext cx="223202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2" descr="D:\館長室業務檔案891231\相片\藝文及圖書館週活動\2012推廣活動\1010606鼓動影展第六場樊光耀\1010606鼓動影展第六場樊光耀\IMG_53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797425"/>
            <a:ext cx="21971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7" descr="D:\館長室業務檔案891231\相片\藝文及圖書館週活動\2012推廣活動\1010611鼓動影展第七場風潮楊錦聰\1010611鼓動影展第七場風潮楊錦聰\IMG_537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797425"/>
            <a:ext cx="215741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30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推廣閱讀活動</a:t>
            </a:r>
            <a:r>
              <a:rPr lang="en-US" altLang="zh-TW" smtClean="0"/>
              <a:t>2</a:t>
            </a:r>
            <a:endParaRPr lang="zh-TW" alt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80400" cy="4895850"/>
          </a:xfrm>
        </p:spPr>
        <p:txBody>
          <a:bodyPr/>
          <a:lstStyle/>
          <a:p>
            <a:r>
              <a:rPr lang="zh-TW" altLang="en-US" sz="2800" smtClean="0">
                <a:sym typeface="Wingdings 2" pitchFamily="18" charset="2"/>
              </a:rPr>
              <a:t>美。好生活</a:t>
            </a:r>
            <a:r>
              <a:rPr lang="zh-TW" altLang="en-US" sz="2800" smtClean="0"/>
              <a:t>：影音與座談活動</a:t>
            </a:r>
            <a:endParaRPr lang="en-US" altLang="zh-TW" sz="2800" smtClean="0"/>
          </a:p>
          <a:p>
            <a:pPr lvl="1"/>
            <a:r>
              <a:rPr lang="zh-TW" altLang="en-US" sz="2000" smtClean="0"/>
              <a:t>教學卓越計畫補助</a:t>
            </a:r>
            <a:endParaRPr lang="en-US" altLang="zh-TW" sz="2000" smtClean="0"/>
          </a:p>
          <a:p>
            <a:pPr lvl="1"/>
            <a:r>
              <a:rPr lang="en-US" altLang="zh-TW" sz="2000" smtClean="0"/>
              <a:t>11/20</a:t>
            </a:r>
            <a:r>
              <a:rPr lang="zh-TW" altLang="en-US" sz="2000" smtClean="0"/>
              <a:t>，陳卓雲</a:t>
            </a:r>
            <a:r>
              <a:rPr lang="en-US" altLang="zh-TW" sz="2000" smtClean="0"/>
              <a:t>(</a:t>
            </a:r>
            <a:r>
              <a:rPr lang="zh-TW" altLang="zh-TW" sz="2000" smtClean="0"/>
              <a:t>中華民國流行顏色協會秘書長</a:t>
            </a:r>
            <a:r>
              <a:rPr lang="en-US" altLang="zh-TW" sz="2000" smtClean="0"/>
              <a:t>)</a:t>
            </a:r>
            <a:r>
              <a:rPr lang="zh-TW" altLang="en-US" sz="2000" smtClean="0"/>
              <a:t> ，從色彩看見自己</a:t>
            </a:r>
            <a:endParaRPr lang="en-US" altLang="zh-TW" sz="2000" smtClean="0"/>
          </a:p>
          <a:p>
            <a:pPr lvl="1"/>
            <a:r>
              <a:rPr lang="en-US" altLang="zh-TW" sz="2000" smtClean="0"/>
              <a:t>11/28</a:t>
            </a:r>
            <a:r>
              <a:rPr lang="zh-TW" altLang="en-US" sz="2000" smtClean="0"/>
              <a:t> ，路威</a:t>
            </a:r>
            <a:r>
              <a:rPr lang="en-US" altLang="zh-TW" sz="2000" smtClean="0"/>
              <a:t>(</a:t>
            </a:r>
            <a:r>
              <a:rPr lang="zh-TW" altLang="en-US" sz="2000" smtClean="0"/>
              <a:t>北歐國際級設計師</a:t>
            </a:r>
            <a:r>
              <a:rPr lang="en-US" altLang="zh-TW" sz="2000" smtClean="0"/>
              <a:t>)</a:t>
            </a:r>
            <a:r>
              <a:rPr lang="zh-TW" altLang="en-US" sz="2000" smtClean="0"/>
              <a:t>、廖佳玲，</a:t>
            </a:r>
            <a:r>
              <a:rPr lang="zh-TW" altLang="zh-TW" sz="2000" smtClean="0"/>
              <a:t>北歐的理性人文設計與感性生活美學</a:t>
            </a:r>
            <a:r>
              <a:rPr lang="en-US" altLang="zh-TW" sz="2000" smtClean="0"/>
              <a:t> - Design For Life</a:t>
            </a:r>
          </a:p>
          <a:p>
            <a:pPr lvl="1"/>
            <a:r>
              <a:rPr lang="en-US" altLang="zh-TW" sz="2000" smtClean="0"/>
              <a:t>12/5</a:t>
            </a:r>
            <a:r>
              <a:rPr lang="zh-TW" altLang="en-US" sz="2000" smtClean="0"/>
              <a:t>，王誠之</a:t>
            </a:r>
            <a:r>
              <a:rPr lang="en-US" altLang="zh-TW" sz="2000" smtClean="0"/>
              <a:t>(</a:t>
            </a:r>
            <a:r>
              <a:rPr lang="zh-TW" altLang="en-US" sz="2000" smtClean="0"/>
              <a:t>台灣野望自然傳播學社秘書長</a:t>
            </a:r>
            <a:r>
              <a:rPr lang="en-US" altLang="zh-TW" sz="2000" smtClean="0"/>
              <a:t>)</a:t>
            </a:r>
            <a:r>
              <a:rPr lang="zh-TW" altLang="en-US" sz="2000" smtClean="0"/>
              <a:t>，拯救路納</a:t>
            </a:r>
          </a:p>
          <a:p>
            <a:pPr lvl="1"/>
            <a:r>
              <a:rPr lang="en-US" altLang="zh-TW" sz="2000" smtClean="0"/>
              <a:t>12/12</a:t>
            </a:r>
            <a:r>
              <a:rPr lang="zh-TW" altLang="en-US" sz="2000" smtClean="0"/>
              <a:t> ，蔡銀娟導演，侯鳥來的季節</a:t>
            </a:r>
            <a:r>
              <a:rPr lang="en-US" altLang="zh-TW" sz="2000" smtClean="0"/>
              <a:t>	</a:t>
            </a:r>
          </a:p>
          <a:p>
            <a:pPr lvl="1"/>
            <a:r>
              <a:rPr lang="en-US" altLang="zh-TW" sz="2000" smtClean="0"/>
              <a:t>12/19</a:t>
            </a:r>
            <a:r>
              <a:rPr lang="zh-TW" altLang="en-US" sz="2000" smtClean="0"/>
              <a:t> ，蔡志浩</a:t>
            </a:r>
            <a:r>
              <a:rPr lang="en-US" altLang="zh-TW" sz="2000" smtClean="0"/>
              <a:t>(</a:t>
            </a:r>
            <a:r>
              <a:rPr lang="zh-TW" altLang="en-US" sz="2000" smtClean="0"/>
              <a:t>台灣使用者經驗協會理事長</a:t>
            </a:r>
            <a:r>
              <a:rPr lang="en-US" altLang="zh-TW" sz="2000" smtClean="0"/>
              <a:t>)</a:t>
            </a:r>
            <a:r>
              <a:rPr lang="zh-TW" altLang="en-US" sz="2000" smtClean="0"/>
              <a:t>，從探索自我到發現世界</a:t>
            </a:r>
            <a:endParaRPr lang="en-US" altLang="zh-TW" sz="2000" smtClean="0"/>
          </a:p>
          <a:p>
            <a:endParaRPr lang="en-US" altLang="zh-TW" sz="2800" smtClean="0"/>
          </a:p>
          <a:p>
            <a:endParaRPr lang="en-US" altLang="zh-TW" sz="280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DA897-B409-4E5B-9C10-AEA0C62DFD23}" type="slidenum">
              <a:rPr lang="en-US" altLang="zh-TW" smtClean="0"/>
              <a:pPr>
                <a:defRPr/>
              </a:pPr>
              <a:t>26</a:t>
            </a:fld>
            <a:endParaRPr lang="en-US" altLang="zh-TW" dirty="0"/>
          </a:p>
        </p:txBody>
      </p:sp>
      <p:pic>
        <p:nvPicPr>
          <p:cNvPr id="22534" name="Picture 8" descr="D:\館長室業務檔案891231\相片\藝文及圖書館週活動\2012推廣活動\1011120美好生活_從色彩看見自己(1)\1011120美好生活_從色彩看見自己(1)\IMG_83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891088"/>
            <a:ext cx="2879725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9" descr="D:\館長室業務檔案891231\相片\藝文及圖書館週活動\2012推廣活動\1011128美好生活_路威Design For Life(2)\1011128美好生活_路威Design For Life(2)\IMG_83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891088"/>
            <a:ext cx="2879725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9" descr="D:\館長室業務檔案891231\相片\藝文及圖書館週活動\2012推廣活動\1011212美好生活侯鳥來的季節\1011212美好生活侯鳥來的季節\IMG_88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868863"/>
            <a:ext cx="2879725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68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推廣閱讀活動</a:t>
            </a:r>
            <a:r>
              <a:rPr lang="en-US" altLang="zh-TW" smtClean="0"/>
              <a:t>3</a:t>
            </a:r>
            <a:endParaRPr lang="zh-TW" alt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80400" cy="4895850"/>
          </a:xfrm>
        </p:spPr>
        <p:txBody>
          <a:bodyPr/>
          <a:lstStyle/>
          <a:p>
            <a:r>
              <a:rPr lang="zh-TW" altLang="en-US" sz="2800" smtClean="0"/>
              <a:t>經典名著導讀</a:t>
            </a:r>
            <a:endParaRPr lang="en-US" altLang="zh-TW" sz="2800" smtClean="0"/>
          </a:p>
          <a:p>
            <a:pPr lvl="1"/>
            <a:r>
              <a:rPr lang="zh-TW" altLang="en-US" sz="2400" smtClean="0"/>
              <a:t>教學卓越計畫補助</a:t>
            </a:r>
            <a:endParaRPr lang="en-US" altLang="zh-TW" sz="2400" smtClean="0"/>
          </a:p>
          <a:p>
            <a:pPr lvl="1"/>
            <a:r>
              <a:rPr lang="en-US" altLang="zh-TW" sz="2400" smtClean="0"/>
              <a:t>5/21</a:t>
            </a:r>
          </a:p>
          <a:p>
            <a:pPr lvl="1"/>
            <a:r>
              <a:rPr lang="en-US" altLang="zh-TW" sz="2400" b="1" smtClean="0"/>
              <a:t>Deborah Stone</a:t>
            </a:r>
            <a:r>
              <a:rPr lang="zh-TW" altLang="en-US" sz="2400" b="1" smtClean="0"/>
              <a:t>，</a:t>
            </a:r>
            <a:r>
              <a:rPr lang="zh-TW" altLang="en-US" sz="2400" smtClean="0"/>
              <a:t>達特茅斯學院政府學系研究教授</a:t>
            </a:r>
            <a:endParaRPr lang="en-US" altLang="zh-TW" sz="2400" smtClean="0"/>
          </a:p>
          <a:p>
            <a:pPr lvl="1"/>
            <a:r>
              <a:rPr lang="en-US" altLang="zh-TW" sz="2400" smtClean="0"/>
              <a:t>《</a:t>
            </a:r>
            <a:r>
              <a:rPr lang="zh-TW" altLang="en-US" sz="2400" smtClean="0"/>
              <a:t>政策弔詭：政治決策的藝術</a:t>
            </a:r>
            <a:r>
              <a:rPr lang="en-US" altLang="zh-TW" sz="2400" smtClean="0"/>
              <a:t>》(Policy Paradox: The Art of Political Decision Making)</a:t>
            </a:r>
            <a:endParaRPr lang="en-US" altLang="zh-TW" smtClean="0"/>
          </a:p>
          <a:p>
            <a:endParaRPr lang="en-US" altLang="zh-TW" sz="280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DCCB1-7C37-4F47-B866-43008F779086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  <p:pic>
        <p:nvPicPr>
          <p:cNvPr id="23558" name="Picture 6" descr="D:\館長室業務檔案891231\相片\藝文及圖書館週活動\2012推廣活動\1010521史東教授新書導讀\1010521史東教授新書導讀\IMG_48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21213"/>
            <a:ext cx="28797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D:\館長室業務檔案891231\相片\藝文及圖書館週活動\2012推廣活動\1010521史東教授新書導讀\1010521史東教授新書導讀\IMG_48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652963"/>
            <a:ext cx="2808288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 descr="D:\館長室業務檔案891231\相片\藝文及圖書館週活動\2012推廣活動\1010521史東教授新書導讀\1010521史東教授新書導讀\IMG_48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4652963"/>
            <a:ext cx="2805112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9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推廣閱讀活動</a:t>
            </a:r>
            <a:r>
              <a:rPr lang="en-US" altLang="zh-TW" smtClean="0"/>
              <a:t>4</a:t>
            </a:r>
            <a:endParaRPr lang="zh-TW" alt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80400" cy="4895850"/>
          </a:xfrm>
        </p:spPr>
        <p:txBody>
          <a:bodyPr/>
          <a:lstStyle/>
          <a:p>
            <a:r>
              <a:rPr lang="zh-TW" altLang="en-US" sz="2800" smtClean="0"/>
              <a:t>新書發表會</a:t>
            </a:r>
            <a:endParaRPr lang="en-US" altLang="zh-TW" sz="2800" smtClean="0"/>
          </a:p>
          <a:p>
            <a:pPr lvl="1"/>
            <a:r>
              <a:rPr lang="zh-TW" altLang="en-US" sz="2400" smtClean="0"/>
              <a:t>教學卓越計畫補助</a:t>
            </a:r>
            <a:endParaRPr lang="en-US" altLang="zh-TW" sz="2400" smtClean="0"/>
          </a:p>
          <a:p>
            <a:pPr lvl="1"/>
            <a:r>
              <a:rPr lang="en-US" altLang="zh-TW" sz="2400" smtClean="0"/>
              <a:t>3/6</a:t>
            </a:r>
            <a:r>
              <a:rPr lang="zh-TW" altLang="en-US" sz="2400" smtClean="0"/>
              <a:t>，謝予騰，請為我讀詩</a:t>
            </a:r>
            <a:endParaRPr lang="en-US" altLang="zh-TW" sz="2400" smtClean="0"/>
          </a:p>
          <a:p>
            <a:pPr lvl="1"/>
            <a:r>
              <a:rPr lang="en-US" altLang="zh-TW" sz="2400" smtClean="0"/>
              <a:t>3/21</a:t>
            </a:r>
            <a:r>
              <a:rPr lang="zh-TW" altLang="en-US" sz="2400" smtClean="0"/>
              <a:t>，語言所張榮興教授，</a:t>
            </a:r>
            <a:r>
              <a:rPr lang="zh-TW" altLang="zh-TW" sz="2400" smtClean="0"/>
              <a:t>台灣手語姓氏認知與造詞策略研究</a:t>
            </a:r>
            <a:r>
              <a:rPr lang="zh-TW" altLang="en-US" sz="2400" smtClean="0"/>
              <a:t>、</a:t>
            </a:r>
            <a:r>
              <a:rPr lang="zh-TW" altLang="zh-TW" sz="2400" smtClean="0"/>
              <a:t>台灣手語地名造詞策略研究</a:t>
            </a:r>
            <a:endParaRPr lang="en-US" altLang="zh-TW" sz="2400" smtClean="0"/>
          </a:p>
          <a:p>
            <a:pPr lvl="1"/>
            <a:r>
              <a:rPr lang="en-US" altLang="zh-TW" sz="2400" smtClean="0"/>
              <a:t>10/03</a:t>
            </a:r>
            <a:r>
              <a:rPr lang="zh-TW" altLang="en-US" sz="2400" smtClean="0"/>
              <a:t>，經濟系陳和全教授，管理經濟與策略</a:t>
            </a:r>
            <a:endParaRPr lang="en-US" altLang="zh-TW" sz="2400" smtClean="0"/>
          </a:p>
          <a:p>
            <a:pPr lvl="1"/>
            <a:r>
              <a:rPr lang="en-US" altLang="zh-TW" sz="2400" smtClean="0"/>
              <a:t>11/29</a:t>
            </a:r>
            <a:r>
              <a:rPr lang="zh-TW" altLang="en-US" sz="2400" smtClean="0"/>
              <a:t>，心理系翁嘉英教授，轉角找回好心情</a:t>
            </a:r>
            <a:endParaRPr lang="en-US" altLang="zh-TW" sz="2400" smtClean="0"/>
          </a:p>
          <a:p>
            <a:pPr lvl="1"/>
            <a:r>
              <a:rPr lang="en-US" altLang="zh-TW" sz="2400" smtClean="0"/>
              <a:t>12/12</a:t>
            </a:r>
            <a:r>
              <a:rPr lang="zh-TW" altLang="en-US" sz="2400" smtClean="0"/>
              <a:t>，陳克華</a:t>
            </a:r>
            <a:r>
              <a:rPr lang="en-US" altLang="zh-TW" sz="2400" smtClean="0"/>
              <a:t>(</a:t>
            </a:r>
            <a:r>
              <a:rPr lang="zh-TW" altLang="en-US" sz="2400" smtClean="0"/>
              <a:t>桂冠詩人</a:t>
            </a:r>
            <a:r>
              <a:rPr lang="en-US" altLang="zh-TW" sz="2400" smtClean="0"/>
              <a:t>)</a:t>
            </a:r>
            <a:r>
              <a:rPr lang="zh-TW" altLang="en-US" sz="2400" smtClean="0"/>
              <a:t>，當我們的愛還沒有名字</a:t>
            </a:r>
            <a:endParaRPr lang="en-US" altLang="zh-TW" sz="2400" smtClean="0"/>
          </a:p>
          <a:p>
            <a:endParaRPr lang="en-US" altLang="zh-TW" sz="2800" smtClean="0"/>
          </a:p>
          <a:p>
            <a:endParaRPr lang="en-US" altLang="zh-TW" sz="2800" smtClean="0"/>
          </a:p>
        </p:txBody>
      </p:sp>
      <p:pic>
        <p:nvPicPr>
          <p:cNvPr id="24580" name="Picture 4" descr="D:\館長室業務檔案891231\相片\藝文及圖書館週活動\2012推廣活動\1010306請為我讀詩：謝予騰新書發表會\1010306請為我讀詩：謝予騰新書發表會\IMG_34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373688"/>
            <a:ext cx="2232025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 descr="D:\館長室業務檔案891231\相片\藝文及圖書館週活動\2012推廣活動\101.0321張榮興副教授新書發表會\101.0321張榮興副教授新書發表會\DSC007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373688"/>
            <a:ext cx="208756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 descr="D:\館長室業務檔案891231\相片\藝文及圖書館週活動\2012推廣活動\1011129翁嘉英新書發表會\1011129翁嘉英新書發表會\IMG_83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5373688"/>
            <a:ext cx="204946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4" descr="D:\館長室業務檔案891231\相片\藝文及圖書館週活動\2012推廣活動\1011212陳克華新書發表\1011212陳克華新書發表\IMG_88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63" y="5373688"/>
            <a:ext cx="20510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13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推廣閱讀活動</a:t>
            </a:r>
            <a:r>
              <a:rPr lang="en-US" altLang="zh-TW" smtClean="0"/>
              <a:t>5</a:t>
            </a:r>
            <a:endParaRPr lang="zh-TW" alt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80400" cy="4895850"/>
          </a:xfrm>
        </p:spPr>
        <p:txBody>
          <a:bodyPr/>
          <a:lstStyle/>
          <a:p>
            <a:r>
              <a:rPr lang="zh-TW" altLang="en-US" smtClean="0"/>
              <a:t>主題書展系列講座</a:t>
            </a:r>
            <a:endParaRPr lang="en-US" altLang="zh-TW" smtClean="0"/>
          </a:p>
          <a:p>
            <a:pPr lvl="1"/>
            <a:r>
              <a:rPr lang="zh-TW" altLang="en-US" smtClean="0"/>
              <a:t>教學卓越計畫補助</a:t>
            </a:r>
            <a:endParaRPr lang="en-US" altLang="zh-TW" smtClean="0"/>
          </a:p>
          <a:p>
            <a:pPr lvl="1"/>
            <a:r>
              <a:rPr lang="en-US" altLang="zh-TW" sz="2400" smtClean="0"/>
              <a:t>2/29</a:t>
            </a:r>
            <a:r>
              <a:rPr lang="zh-TW" altLang="en-US" sz="2400" smtClean="0"/>
              <a:t>，賴世昌，國考講座</a:t>
            </a:r>
            <a:r>
              <a:rPr lang="en-US" altLang="zh-TW" sz="2400" smtClean="0"/>
              <a:t>1</a:t>
            </a:r>
          </a:p>
          <a:p>
            <a:pPr lvl="1"/>
            <a:r>
              <a:rPr lang="en-US" altLang="zh-TW" sz="2400" smtClean="0"/>
              <a:t>3/12</a:t>
            </a:r>
            <a:r>
              <a:rPr lang="zh-TW" altLang="en-US" sz="2400" smtClean="0"/>
              <a:t>，吳詩額，國考講座</a:t>
            </a:r>
            <a:r>
              <a:rPr lang="en-US" altLang="zh-TW" sz="2400" smtClean="0"/>
              <a:t>2</a:t>
            </a:r>
          </a:p>
          <a:p>
            <a:pPr lvl="1"/>
            <a:r>
              <a:rPr lang="en-US" altLang="zh-TW" sz="2400" smtClean="0"/>
              <a:t>3/16</a:t>
            </a:r>
            <a:r>
              <a:rPr lang="zh-TW" altLang="en-US" sz="2400" smtClean="0"/>
              <a:t>，陳岳樟，文創講座</a:t>
            </a:r>
            <a:r>
              <a:rPr lang="en-US" altLang="zh-TW" sz="2400" smtClean="0"/>
              <a:t>1</a:t>
            </a:r>
          </a:p>
          <a:p>
            <a:pPr lvl="1"/>
            <a:r>
              <a:rPr lang="en-US" altLang="zh-TW" sz="2400" smtClean="0"/>
              <a:t>4/26</a:t>
            </a:r>
            <a:r>
              <a:rPr lang="zh-TW" altLang="en-US" sz="2400" smtClean="0"/>
              <a:t>，李隆杰，文創講座</a:t>
            </a:r>
            <a:r>
              <a:rPr lang="en-US" altLang="zh-TW" sz="2400" smtClean="0"/>
              <a:t>2</a:t>
            </a:r>
            <a:endParaRPr lang="zh-TW" altLang="en-US" sz="2400" smtClean="0"/>
          </a:p>
          <a:p>
            <a:pPr lvl="1"/>
            <a:r>
              <a:rPr lang="en-US" altLang="zh-TW" sz="2400" smtClean="0"/>
              <a:t>12/6</a:t>
            </a:r>
            <a:r>
              <a:rPr lang="zh-TW" altLang="en-US" sz="2400" smtClean="0"/>
              <a:t> ，韋宗成，文創講座</a:t>
            </a:r>
            <a:r>
              <a:rPr lang="en-US" altLang="zh-TW" sz="2400" smtClean="0"/>
              <a:t>3</a:t>
            </a:r>
          </a:p>
          <a:p>
            <a:pPr lvl="1"/>
            <a:endParaRPr lang="en-US" altLang="zh-TW" sz="2400" smtClean="0"/>
          </a:p>
          <a:p>
            <a:endParaRPr lang="en-US" altLang="zh-TW" sz="2800" smtClean="0"/>
          </a:p>
          <a:p>
            <a:endParaRPr lang="en-US" altLang="zh-TW" sz="2800" smtClean="0"/>
          </a:p>
        </p:txBody>
      </p:sp>
      <p:pic>
        <p:nvPicPr>
          <p:cNvPr id="25604" name="Picture 2" descr="D:\館長室業務檔案891231\相片\藝文及圖書館週活動\2012推廣活動\100.0229國考講座\100.0229國考講座\IMG_33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964113"/>
            <a:ext cx="2909888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 descr="D:\館長室業務檔案891231\相片\藝文及圖書館週活動\2012推廣活動\1010316公仔達人陳岳璋講座\1010316公仔達人陳岳璋講座\IMG_36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986338"/>
            <a:ext cx="280670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8" descr="D:\館長室業務檔案891231\相片\藝文及圖書館週活動\2012推廣活動\1010426李隆杰作品會帶我們到更遠的地方\1010426李隆杰作品會帶我們到更遠的地方\IMG_43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968875"/>
            <a:ext cx="28321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07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本次引言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如何強化圖書館價值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那麼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圖書館的原有價值有那些，應該如何強化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07399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推廣閱讀活動</a:t>
            </a:r>
            <a:r>
              <a:rPr lang="en-US" altLang="zh-TW" smtClean="0"/>
              <a:t>5</a:t>
            </a:r>
            <a:endParaRPr lang="zh-TW" alt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80400" cy="4895850"/>
          </a:xfrm>
        </p:spPr>
        <p:txBody>
          <a:bodyPr/>
          <a:lstStyle/>
          <a:p>
            <a:r>
              <a:rPr lang="zh-TW" altLang="en-US" smtClean="0"/>
              <a:t>主題書展系列講座</a:t>
            </a:r>
            <a:endParaRPr lang="en-US" altLang="zh-TW" smtClean="0"/>
          </a:p>
          <a:p>
            <a:pPr lvl="1"/>
            <a:r>
              <a:rPr lang="zh-TW" altLang="en-US" smtClean="0"/>
              <a:t>教學卓越計畫補助</a:t>
            </a:r>
            <a:endParaRPr lang="en-US" altLang="zh-TW" smtClean="0"/>
          </a:p>
          <a:p>
            <a:pPr lvl="1"/>
            <a:r>
              <a:rPr lang="en-US" altLang="zh-TW" sz="2400" smtClean="0"/>
              <a:t>4/30</a:t>
            </a:r>
            <a:r>
              <a:rPr lang="zh-TW" altLang="en-US" sz="2400" smtClean="0"/>
              <a:t>，楊佳嫻</a:t>
            </a:r>
            <a:r>
              <a:rPr lang="en-US" altLang="zh-TW" sz="2400" smtClean="0"/>
              <a:t>(</a:t>
            </a:r>
            <a:r>
              <a:rPr lang="zh-TW" altLang="en-US" sz="2400" smtClean="0"/>
              <a:t>詩人</a:t>
            </a:r>
            <a:r>
              <a:rPr lang="en-US" altLang="zh-TW" sz="2400" smtClean="0"/>
              <a:t>)</a:t>
            </a:r>
            <a:r>
              <a:rPr lang="zh-TW" altLang="en-US" sz="2400" smtClean="0"/>
              <a:t>，</a:t>
            </a:r>
            <a:r>
              <a:rPr lang="zh-TW" altLang="zh-TW" sz="2400" smtClean="0"/>
              <a:t>詩．追尋日常的靈光</a:t>
            </a:r>
            <a:endParaRPr lang="en-US" altLang="zh-TW" sz="2400" smtClean="0"/>
          </a:p>
          <a:p>
            <a:pPr lvl="1"/>
            <a:r>
              <a:rPr lang="en-US" altLang="zh-TW" sz="2400" smtClean="0"/>
              <a:t>5/14</a:t>
            </a:r>
            <a:r>
              <a:rPr lang="zh-TW" altLang="en-US" sz="2400" smtClean="0"/>
              <a:t>，</a:t>
            </a:r>
            <a:r>
              <a:rPr lang="en-US" altLang="zh-TW" sz="2400" smtClean="0"/>
              <a:t>Janet(</a:t>
            </a:r>
            <a:r>
              <a:rPr lang="zh-TW" altLang="en-US" sz="2400" smtClean="0"/>
              <a:t>藝人</a:t>
            </a:r>
            <a:r>
              <a:rPr lang="en-US" altLang="zh-TW" sz="2400" smtClean="0"/>
              <a:t>)</a:t>
            </a:r>
            <a:r>
              <a:rPr lang="zh-TW" altLang="en-US" sz="2400" smtClean="0"/>
              <a:t>，</a:t>
            </a:r>
            <a:r>
              <a:rPr lang="en-US" altLang="zh-TW" sz="2400" smtClean="0"/>
              <a:t>Enjoy yourself</a:t>
            </a:r>
            <a:r>
              <a:rPr lang="zh-TW" altLang="en-US" sz="2400" smtClean="0"/>
              <a:t>！享受幸福人生！</a:t>
            </a:r>
            <a:endParaRPr lang="en-US" altLang="zh-TW" sz="2400" smtClean="0"/>
          </a:p>
          <a:p>
            <a:pPr lvl="1"/>
            <a:r>
              <a:rPr lang="en-US" altLang="zh-TW" sz="2400" smtClean="0"/>
              <a:t>9/18</a:t>
            </a:r>
            <a:r>
              <a:rPr lang="zh-TW" altLang="en-US" sz="2400" smtClean="0"/>
              <a:t>，</a:t>
            </a:r>
            <a:r>
              <a:rPr lang="en-US" altLang="zh-TW" sz="2400" smtClean="0"/>
              <a:t>943(</a:t>
            </a:r>
            <a:r>
              <a:rPr lang="zh-TW" altLang="en-US" sz="2400" smtClean="0"/>
              <a:t>知名部落客</a:t>
            </a:r>
            <a:r>
              <a:rPr lang="en-US" altLang="zh-TW" sz="2400" smtClean="0"/>
              <a:t>)</a:t>
            </a:r>
            <a:r>
              <a:rPr lang="zh-TW" altLang="en-US" sz="2400" smtClean="0"/>
              <a:t>，</a:t>
            </a:r>
            <a:r>
              <a:rPr lang="en-US" altLang="zh-TW" sz="2400" smtClean="0"/>
              <a:t>3</a:t>
            </a:r>
            <a:r>
              <a:rPr lang="zh-TW" altLang="en-US" sz="2400" smtClean="0"/>
              <a:t>萬</a:t>
            </a:r>
            <a:r>
              <a:rPr lang="en-US" altLang="zh-TW" sz="2400" smtClean="0"/>
              <a:t>5</a:t>
            </a:r>
            <a:r>
              <a:rPr lang="zh-TW" altLang="en-US" sz="2400" smtClean="0"/>
              <a:t>輕鬆遊倫敦</a:t>
            </a:r>
            <a:endParaRPr lang="en-US" altLang="zh-TW" sz="2400" smtClean="0"/>
          </a:p>
          <a:p>
            <a:pPr lvl="1"/>
            <a:r>
              <a:rPr lang="en-US" altLang="zh-TW" sz="2400" smtClean="0"/>
              <a:t>10/1</a:t>
            </a:r>
            <a:r>
              <a:rPr lang="zh-TW" altLang="en-US" sz="2400" smtClean="0"/>
              <a:t> ，褚士瑩</a:t>
            </a:r>
            <a:r>
              <a:rPr lang="en-US" altLang="zh-TW" sz="2400" smtClean="0"/>
              <a:t>(</a:t>
            </a:r>
            <a:r>
              <a:rPr lang="zh-TW" altLang="en-US" sz="2400" smtClean="0"/>
              <a:t>國際</a:t>
            </a:r>
            <a:r>
              <a:rPr lang="en-US" altLang="zh-TW" sz="2400" smtClean="0"/>
              <a:t>NGO</a:t>
            </a:r>
            <a:r>
              <a:rPr lang="zh-TW" altLang="en-US" sz="2400" smtClean="0"/>
              <a:t>組織顧問</a:t>
            </a:r>
            <a:r>
              <a:rPr lang="en-US" altLang="zh-TW" sz="2400" smtClean="0"/>
              <a:t>)</a:t>
            </a:r>
            <a:r>
              <a:rPr lang="zh-TW" altLang="en-US" sz="2400" smtClean="0"/>
              <a:t>，旅行的意義～到澳洲當屠夫又怎樣</a:t>
            </a:r>
            <a:r>
              <a:rPr lang="en-US" altLang="zh-TW" sz="2400" smtClean="0"/>
              <a:t>?</a:t>
            </a:r>
          </a:p>
          <a:p>
            <a:pPr lvl="1"/>
            <a:endParaRPr lang="en-US" altLang="zh-TW" sz="2400" smtClean="0"/>
          </a:p>
          <a:p>
            <a:endParaRPr lang="en-US" altLang="zh-TW" sz="2800" smtClean="0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022A5-32F7-4631-BC9A-4FB1CA4E5CDC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  <p:pic>
        <p:nvPicPr>
          <p:cNvPr id="26630" name="Picture 6" descr="D:\館長室業務檔案891231\相片\藝文及圖書館週活動\2012推廣活動\1010514jenet演講\1010514jenet演講\IMG_47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38" y="4868863"/>
            <a:ext cx="226695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 descr="D:\館長室業務檔案891231\相片\藝文及圖書館週活動\2012推廣活動\1010430楊佳嫻詩追尋日常的靈光\1010430楊佳嫻詩追尋日常的靈光\IMG_43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8863"/>
            <a:ext cx="23399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0" descr="D:\館長室業務檔案891231\相片\藝文及圖書館週活動\2012推廣活動\1010918輕鬆遊倫敦\1010918輕鬆遊倫敦\IMG_61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4868863"/>
            <a:ext cx="2233612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4" descr="D:\館長室業務檔案891231\相片\藝文及圖書館週活動\2012推廣活動\1011001旅行的意義：到澳洲當屠夫又怎樣-褚士瑩\1011001旅行的意義：到澳洲當屠夫又怎樣-褚士瑩\IMG_628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4868863"/>
            <a:ext cx="20764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0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推廣閱讀活動</a:t>
            </a:r>
            <a:r>
              <a:rPr lang="en-US" altLang="zh-TW" smtClean="0"/>
              <a:t>5</a:t>
            </a:r>
            <a:endParaRPr lang="zh-TW" alt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84313"/>
            <a:ext cx="8280400" cy="4895850"/>
          </a:xfrm>
        </p:spPr>
        <p:txBody>
          <a:bodyPr/>
          <a:lstStyle/>
          <a:p>
            <a:r>
              <a:rPr lang="zh-TW" altLang="en-US" smtClean="0">
                <a:latin typeface="Times New Roman" pitchFamily="18" charset="0"/>
                <a:cs typeface="Times New Roman" pitchFamily="18" charset="0"/>
              </a:rPr>
              <a:t>主題書展系列講座</a:t>
            </a:r>
            <a:endParaRPr lang="en-US" altLang="zh-TW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zh-TW" altLang="en-US" sz="2400" smtClean="0">
                <a:latin typeface="Times New Roman" pitchFamily="18" charset="0"/>
                <a:cs typeface="Times New Roman" pitchFamily="18" charset="0"/>
              </a:rPr>
              <a:t>教學卓越計畫補助</a:t>
            </a:r>
            <a:endParaRPr lang="en-US" altLang="zh-TW" sz="240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TW" sz="2400" smtClean="0">
                <a:latin typeface="Times New Roman" pitchFamily="18" charset="0"/>
                <a:cs typeface="Times New Roman" pitchFamily="18" charset="0"/>
              </a:rPr>
              <a:t>10/4</a:t>
            </a:r>
            <a:r>
              <a:rPr lang="zh-TW" altLang="en-US" sz="2400" smtClean="0">
                <a:latin typeface="Times New Roman" pitchFamily="18" charset="0"/>
                <a:cs typeface="Times New Roman" pitchFamily="18" charset="0"/>
              </a:rPr>
              <a:t>，張瓊齡</a:t>
            </a:r>
            <a:r>
              <a:rPr lang="en-US" altLang="zh-TW" sz="24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TW" altLang="zh-TW" sz="2400" smtClean="0">
                <a:latin typeface="Times New Roman" pitchFamily="18" charset="0"/>
                <a:cs typeface="Times New Roman" pitchFamily="18" charset="0"/>
              </a:rPr>
              <a:t>台灣國際志工協會副理事長</a:t>
            </a:r>
            <a:r>
              <a:rPr lang="en-US" altLang="zh-TW" sz="240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en-US" sz="2400" smtClean="0">
                <a:latin typeface="Times New Roman" pitchFamily="18" charset="0"/>
                <a:cs typeface="Times New Roman" pitchFamily="18" charset="0"/>
              </a:rPr>
              <a:t>、施盈竹</a:t>
            </a:r>
            <a:r>
              <a:rPr lang="en-US" altLang="zh-TW" sz="24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TW" altLang="en-US" sz="2400" smtClean="0">
                <a:latin typeface="Times New Roman" pitchFamily="18" charset="0"/>
                <a:cs typeface="Times New Roman" pitchFamily="18" charset="0"/>
              </a:rPr>
              <a:t>浩然基金會國際志工計畫駐埃及志願者</a:t>
            </a:r>
            <a:r>
              <a:rPr lang="en-US" altLang="zh-TW" sz="240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en-US" sz="2400" smtClean="0">
                <a:latin typeface="Times New Roman" pitchFamily="18" charset="0"/>
                <a:cs typeface="Times New Roman" pitchFamily="18" charset="0"/>
              </a:rPr>
              <a:t> ，從</a:t>
            </a:r>
            <a:r>
              <a:rPr lang="en-US" altLang="zh-TW" sz="2400" smtClean="0"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zh-TW" altLang="en-US" sz="2400" smtClean="0">
                <a:latin typeface="Times New Roman" pitchFamily="18" charset="0"/>
                <a:cs typeface="Times New Roman" pitchFamily="18" charset="0"/>
              </a:rPr>
              <a:t>到</a:t>
            </a:r>
            <a:r>
              <a:rPr lang="en-US" altLang="zh-TW" sz="2400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zh-TW" altLang="en-US" sz="2400" smtClean="0">
                <a:latin typeface="Times New Roman" pitchFamily="18" charset="0"/>
                <a:cs typeface="Times New Roman" pitchFamily="18" charset="0"/>
              </a:rPr>
              <a:t>的旅程</a:t>
            </a:r>
            <a:endParaRPr lang="en-US" altLang="zh-TW" sz="240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TW" sz="2400" smtClean="0">
                <a:latin typeface="Times New Roman" pitchFamily="18" charset="0"/>
                <a:cs typeface="Times New Roman" pitchFamily="18" charset="0"/>
              </a:rPr>
              <a:t>12/11</a:t>
            </a:r>
            <a:r>
              <a:rPr lang="zh-TW" altLang="en-US" sz="2400" smtClean="0">
                <a:latin typeface="Times New Roman" pitchFamily="18" charset="0"/>
                <a:cs typeface="Times New Roman" pitchFamily="18" charset="0"/>
              </a:rPr>
              <a:t> ，王國羽</a:t>
            </a:r>
            <a:r>
              <a:rPr lang="en-US" altLang="zh-TW" sz="24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TW" altLang="en-US" sz="2400" smtClean="0">
                <a:latin typeface="Times New Roman" pitchFamily="18" charset="0"/>
                <a:cs typeface="Times New Roman" pitchFamily="18" charset="0"/>
              </a:rPr>
              <a:t>教授</a:t>
            </a:r>
            <a:r>
              <a:rPr lang="en-US" altLang="zh-TW" sz="240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en-US" sz="2400" smtClean="0">
                <a:latin typeface="Times New Roman" pitchFamily="18" charset="0"/>
                <a:cs typeface="Times New Roman" pitchFamily="18" charset="0"/>
              </a:rPr>
              <a:t>，在旅行中發現自己</a:t>
            </a:r>
            <a:endParaRPr lang="en-US" altLang="zh-TW" sz="240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zh-TW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A05318-BACB-46D2-821A-76CA328EBCCA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  <p:pic>
        <p:nvPicPr>
          <p:cNvPr id="27654" name="Picture 13" descr="D:\館長室業務檔案891231\相片\藝文及圖書館週活動\2012推廣活動\1011004從me到we的旅程張瓊齡施盈竹\1011004從me到we的旅程張瓊齡施盈竹\IMG_63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221163"/>
            <a:ext cx="3381375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8" descr="D:\館長室業務檔案891231\相片\藝文及圖書館週活動\2012推廣活動\1011211王國羽館長_在旅行中發現自己\1011211王國羽館長_在旅行中發現自己\IMG_87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221163"/>
            <a:ext cx="33845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41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推廣閱讀活動</a:t>
            </a:r>
            <a:r>
              <a:rPr lang="en-US" altLang="zh-TW" smtClean="0"/>
              <a:t>6</a:t>
            </a:r>
            <a:endParaRPr lang="zh-TW" alt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84313"/>
            <a:ext cx="8280400" cy="4895850"/>
          </a:xfrm>
        </p:spPr>
        <p:txBody>
          <a:bodyPr/>
          <a:lstStyle/>
          <a:p>
            <a:r>
              <a:rPr lang="zh-TW" altLang="en-US" smtClean="0"/>
              <a:t>金瓶梅國際學術研討會</a:t>
            </a:r>
            <a:endParaRPr lang="en-US" altLang="zh-TW" smtClean="0"/>
          </a:p>
          <a:p>
            <a:pPr lvl="1"/>
            <a:r>
              <a:rPr lang="en-US" altLang="zh-TW" sz="2400" smtClean="0"/>
              <a:t>8/26</a:t>
            </a:r>
            <a:r>
              <a:rPr lang="zh-TW" altLang="en-US" sz="2400" smtClean="0"/>
              <a:t>，與</a:t>
            </a:r>
            <a:r>
              <a:rPr lang="zh-TW" altLang="zh-TW" sz="2400" smtClean="0"/>
              <a:t>國立成功大學人文社會科學中心</a:t>
            </a:r>
            <a:r>
              <a:rPr lang="zh-TW" altLang="en-US" sz="2400" smtClean="0"/>
              <a:t>合辦嘉義場，本校文學院、中文系協辦</a:t>
            </a:r>
            <a:endParaRPr lang="en-US" altLang="zh-TW" sz="2400" smtClean="0"/>
          </a:p>
          <a:p>
            <a:endParaRPr lang="en-US" altLang="zh-TW" sz="280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64896-D100-4769-8AEE-3F760CAC7691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  <p:pic>
        <p:nvPicPr>
          <p:cNvPr id="28678" name="Picture 2" descr="D:\館長室業務檔案891231\相片\藝文及圖書館週活動\2012推廣活動\1010826金瓶梅國際學術研討會\1010826金瓶梅國際學術研討會\DSC008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175"/>
            <a:ext cx="25923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3" descr="D:\館長室業務檔案891231\相片\藝文及圖書館週活動\2012推廣活動\1010826金瓶梅國際學術研討會\1010826金瓶梅國際學術研討會\DSC009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924175"/>
            <a:ext cx="259238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4" descr="D:\館長室業務檔案891231\相片\藝文及圖書館週活動\2012推廣活動\1010826金瓶梅國際學術研討會\1010826金瓶梅國際學術研討會\DSC009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913313"/>
            <a:ext cx="2592387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5" descr="D:\館長室業務檔案891231\相片\藝文及圖書館週活動\2012推廣活動\1010826金瓶梅國際學術研討會\1010826金瓶梅國際學術研討會\IMG_21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887913"/>
            <a:ext cx="2627312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6" descr="D:\館長室業務檔案891231\相片\藝文及圖書館週活動\2012推廣活動\1010826金瓶梅國際學術研討會\1010826金瓶梅國際學術研討會\DSC0094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2924175"/>
            <a:ext cx="2516187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7" descr="D:\館長室業務檔案891231\相片\藝文及圖書館週活動\2012推廣活動\1010826金瓶梅國際學術研討會\1010826金瓶梅國際學術研討會\DSC0091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4941888"/>
            <a:ext cx="255587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97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7570787" cy="1143000"/>
          </a:xfrm>
        </p:spPr>
        <p:txBody>
          <a:bodyPr/>
          <a:lstStyle/>
          <a:p>
            <a:r>
              <a:rPr lang="zh-TW" altLang="en-US" smtClean="0"/>
              <a:t>推廣閱讀活動</a:t>
            </a:r>
            <a:r>
              <a:rPr lang="en-US" altLang="zh-TW" smtClean="0"/>
              <a:t>7</a:t>
            </a:r>
            <a:endParaRPr lang="zh-TW" altLang="en-US" smtClean="0"/>
          </a:p>
        </p:txBody>
      </p:sp>
      <p:sp>
        <p:nvSpPr>
          <p:cNvPr id="29699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913"/>
          </a:xfrm>
        </p:spPr>
        <p:txBody>
          <a:bodyPr>
            <a:normAutofit lnSpcReduction="10000"/>
          </a:bodyPr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2"/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以競賽方式推廣自主閱讀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參賽前的暖身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3/3</a:t>
            </a:r>
            <a:r>
              <a:rPr lang="zh-TW" altLang="en-US" dirty="0" smtClean="0"/>
              <a:t>、</a:t>
            </a:r>
            <a:r>
              <a:rPr lang="en-US" altLang="zh-TW" dirty="0" smtClean="0"/>
              <a:t>17</a:t>
            </a:r>
            <a:r>
              <a:rPr lang="zh-TW" altLang="en-US" dirty="0" smtClean="0"/>
              <a:t>，尹格言，</a:t>
            </a:r>
            <a:r>
              <a:rPr lang="zh-TW" altLang="zh-TW" dirty="0" smtClean="0"/>
              <a:t>科幻小說工作坊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3/13</a:t>
            </a:r>
            <a:r>
              <a:rPr lang="zh-TW" altLang="en-US" dirty="0" smtClean="0"/>
              <a:t>，蔡崇隆，紀錄片工作坊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3/20</a:t>
            </a:r>
            <a:r>
              <a:rPr lang="zh-TW" altLang="en-US" dirty="0" smtClean="0"/>
              <a:t>，</a:t>
            </a:r>
            <a:r>
              <a:rPr lang="zh-TW" altLang="zh-TW" dirty="0" smtClean="0"/>
              <a:t>劉嘉圭</a:t>
            </a:r>
            <a:r>
              <a:rPr lang="zh-TW" altLang="en-US" dirty="0" smtClean="0"/>
              <a:t>、</a:t>
            </a:r>
            <a:r>
              <a:rPr lang="zh-TW" altLang="zh-TW" dirty="0" smtClean="0"/>
              <a:t>江映青導演</a:t>
            </a:r>
            <a:r>
              <a:rPr lang="zh-TW" altLang="en-US" dirty="0" smtClean="0"/>
              <a:t>，紀錄片工作坊：</a:t>
            </a:r>
            <a:r>
              <a:rPr lang="zh-TW" altLang="zh-TW" dirty="0" smtClean="0"/>
              <a:t>紀錄短片與創意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98C5DD-41D4-40AB-9BD5-4F575B139974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  <p:pic>
        <p:nvPicPr>
          <p:cNvPr id="29701" name="Picture 5" descr="D:\館長室業務檔案891231\推廣活動\跨學院閱讀與創意競賽\2012\橫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9144000" cy="18288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1457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誠品書局的作法引進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經典名著導讀</a:t>
            </a:r>
            <a:endParaRPr lang="zh-TW" altLang="en-US" dirty="0"/>
          </a:p>
        </p:txBody>
      </p:sp>
      <p:pic>
        <p:nvPicPr>
          <p:cNvPr id="24579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2090738"/>
            <a:ext cx="5334000" cy="3544887"/>
          </a:xfrm>
          <a:noFill/>
        </p:spPr>
      </p:pic>
    </p:spTree>
    <p:extLst>
      <p:ext uri="{BB962C8B-B14F-4D97-AF65-F5344CB8AC3E}">
        <p14:creationId xmlns:p14="http://schemas.microsoft.com/office/powerpoint/2010/main" val="30344705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誠品書局的做法</a:t>
            </a:r>
            <a:r>
              <a:rPr lang="en-US" altLang="zh-TW" smtClean="0"/>
              <a:t>:</a:t>
            </a:r>
            <a:r>
              <a:rPr lang="zh-TW" altLang="en-US" smtClean="0"/>
              <a:t>新書發表會</a:t>
            </a:r>
          </a:p>
        </p:txBody>
      </p:sp>
      <p:pic>
        <p:nvPicPr>
          <p:cNvPr id="2662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2090738"/>
            <a:ext cx="5334000" cy="3544887"/>
          </a:xfrm>
          <a:noFill/>
        </p:spPr>
      </p:pic>
    </p:spTree>
    <p:extLst>
      <p:ext uri="{BB962C8B-B14F-4D97-AF65-F5344CB8AC3E}">
        <p14:creationId xmlns:p14="http://schemas.microsoft.com/office/powerpoint/2010/main" val="33450748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新書發表會</a:t>
            </a:r>
            <a:r>
              <a:rPr lang="en-US" altLang="zh-TW" smtClean="0"/>
              <a:t>:</a:t>
            </a:r>
            <a:r>
              <a:rPr lang="zh-TW" altLang="en-US" smtClean="0"/>
              <a:t>作者簽名</a:t>
            </a:r>
          </a:p>
        </p:txBody>
      </p:sp>
      <p:pic>
        <p:nvPicPr>
          <p:cNvPr id="27651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80928"/>
            <a:ext cx="3822700" cy="2808312"/>
          </a:xfrm>
          <a:prstGeom prst="rect">
            <a:avLst/>
          </a:prstGeom>
          <a:noFill/>
        </p:spPr>
      </p:pic>
      <p:sp>
        <p:nvSpPr>
          <p:cNvPr id="4" name="內容版面配置區 3"/>
          <p:cNvSpPr>
            <a:spLocks noGrp="1"/>
          </p:cNvSpPr>
          <p:nvPr>
            <p:ph sz="quarter" idx="4294967295"/>
          </p:nvPr>
        </p:nvSpPr>
        <p:spPr>
          <a:xfrm>
            <a:off x="4645152" y="2679192"/>
            <a:ext cx="3822192" cy="344728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zh-TW" altLang="en-US" dirty="0" smtClean="0"/>
              <a:t>與校內外的新書作者合作，在本館進行新書發表會。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讓學校校園內的老師著作能獲得肯定，同時讓學生親近作者。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如果商業部門可以做，為何大學圖書館做不到</a:t>
            </a:r>
            <a:r>
              <a:rPr lang="en-US" altLang="zh-TW" dirty="0" smtClean="0"/>
              <a:t>?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640723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我們的期盼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讓學生愛上圖書館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愛圖書館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用圖書館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親近圖書館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135663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大學競爭力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圖書館是大學靈魂，擦亮大學的眼睛，圖書館動起來，大學動起來。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轉型為提供學生學習、閱讀、討論的場域。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497564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大學圖書館的經營者，可發揮無窮創意，推銷圖書館這個產品。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圖書館內有</a:t>
            </a:r>
            <a:endParaRPr lang="en-US" altLang="zh-TW" dirty="0" smtClean="0"/>
          </a:p>
          <a:p>
            <a:r>
              <a:rPr lang="zh-TW" altLang="en-US" dirty="0" smtClean="0"/>
              <a:t>圖書</a:t>
            </a:r>
            <a:endParaRPr lang="en-US" altLang="zh-TW" dirty="0" smtClean="0"/>
          </a:p>
          <a:p>
            <a:r>
              <a:rPr lang="zh-TW" altLang="en-US" dirty="0"/>
              <a:t>視聽</a:t>
            </a:r>
            <a:r>
              <a:rPr lang="zh-TW" altLang="en-US" dirty="0" smtClean="0"/>
              <a:t>資料</a:t>
            </a:r>
            <a:endParaRPr lang="en-US" altLang="zh-TW" dirty="0" smtClean="0"/>
          </a:p>
          <a:p>
            <a:r>
              <a:rPr lang="zh-TW" altLang="en-US" dirty="0"/>
              <a:t>閱讀</a:t>
            </a:r>
            <a:r>
              <a:rPr lang="zh-TW" altLang="en-US" dirty="0" smtClean="0"/>
              <a:t>空間</a:t>
            </a:r>
            <a:endParaRPr lang="en-US" altLang="zh-TW" dirty="0" smtClean="0"/>
          </a:p>
          <a:p>
            <a:r>
              <a:rPr lang="zh-TW" altLang="en-US" dirty="0"/>
              <a:t>討論</a:t>
            </a:r>
            <a:r>
              <a:rPr lang="zh-TW" altLang="en-US" dirty="0" smtClean="0"/>
              <a:t>空間</a:t>
            </a:r>
            <a:endParaRPr lang="en-US" altLang="zh-TW" dirty="0" smtClean="0"/>
          </a:p>
          <a:p>
            <a:r>
              <a:rPr lang="zh-TW" altLang="en-US" dirty="0"/>
              <a:t>沉思空間</a:t>
            </a:r>
          </a:p>
        </p:txBody>
      </p:sp>
    </p:spTree>
    <p:extLst>
      <p:ext uri="{BB962C8B-B14F-4D97-AF65-F5344CB8AC3E}">
        <p14:creationId xmlns:p14="http://schemas.microsoft.com/office/powerpoint/2010/main" val="1809748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引言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數位化發展與圖書館</a:t>
            </a:r>
            <a:r>
              <a:rPr lang="zh-TW" altLang="en-US" dirty="0" smtClean="0"/>
              <a:t>競爭力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未來圖書館在大學中的定位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圖書館是否準備好了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/>
              <a:t>大家一起來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749766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新思維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數位化下</a:t>
            </a:r>
            <a:endParaRPr lang="en-US" altLang="zh-TW" dirty="0" smtClean="0"/>
          </a:p>
          <a:p>
            <a:r>
              <a:rPr lang="zh-TW" altLang="en-US" dirty="0"/>
              <a:t>圖書館不應被合併</a:t>
            </a:r>
            <a:r>
              <a:rPr lang="zh-TW" altLang="en-US" dirty="0" smtClean="0"/>
              <a:t>或專注在電子資源的購買等技術層次問題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應發揮圖書館學的古典時代精神，倡議與推銷圖書館在大學無可取代的價值與地位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0897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引言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數位化趨勢下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圖書館的問題，在傳統典範與數位趨勢下找到繼續生存的價值與對大學的貢獻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數位化發展對圖書館是危機也是轉機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5321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如何提升圖書館的價值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怎樣做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如何做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圖書館的核心價值</a:t>
            </a: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07849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圖書館的核心價值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書籍流通、介紹、典藏與運用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支持研究教學，無論數位化趨勢如何，都應發揮支持研究與教學的功能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知識傳遞與傳播，未來的知識傳播方式將是更為多元與多樣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07412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中正大學圖書館如何提升價值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作法需創新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研究新世代讀者的圖書使用特性與喜好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推出各種方案，吸引讀者對圖書館的注意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館員本身發揮創意推動活動，不受制於各種圖書產品廠商的介紹活動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9323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行銷圖書館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我是</a:t>
            </a:r>
            <a:r>
              <a:rPr lang="en-US" altLang="zh-TW" dirty="0" smtClean="0"/>
              <a:t>VIP</a:t>
            </a:r>
            <a:r>
              <a:rPr lang="zh-TW" altLang="en-US" dirty="0" smtClean="0"/>
              <a:t>計畫</a:t>
            </a:r>
            <a:endParaRPr lang="en-US" altLang="zh-TW" dirty="0"/>
          </a:p>
          <a:p>
            <a:r>
              <a:rPr lang="zh-TW" altLang="en-US" dirty="0" smtClean="0"/>
              <a:t>運用商業單位常有的促銷手段</a:t>
            </a:r>
            <a:r>
              <a:rPr lang="zh-TW" altLang="en-US" dirty="0"/>
              <a:t>，以鼓勵讀者借書、使用還</a:t>
            </a:r>
            <a:r>
              <a:rPr lang="zh-TW" altLang="en-US" dirty="0" smtClean="0"/>
              <a:t>書機、借書機、上線學習本館圖書資訊素養課程、參加本館各種演講活動的場次等，集點成為本館的</a:t>
            </a:r>
            <a:r>
              <a:rPr lang="en-US" altLang="zh-TW" dirty="0" smtClean="0"/>
              <a:t>VIP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VIP</a:t>
            </a:r>
            <a:r>
              <a:rPr lang="zh-TW" altLang="en-US" dirty="0" smtClean="0"/>
              <a:t>讀者可提高借書冊數、使用研究小間、延長使用時間等獎勵措施。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319586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自然力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153</TotalTime>
  <Words>1638</Words>
  <Application>Microsoft Office PowerPoint</Application>
  <PresentationFormat>如螢幕大小 (4:3)</PresentationFormat>
  <Paragraphs>268</Paragraphs>
  <Slides>40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41" baseType="lpstr">
      <vt:lpstr>夏至</vt:lpstr>
      <vt:lpstr>101學年大校院圖書館館長聯席會議引言報告</vt:lpstr>
      <vt:lpstr>強化圖書館價值提升大學競爭力</vt:lpstr>
      <vt:lpstr>本次引言</vt:lpstr>
      <vt:lpstr>引言</vt:lpstr>
      <vt:lpstr>引言</vt:lpstr>
      <vt:lpstr>如何提升圖書館的價值</vt:lpstr>
      <vt:lpstr>圖書館的核心價值</vt:lpstr>
      <vt:lpstr>中正大學圖書館如何提升價值</vt:lpstr>
      <vt:lpstr>行銷圖書館</vt:lpstr>
      <vt:lpstr>VIP計畫概要</vt:lpstr>
      <vt:lpstr>行銷圖書館</vt:lpstr>
      <vt:lpstr>行銷圖書館</vt:lpstr>
      <vt:lpstr>行銷圖書館</vt:lpstr>
      <vt:lpstr>行銷圖書館 碩士在職專班的補帖</vt:lpstr>
      <vt:lpstr>碩士在職專班</vt:lpstr>
      <vt:lpstr>碩士在職專班</vt:lpstr>
      <vt:lpstr>碩士在職專班</vt:lpstr>
      <vt:lpstr>碩士在職專班</vt:lpstr>
      <vt:lpstr>本館電子報的設計</vt:lpstr>
      <vt:lpstr>電子報設計</vt:lpstr>
      <vt:lpstr>來粒芭樂電子報</vt:lpstr>
      <vt:lpstr>我們目標</vt:lpstr>
      <vt:lpstr>推廣閱讀活動1</vt:lpstr>
      <vt:lpstr>推廣閱讀活動2</vt:lpstr>
      <vt:lpstr>推廣閱讀活動2</vt:lpstr>
      <vt:lpstr>推廣閱讀活動2</vt:lpstr>
      <vt:lpstr>推廣閱讀活動3</vt:lpstr>
      <vt:lpstr>推廣閱讀活動4</vt:lpstr>
      <vt:lpstr>推廣閱讀活動5</vt:lpstr>
      <vt:lpstr>推廣閱讀活動5</vt:lpstr>
      <vt:lpstr>推廣閱讀活動5</vt:lpstr>
      <vt:lpstr>推廣閱讀活動6</vt:lpstr>
      <vt:lpstr>推廣閱讀活動7</vt:lpstr>
      <vt:lpstr>誠品書局的作法引進 經典名著導讀</vt:lpstr>
      <vt:lpstr>誠品書局的做法:新書發表會</vt:lpstr>
      <vt:lpstr>新書發表會:作者簽名</vt:lpstr>
      <vt:lpstr>我們的期盼</vt:lpstr>
      <vt:lpstr>大學競爭力</vt:lpstr>
      <vt:lpstr>結語</vt:lpstr>
      <vt:lpstr>新思維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101學年大校院圖書館館長聯席會議引言報告</dc:title>
  <dc:creator>librarian</dc:creator>
  <cp:lastModifiedBy>librarian</cp:lastModifiedBy>
  <cp:revision>8</cp:revision>
  <dcterms:created xsi:type="dcterms:W3CDTF">2013-04-09T01:20:37Z</dcterms:created>
  <dcterms:modified xsi:type="dcterms:W3CDTF">2013-04-09T03:53:39Z</dcterms:modified>
</cp:coreProperties>
</file>