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2" r:id="rId3"/>
    <p:sldId id="291" r:id="rId4"/>
    <p:sldId id="269" r:id="rId5"/>
    <p:sldId id="293" r:id="rId6"/>
    <p:sldId id="268" r:id="rId7"/>
    <p:sldId id="265" r:id="rId8"/>
    <p:sldId id="294" r:id="rId9"/>
    <p:sldId id="295" r:id="rId10"/>
    <p:sldId id="296" r:id="rId11"/>
    <p:sldId id="273" r:id="rId12"/>
    <p:sldId id="276" r:id="rId13"/>
    <p:sldId id="297" r:id="rId14"/>
    <p:sldId id="298" r:id="rId15"/>
    <p:sldId id="299" r:id="rId16"/>
    <p:sldId id="283" r:id="rId17"/>
    <p:sldId id="300" r:id="rId18"/>
    <p:sldId id="263" r:id="rId1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4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6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5DF72-624C-4644-8F73-B6B27F7BA04E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2551F-C5A9-4DA5-B7DF-697F2193AE8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50894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6996F2-38E1-41BF-AD61-CCBC5A6B0000}" type="datetimeFigureOut">
              <a:rPr lang="zh-CN" altLang="en-US"/>
              <a:pPr/>
              <a:t>2014-4-29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924A68-75D1-4BE3-9221-D117FAA126C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25370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99B93F-BD95-4312-BC8C-854FD93AC61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429269-6397-47E4-AA0B-725C2D1F360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06C7A8-6AB9-48DC-84FF-E6C11B77B67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1C198-B390-4704-8AC8-E8249E6C87C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CE82D8-0814-4A6E-BABF-C74F0829F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016B7-BE14-48CE-94F8-3BBD27F2438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5C0F-B87E-4100-ABA5-E289F359F9B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1877-39F3-4C9F-99D7-DCA1C3D119A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42158-5B8B-4256-9461-614A5C45413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AEAE81-86DB-451C-913F-754A4388A65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45FC6-74E8-4EDB-BD2C-EE918BF4243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27EF70-2817-40F8-8373-DCC0AC9597F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tubiao/" TargetMode="External"/><Relationship Id="rId13" Type="http://schemas.openxmlformats.org/officeDocument/2006/relationships/hyperlink" Target="http://www.1ppt.com/ziliao/" TargetMode="External"/><Relationship Id="rId18" Type="http://schemas.openxmlformats.org/officeDocument/2006/relationships/image" Target="../media/image4.jpeg"/><Relationship Id="rId3" Type="http://schemas.openxmlformats.org/officeDocument/2006/relationships/hyperlink" Target="http://www.1ppt.com/moban/" TargetMode="External"/><Relationship Id="rId7" Type="http://schemas.openxmlformats.org/officeDocument/2006/relationships/hyperlink" Target="http://www.1ppt.com/beijing/" TargetMode="External"/><Relationship Id="rId12" Type="http://schemas.openxmlformats.org/officeDocument/2006/relationships/hyperlink" Target="http://www.1ppt.com/excel/" TargetMode="External"/><Relationship Id="rId17" Type="http://schemas.openxmlformats.org/officeDocument/2006/relationships/image" Target="../media/image3.jpeg"/><Relationship Id="rId2" Type="http://schemas.openxmlformats.org/officeDocument/2006/relationships/image" Target="../media/image1.jpeg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1ppt.com/sucai/" TargetMode="External"/><Relationship Id="rId11" Type="http://schemas.openxmlformats.org/officeDocument/2006/relationships/hyperlink" Target="http://www.1ppt.com/word/" TargetMode="External"/><Relationship Id="rId5" Type="http://schemas.openxmlformats.org/officeDocument/2006/relationships/hyperlink" Target="http://www.1ppt.com/jieri/" TargetMode="External"/><Relationship Id="rId15" Type="http://schemas.openxmlformats.org/officeDocument/2006/relationships/hyperlink" Target="http://www.1ppt.com/fanwen/" TargetMode="External"/><Relationship Id="rId10" Type="http://schemas.openxmlformats.org/officeDocument/2006/relationships/hyperlink" Target="http://www.1ppt.com/powerpoint/" TargetMode="External"/><Relationship Id="rId4" Type="http://schemas.openxmlformats.org/officeDocument/2006/relationships/hyperlink" Target="http://www.1ppt.com/hangye/" TargetMode="External"/><Relationship Id="rId9" Type="http://schemas.openxmlformats.org/officeDocument/2006/relationships/hyperlink" Target="http://www.1ppt.com/xiazai/" TargetMode="External"/><Relationship Id="rId14" Type="http://schemas.openxmlformats.org/officeDocument/2006/relationships/hyperlink" Target="http://www.1ppt.com/kejia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tubiao/" TargetMode="External"/><Relationship Id="rId13" Type="http://schemas.openxmlformats.org/officeDocument/2006/relationships/hyperlink" Target="http://www.1ppt.com/ziliao/" TargetMode="External"/><Relationship Id="rId18" Type="http://schemas.openxmlformats.org/officeDocument/2006/relationships/image" Target="../media/image4.jpeg"/><Relationship Id="rId3" Type="http://schemas.openxmlformats.org/officeDocument/2006/relationships/hyperlink" Target="http://www.1ppt.com/moban/" TargetMode="External"/><Relationship Id="rId7" Type="http://schemas.openxmlformats.org/officeDocument/2006/relationships/hyperlink" Target="http://www.1ppt.com/beijing/" TargetMode="External"/><Relationship Id="rId12" Type="http://schemas.openxmlformats.org/officeDocument/2006/relationships/hyperlink" Target="http://www.1ppt.com/excel/" TargetMode="External"/><Relationship Id="rId17" Type="http://schemas.openxmlformats.org/officeDocument/2006/relationships/image" Target="../media/image3.jpeg"/><Relationship Id="rId2" Type="http://schemas.openxmlformats.org/officeDocument/2006/relationships/image" Target="../media/image1.jpeg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1ppt.com/sucai/" TargetMode="External"/><Relationship Id="rId11" Type="http://schemas.openxmlformats.org/officeDocument/2006/relationships/hyperlink" Target="http://www.1ppt.com/word/" TargetMode="External"/><Relationship Id="rId5" Type="http://schemas.openxmlformats.org/officeDocument/2006/relationships/hyperlink" Target="http://www.1ppt.com/jieri/" TargetMode="External"/><Relationship Id="rId15" Type="http://schemas.openxmlformats.org/officeDocument/2006/relationships/hyperlink" Target="http://www.1ppt.com/fanwen/" TargetMode="External"/><Relationship Id="rId10" Type="http://schemas.openxmlformats.org/officeDocument/2006/relationships/hyperlink" Target="http://www.1ppt.com/powerpoint/" TargetMode="External"/><Relationship Id="rId4" Type="http://schemas.openxmlformats.org/officeDocument/2006/relationships/hyperlink" Target="http://www.1ppt.com/hangye/" TargetMode="External"/><Relationship Id="rId9" Type="http://schemas.openxmlformats.org/officeDocument/2006/relationships/hyperlink" Target="http://www.1ppt.com/xiazai/" TargetMode="External"/><Relationship Id="rId14" Type="http://schemas.openxmlformats.org/officeDocument/2006/relationships/hyperlink" Target="http://www.1ppt.com/kejian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tubiao/" TargetMode="External"/><Relationship Id="rId13" Type="http://schemas.openxmlformats.org/officeDocument/2006/relationships/hyperlink" Target="http://www.1ppt.com/ziliao/" TargetMode="External"/><Relationship Id="rId18" Type="http://schemas.openxmlformats.org/officeDocument/2006/relationships/image" Target="../media/image4.jpeg"/><Relationship Id="rId3" Type="http://schemas.openxmlformats.org/officeDocument/2006/relationships/hyperlink" Target="http://www.1ppt.com/moban/" TargetMode="External"/><Relationship Id="rId7" Type="http://schemas.openxmlformats.org/officeDocument/2006/relationships/hyperlink" Target="http://www.1ppt.com/beijing/" TargetMode="External"/><Relationship Id="rId12" Type="http://schemas.openxmlformats.org/officeDocument/2006/relationships/hyperlink" Target="http://www.1ppt.com/excel/" TargetMode="External"/><Relationship Id="rId17" Type="http://schemas.openxmlformats.org/officeDocument/2006/relationships/image" Target="../media/image3.jpeg"/><Relationship Id="rId2" Type="http://schemas.openxmlformats.org/officeDocument/2006/relationships/image" Target="../media/image1.jpeg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1ppt.com/sucai/" TargetMode="External"/><Relationship Id="rId11" Type="http://schemas.openxmlformats.org/officeDocument/2006/relationships/hyperlink" Target="http://www.1ppt.com/word/" TargetMode="External"/><Relationship Id="rId5" Type="http://schemas.openxmlformats.org/officeDocument/2006/relationships/hyperlink" Target="http://www.1ppt.com/jieri/" TargetMode="External"/><Relationship Id="rId15" Type="http://schemas.openxmlformats.org/officeDocument/2006/relationships/hyperlink" Target="http://www.1ppt.com/fanwen/" TargetMode="External"/><Relationship Id="rId10" Type="http://schemas.openxmlformats.org/officeDocument/2006/relationships/hyperlink" Target="http://www.1ppt.com/powerpoint/" TargetMode="External"/><Relationship Id="rId4" Type="http://schemas.openxmlformats.org/officeDocument/2006/relationships/hyperlink" Target="http://www.1ppt.com/hangye/" TargetMode="External"/><Relationship Id="rId9" Type="http://schemas.openxmlformats.org/officeDocument/2006/relationships/hyperlink" Target="http://www.1ppt.com/xiazai/" TargetMode="External"/><Relationship Id="rId14" Type="http://schemas.openxmlformats.org/officeDocument/2006/relationships/hyperlink" Target="http://www.1ppt.com/kejian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646238" y="4876800"/>
            <a:ext cx="2087562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3"/>
              </a:rPr>
              <a:t>www.1ppt.com/moban/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行业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4"/>
              </a:rPr>
              <a:t>www.1ppt.com/hangye/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节日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5"/>
              </a:rPr>
              <a:t>www.1ppt.com/jieri/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素材下载：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6"/>
              </a:rPr>
              <a:t>www.1ppt.com/sucai/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背景图片：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7"/>
              </a:rPr>
              <a:t>www.1ppt.com/beijing/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图表下载：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8"/>
              </a:rPr>
              <a:t>www.1ppt.com/tubiao/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优秀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9"/>
              </a:rPr>
              <a:t>www.1ppt.com/xiazai/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0"/>
              </a:rPr>
              <a:t>www.1ppt.com/powerpoint/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Word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1"/>
              </a:rPr>
              <a:t>www.1ppt.com/word/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   Excel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2"/>
              </a:rPr>
              <a:t>www.1ppt.com/excel/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资料下载：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3"/>
              </a:rPr>
              <a:t>www.1ppt.com/ziliao/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课件下载：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4"/>
              </a:rPr>
              <a:t>www.1ppt.com/kejian/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范文下载：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5"/>
              </a:rPr>
              <a:t>www.1ppt.com/fanwen/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</a:t>
            </a:r>
            <a:endParaRPr lang="zh-CN" altLang="en-US" sz="400">
              <a:solidFill>
                <a:srgbClr val="4A452A"/>
              </a:solidFill>
              <a:ea typeface="SimSun" pitchFamily="2" charset="-122"/>
            </a:endParaRPr>
          </a:p>
        </p:txBody>
      </p:sp>
      <p:grpSp>
        <p:nvGrpSpPr>
          <p:cNvPr id="14339" name="组合 3"/>
          <p:cNvGrpSpPr>
            <a:grpSpLocks/>
          </p:cNvGrpSpPr>
          <p:nvPr/>
        </p:nvGrpSpPr>
        <p:grpSpPr bwMode="auto">
          <a:xfrm>
            <a:off x="533400" y="685800"/>
            <a:ext cx="8610601" cy="5257800"/>
            <a:chOff x="304800" y="685801"/>
            <a:chExt cx="8153400" cy="4917876"/>
          </a:xfrm>
        </p:grpSpPr>
        <p:pic>
          <p:nvPicPr>
            <p:cNvPr id="5" name="Picture 3" descr="E:\ppt模板\个人作品\素材\6474443_103759403174_2.jp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533254" y="930480"/>
              <a:ext cx="7694760" cy="440259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  <p:grpSp>
          <p:nvGrpSpPr>
            <p:cNvPr id="14343" name="组合 7"/>
            <p:cNvGrpSpPr>
              <a:grpSpLocks/>
            </p:cNvGrpSpPr>
            <p:nvPr/>
          </p:nvGrpSpPr>
          <p:grpSpPr bwMode="auto">
            <a:xfrm>
              <a:off x="304800" y="685801"/>
              <a:ext cx="8153400" cy="4917876"/>
              <a:chOff x="304800" y="685801"/>
              <a:chExt cx="8153400" cy="4917876"/>
            </a:xfrm>
          </p:grpSpPr>
          <p:pic>
            <p:nvPicPr>
              <p:cNvPr id="7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6091362" y="2947052"/>
                <a:ext cx="4354081" cy="37959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8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-1723146" y="2999261"/>
                <a:ext cx="4354081" cy="29819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9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685801"/>
                <a:ext cx="8153400" cy="315075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10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5289711"/>
                <a:ext cx="8153400" cy="313966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</p:grpSp>
      </p:grpSp>
      <p:sp>
        <p:nvSpPr>
          <p:cNvPr id="2051" name="标题 1"/>
          <p:cNvSpPr>
            <a:spLocks noGrp="1"/>
          </p:cNvSpPr>
          <p:nvPr>
            <p:ph type="ctrTitle"/>
          </p:nvPr>
        </p:nvSpPr>
        <p:spPr>
          <a:xfrm>
            <a:off x="1325732" y="2209800"/>
            <a:ext cx="7543800" cy="1470025"/>
          </a:xfrm>
        </p:spPr>
        <p:txBody>
          <a:bodyPr/>
          <a:lstStyle/>
          <a:p>
            <a:pPr algn="l" eaLnBrk="1" hangingPunct="1"/>
            <a:r>
              <a:rPr lang="zh-TW" altLang="zh-TW" sz="4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難解</a:t>
            </a:r>
            <a:r>
              <a:rPr lang="zh-TW" altLang="zh-TW" sz="4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之結</a:t>
            </a:r>
            <a:r>
              <a:rPr lang="zh-TW" altLang="zh-TW" sz="4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32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</a:t>
            </a:r>
            <a:r>
              <a:rPr lang="zh-TW" altLang="zh-TW" sz="3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《大家一起照鏡子》淺談政治社會化中的政黨與族群認同</a:t>
            </a:r>
            <a:r>
              <a:rPr lang="zh-TW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CN" altLang="en-US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2514600" y="3799715"/>
            <a:ext cx="6019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zh-TW" altLang="en-US" sz="2400" dirty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莊旻</a:t>
            </a:r>
            <a:r>
              <a:rPr lang="zh-TW" altLang="en-US" sz="24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達</a:t>
            </a:r>
            <a:endParaRPr lang="en-US" altLang="zh-TW" sz="2400" dirty="0" smtClean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  <a:p>
            <a:pPr algn="r" eaLnBrk="0" hangingPunct="0"/>
            <a:r>
              <a:rPr lang="zh-TW" altLang="en-US" sz="24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全國意向顧問股份有限公司 企劃經理  </a:t>
            </a:r>
            <a:endParaRPr lang="en-US" altLang="zh-TW" sz="2400" dirty="0" smtClean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  <a:p>
            <a:pPr algn="r" eaLnBrk="0" hangingPunct="0"/>
            <a:r>
              <a:rPr lang="zh-TW" altLang="en-US" sz="24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空中大學</a:t>
            </a:r>
            <a:r>
              <a:rPr lang="zh-TW" altLang="en-US" sz="2400" dirty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公共行政學系 助理</a:t>
            </a:r>
            <a:r>
              <a:rPr lang="zh-TW" altLang="en-US" sz="24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教授</a:t>
            </a:r>
            <a:endParaRPr lang="en-US" altLang="zh-TW" sz="2400" dirty="0" smtClean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  <a:p>
            <a:pPr algn="r" eaLnBrk="0" hangingPunct="0"/>
            <a:r>
              <a:rPr lang="en-US" altLang="zh-CN" sz="28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2014/4/29</a:t>
            </a:r>
            <a:endParaRPr lang="zh-CN" altLang="en-US" sz="2800" dirty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295400" y="1905000"/>
            <a:ext cx="6400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400" dirty="0">
                <a:solidFill>
                  <a:schemeClr val="bg1"/>
                </a:solidFill>
              </a:rPr>
              <a:t>指「個人獲取政治定向（</a:t>
            </a:r>
            <a:r>
              <a:rPr lang="en-US" altLang="zh-TW" sz="2400" dirty="0">
                <a:solidFill>
                  <a:schemeClr val="bg1"/>
                </a:solidFill>
              </a:rPr>
              <a:t>political </a:t>
            </a:r>
            <a:r>
              <a:rPr lang="en-US" altLang="zh-TW" sz="2400" dirty="0" err="1">
                <a:solidFill>
                  <a:schemeClr val="bg1"/>
                </a:solidFill>
              </a:rPr>
              <a:t>orentations</a:t>
            </a:r>
            <a:r>
              <a:rPr lang="zh-TW" altLang="zh-TW" sz="2400" dirty="0">
                <a:solidFill>
                  <a:schemeClr val="bg1"/>
                </a:solidFill>
              </a:rPr>
              <a:t>）以及行為模式（</a:t>
            </a:r>
            <a:r>
              <a:rPr lang="en-US" altLang="zh-TW" sz="2400" dirty="0">
                <a:solidFill>
                  <a:schemeClr val="bg1"/>
                </a:solidFill>
              </a:rPr>
              <a:t>patterns of behavior</a:t>
            </a:r>
            <a:r>
              <a:rPr lang="zh-TW" altLang="zh-TW" sz="2400" dirty="0">
                <a:solidFill>
                  <a:schemeClr val="bg1"/>
                </a:solidFill>
              </a:rPr>
              <a:t>）的發展過程」（</a:t>
            </a:r>
            <a:r>
              <a:rPr lang="en-US" altLang="zh-TW" sz="2400" dirty="0">
                <a:solidFill>
                  <a:schemeClr val="bg1"/>
                </a:solidFill>
              </a:rPr>
              <a:t>Easton &amp; Dennis, 1969:7</a:t>
            </a:r>
            <a:r>
              <a:rPr lang="zh-TW" altLang="zh-TW" sz="2400" dirty="0">
                <a:solidFill>
                  <a:schemeClr val="bg1"/>
                </a:solidFill>
              </a:rPr>
              <a:t>）。亦可定義為「強調個人獨特成長」與「社會將它的政治文化從上一代傳遞到下一代的過程」兩種界說。</a:t>
            </a:r>
          </a:p>
        </p:txBody>
      </p:sp>
      <p:sp>
        <p:nvSpPr>
          <p:cNvPr id="5" name="左大括号 4"/>
          <p:cNvSpPr/>
          <p:nvPr/>
        </p:nvSpPr>
        <p:spPr bwMode="auto">
          <a:xfrm>
            <a:off x="381000" y="914400"/>
            <a:ext cx="990600" cy="50292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10" name="左大括号 9"/>
          <p:cNvSpPr/>
          <p:nvPr/>
        </p:nvSpPr>
        <p:spPr bwMode="auto">
          <a:xfrm rot="10800000">
            <a:off x="7543800" y="838200"/>
            <a:ext cx="990600" cy="52578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981200" y="533400"/>
            <a:ext cx="457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政治社會化</a:t>
            </a:r>
          </a:p>
        </p:txBody>
      </p:sp>
    </p:spTree>
    <p:extLst>
      <p:ext uri="{BB962C8B-B14F-4D97-AF65-F5344CB8AC3E}">
        <p14:creationId xmlns:p14="http://schemas.microsoft.com/office/powerpoint/2010/main" xmlns="" val="315045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23850" y="260350"/>
            <a:ext cx="4284663" cy="504825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600" b="1" dirty="0" smtClean="0">
                <a:solidFill>
                  <a:srgbClr val="FFFF00"/>
                </a:solidFill>
                <a:ea typeface="標楷體" pitchFamily="65" charset="-120"/>
              </a:rPr>
              <a:t>政治社會化的</a:t>
            </a:r>
            <a:r>
              <a:rPr lang="zh-TW" altLang="zh-TW" sz="2800" dirty="0" smtClean="0">
                <a:solidFill>
                  <a:schemeClr val="bg1"/>
                </a:solidFill>
              </a:rPr>
              <a:t>終身</a:t>
            </a:r>
            <a:r>
              <a:rPr lang="zh-TW" altLang="en-US" sz="2800" dirty="0" smtClean="0">
                <a:solidFill>
                  <a:schemeClr val="bg1"/>
                </a:solidFill>
              </a:rPr>
              <a:t>持續</a:t>
            </a:r>
            <a:r>
              <a:rPr lang="zh-TW" altLang="zh-TW" sz="2800" dirty="0" smtClean="0">
                <a:solidFill>
                  <a:schemeClr val="bg1"/>
                </a:solidFill>
              </a:rPr>
              <a:t>模型</a:t>
            </a:r>
            <a:endParaRPr lang="zh-TW" altLang="en-US" sz="2600" b="1" dirty="0">
              <a:solidFill>
                <a:schemeClr val="bg1"/>
              </a:solidFill>
              <a:ea typeface="標楷體" pitchFamily="65" charset="-12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900113" y="1074738"/>
            <a:ext cx="7416800" cy="1200329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TW" sz="2400" dirty="0">
                <a:solidFill>
                  <a:schemeClr val="bg1"/>
                </a:solidFill>
              </a:rPr>
              <a:t>指政治社會化效果相當持久，並且限制了個體日後改變的機會。其強調個人一但學習、獲取特定政治態度之後（政黨認同或統獨立場），該態度就會終身不變。</a:t>
            </a:r>
            <a:endParaRPr lang="zh-TW" altLang="en-US" sz="24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23849" y="2446337"/>
            <a:ext cx="4284663" cy="57626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600" b="1" dirty="0">
                <a:solidFill>
                  <a:srgbClr val="FFFF00"/>
                </a:solidFill>
                <a:ea typeface="標楷體" pitchFamily="65" charset="-120"/>
              </a:rPr>
              <a:t>政治社會化的</a:t>
            </a:r>
            <a:r>
              <a:rPr lang="zh-TW" altLang="zh-TW" sz="2800" dirty="0">
                <a:solidFill>
                  <a:schemeClr val="bg1"/>
                </a:solidFill>
              </a:rPr>
              <a:t>終身開放模型</a:t>
            </a:r>
            <a:endParaRPr lang="zh-TW" altLang="en-US" sz="2600" b="1" dirty="0">
              <a:solidFill>
                <a:schemeClr val="bg1"/>
              </a:solidFill>
              <a:ea typeface="標楷體" pitchFamily="65" charset="-12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135529" y="3276599"/>
            <a:ext cx="7416800" cy="1200329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TW" sz="2400" dirty="0">
                <a:solidFill>
                  <a:schemeClr val="bg1"/>
                </a:solidFill>
              </a:rPr>
              <a:t>終身開放模型是認為一個人的政治定向是一輩子都「可能改變」的，但「可能改變」並不代表一定會改變，即有可能隨著新資訊的吸收而即時調整。</a:t>
            </a:r>
            <a:endParaRPr lang="zh-TW" altLang="en-US" sz="24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V="1">
            <a:off x="4961218" y="404812"/>
            <a:ext cx="3529013" cy="215900"/>
          </a:xfrm>
          <a:prstGeom prst="line">
            <a:avLst/>
          </a:prstGeom>
          <a:noFill/>
          <a:ln w="57150" cmpd="thickThin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V="1">
            <a:off x="4961217" y="2590800"/>
            <a:ext cx="3529013" cy="287338"/>
          </a:xfrm>
          <a:prstGeom prst="line">
            <a:avLst/>
          </a:prstGeom>
          <a:noFill/>
          <a:ln w="57150" cmpd="thickThin">
            <a:solidFill>
              <a:srgbClr val="99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7865" y="4648198"/>
            <a:ext cx="4996704" cy="57626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600" b="1" dirty="0">
                <a:solidFill>
                  <a:srgbClr val="FFFF00"/>
                </a:solidFill>
                <a:ea typeface="標楷體" pitchFamily="65" charset="-120"/>
              </a:rPr>
              <a:t>政治社會化</a:t>
            </a:r>
            <a:r>
              <a:rPr lang="zh-TW" altLang="en-US" sz="2600" b="1" dirty="0" smtClean="0">
                <a:solidFill>
                  <a:srgbClr val="FFFF00"/>
                </a:solidFill>
                <a:ea typeface="標楷體" pitchFamily="65" charset="-120"/>
              </a:rPr>
              <a:t>的</a:t>
            </a:r>
            <a:r>
              <a:rPr lang="zh-TW" altLang="zh-TW" sz="2800" dirty="0" smtClean="0">
                <a:solidFill>
                  <a:schemeClr val="bg1"/>
                </a:solidFill>
              </a:rPr>
              <a:t>模型</a:t>
            </a:r>
            <a:r>
              <a:rPr lang="zh-TW" altLang="en-US" sz="2800" dirty="0" smtClean="0">
                <a:solidFill>
                  <a:schemeClr val="bg1"/>
                </a:solidFill>
              </a:rPr>
              <a:t>生命週期模型</a:t>
            </a:r>
            <a:endParaRPr lang="zh-TW" altLang="en-US" sz="2600" b="1" dirty="0">
              <a:solidFill>
                <a:schemeClr val="bg1"/>
              </a:solidFill>
              <a:ea typeface="標楷體" pitchFamily="65" charset="-12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25506" y="5393210"/>
            <a:ext cx="4483006" cy="1015663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TW" sz="2000" dirty="0">
                <a:solidFill>
                  <a:schemeClr val="bg1"/>
                </a:solidFill>
              </a:rPr>
              <a:t>人民隨著自己的年齡增長，面對生命不同的階段時，如成家、立業</a:t>
            </a:r>
            <a:r>
              <a:rPr lang="zh-TW" altLang="zh-TW" sz="2000" dirty="0" smtClean="0">
                <a:solidFill>
                  <a:schemeClr val="bg1"/>
                </a:solidFill>
              </a:rPr>
              <a:t>、為人</a:t>
            </a:r>
            <a:r>
              <a:rPr lang="zh-TW" altLang="zh-TW" sz="2000" dirty="0">
                <a:solidFill>
                  <a:schemeClr val="bg1"/>
                </a:solidFill>
              </a:rPr>
              <a:t>父人母等，而調整其政治態度。</a:t>
            </a:r>
            <a:endParaRPr lang="zh-TW" altLang="en-US" sz="20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257800" y="4648199"/>
            <a:ext cx="3733800" cy="57626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600" b="1" dirty="0">
                <a:solidFill>
                  <a:srgbClr val="FFFF00"/>
                </a:solidFill>
                <a:ea typeface="標楷體" pitchFamily="65" charset="-120"/>
              </a:rPr>
              <a:t>政治社會化</a:t>
            </a:r>
            <a:r>
              <a:rPr lang="zh-TW" altLang="en-US" sz="2600" b="1" dirty="0" smtClean="0">
                <a:solidFill>
                  <a:srgbClr val="FFFF00"/>
                </a:solidFill>
                <a:ea typeface="標楷體" pitchFamily="65" charset="-120"/>
              </a:rPr>
              <a:t>的</a:t>
            </a:r>
            <a:r>
              <a:rPr lang="zh-TW" altLang="zh-TW" sz="2800" dirty="0">
                <a:solidFill>
                  <a:schemeClr val="bg1"/>
                </a:solidFill>
              </a:rPr>
              <a:t>世代</a:t>
            </a:r>
            <a:r>
              <a:rPr lang="zh-TW" altLang="en-US" sz="2800" dirty="0" smtClean="0">
                <a:solidFill>
                  <a:schemeClr val="bg1"/>
                </a:solidFill>
              </a:rPr>
              <a:t>模型</a:t>
            </a:r>
            <a:endParaRPr lang="zh-TW" altLang="en-US" sz="2600" b="1" dirty="0">
              <a:solidFill>
                <a:schemeClr val="bg1"/>
              </a:solidFill>
              <a:ea typeface="標楷體" pitchFamily="65" charset="-12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843929" y="5366316"/>
            <a:ext cx="4147671" cy="1323439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TW" sz="2000" dirty="0">
                <a:solidFill>
                  <a:schemeClr val="bg1"/>
                </a:solidFill>
              </a:rPr>
              <a:t>指出生在同一時期的選民，受到相同歷史、政治與社會環境所影響，而在政治定向上與其他是帶出現顯著的不同</a:t>
            </a:r>
            <a:r>
              <a:rPr lang="zh-TW" altLang="zh-TW" sz="2000" dirty="0" smtClean="0">
                <a:solidFill>
                  <a:schemeClr val="bg1"/>
                </a:solidFill>
              </a:rPr>
              <a:t>。</a:t>
            </a:r>
            <a:r>
              <a:rPr lang="en-US" altLang="zh-TW" sz="2000" dirty="0" smtClean="0">
                <a:solidFill>
                  <a:schemeClr val="bg1"/>
                </a:solidFill>
              </a:rPr>
              <a:t>228</a:t>
            </a:r>
            <a:r>
              <a:rPr lang="zh-TW" altLang="en-US" sz="2000" dirty="0" smtClean="0">
                <a:solidFill>
                  <a:schemeClr val="bg1"/>
                </a:solidFill>
              </a:rPr>
              <a:t>、解嚴</a:t>
            </a:r>
            <a:endParaRPr lang="zh-TW" altLang="en-US" sz="20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0" grpId="0" animBg="1"/>
      <p:bldP spid="11" grpId="0" animBg="1"/>
      <p:bldP spid="12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81999" cy="415498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zh-TW" sz="2400" dirty="0"/>
              <a:t>影片《大家一起照鏡子》，</a:t>
            </a:r>
            <a:r>
              <a:rPr lang="zh-TW" altLang="zh-TW" sz="2400" b="1" dirty="0">
                <a:solidFill>
                  <a:srgbClr val="002060"/>
                </a:solidFill>
              </a:rPr>
              <a:t>主旨乃是希望從導演本身的政治傾向出發，探索自身家庭政治傾向的來源</a:t>
            </a:r>
            <a:r>
              <a:rPr lang="zh-TW" altLang="zh-TW" sz="2400" dirty="0"/>
              <a:t>；主要問題意識主要緊扣在兩個議題，其一為「</a:t>
            </a:r>
            <a:r>
              <a:rPr lang="zh-TW" altLang="zh-TW" sz="2400" dirty="0">
                <a:solidFill>
                  <a:srgbClr val="FF0000"/>
                </a:solidFill>
              </a:rPr>
              <a:t>不同政治立場的人，是否可能因為真時看到自己與聽到對方完整的看法，而開始與對方對話，而且透過不斷的對話，進而發現其實自己與對方是可以溝通的。</a:t>
            </a:r>
            <a:r>
              <a:rPr lang="zh-TW" altLang="zh-TW" sz="2400" dirty="0"/>
              <a:t>」其二為「</a:t>
            </a:r>
            <a:r>
              <a:rPr lang="zh-TW" altLang="zh-TW" sz="2400" dirty="0">
                <a:solidFill>
                  <a:srgbClr val="FF0000"/>
                </a:solidFill>
              </a:rPr>
              <a:t>讓不同政治立場的人，看到對方與自己不同的理由與形成過程，是否對消除對立有幫助？在政治討論上的人，看到對方與自己不同的理由與形成過程，是否對消除對立有幫助，在政治討論上是否能讓理智性的認知大過於情感性的爭執，進而產生有效的溝通。</a:t>
            </a:r>
            <a:r>
              <a:rPr lang="zh-TW" altLang="zh-TW" sz="2400" dirty="0"/>
              <a:t>」（傅榆，</a:t>
            </a:r>
            <a:r>
              <a:rPr lang="en-US" altLang="zh-TW" sz="2400" dirty="0"/>
              <a:t>2007</a:t>
            </a:r>
            <a:r>
              <a:rPr lang="zh-TW" altLang="zh-TW" sz="2400" dirty="0"/>
              <a:t>：</a:t>
            </a:r>
            <a:r>
              <a:rPr lang="en-US" altLang="zh-TW" sz="2400" dirty="0"/>
              <a:t>2-3</a:t>
            </a:r>
            <a:r>
              <a:rPr lang="zh-TW" altLang="zh-TW" sz="2400" dirty="0" smtClean="0"/>
              <a:t>）</a:t>
            </a:r>
            <a:endParaRPr lang="zh-TW" altLang="zh-TW" sz="2400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21324285">
            <a:off x="329158" y="416137"/>
            <a:ext cx="2808288" cy="720725"/>
          </a:xfrm>
          <a:prstGeom prst="homePlate">
            <a:avLst>
              <a:gd name="adj" fmla="val 97412"/>
            </a:avLst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大家一起照鏡子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81999" cy="30469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zh-TW" sz="2400" dirty="0"/>
              <a:t>簡單來說，紀錄片導演以自身為一個媒介，透過自身與自己家庭及與政治傾向對立的家庭之間的對話與討論，勾勒出一部分台灣選民的生態。主要是希望讓政治話題在台灣是可以被理性討論的，而非流於口水戰或害怕傷和氣就隱藏自己的政治傾向，也希望能讓選民們能正視自己的政治傾向，看透政治傾向的來源，進而對政治這個議題作多一點的思考，而不是迷迷糊糊的只是在選前被治政人物所操弄。（傅榆，</a:t>
            </a:r>
            <a:r>
              <a:rPr lang="en-US" altLang="zh-TW" sz="2400" dirty="0"/>
              <a:t>2007</a:t>
            </a:r>
            <a:r>
              <a:rPr lang="zh-TW" altLang="zh-TW" sz="2400" dirty="0"/>
              <a:t>：</a:t>
            </a:r>
            <a:r>
              <a:rPr lang="en-US" altLang="zh-TW" sz="2400" dirty="0"/>
              <a:t>1</a:t>
            </a:r>
            <a:r>
              <a:rPr lang="zh-TW" altLang="zh-TW" sz="2400" dirty="0"/>
              <a:t>）</a:t>
            </a:r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21324285">
            <a:off x="329158" y="416137"/>
            <a:ext cx="2808288" cy="720725"/>
          </a:xfrm>
          <a:prstGeom prst="homePlate">
            <a:avLst>
              <a:gd name="adj" fmla="val 97412"/>
            </a:avLst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大家一起照鏡子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237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81999" cy="30469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zh-TW" sz="2400" dirty="0"/>
              <a:t>針對兩造家庭雙親的政治社會化過程來看，因為不同的生長背景與際遇，導致對於政治上的認同有所差異，這似乎也是可以理解。亦因這樣的政治社會化過程使然，對於政黨認同的觀點，也產生差異。並且要溝通，似乎也有困難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endParaRPr lang="en-US" altLang="zh-TW" sz="2400" dirty="0"/>
          </a:p>
          <a:p>
            <a:r>
              <a:rPr lang="zh-TW" altLang="zh-TW" sz="2400" dirty="0" smtClean="0"/>
              <a:t>因此</a:t>
            </a:r>
            <a:r>
              <a:rPr lang="zh-TW" altLang="zh-TW" sz="2400" dirty="0"/>
              <a:t>，在政治社會化的過程中，個人的主觀認同也有很大的影響力存在，而這種「親身經歷」的過程，也是形塑個人再經由家庭之外，改變或加深個人政治意識形態很重要的因素。</a:t>
            </a:r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21324285">
            <a:off x="329158" y="416137"/>
            <a:ext cx="2808288" cy="720725"/>
          </a:xfrm>
          <a:prstGeom prst="homePlate">
            <a:avLst>
              <a:gd name="adj" fmla="val 97412"/>
            </a:avLst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大家一起照鏡子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807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81999" cy="452431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zh-TW" sz="2400" b="1" dirty="0" smtClean="0">
                <a:solidFill>
                  <a:srgbClr val="FF0000"/>
                </a:solidFill>
              </a:rPr>
              <a:t>家庭</a:t>
            </a:r>
            <a:r>
              <a:rPr lang="zh-TW" altLang="zh-TW" sz="2400" b="1" dirty="0">
                <a:solidFill>
                  <a:srgbClr val="FF0000"/>
                </a:solidFill>
              </a:rPr>
              <a:t>對於政治社會化的影響</a:t>
            </a:r>
            <a:r>
              <a:rPr lang="zh-TW" altLang="zh-TW" sz="2400" dirty="0"/>
              <a:t>，在從小耳濡目染之下，會影響個人的政治意識形態。</a:t>
            </a:r>
            <a:r>
              <a:rPr lang="zh-TW" altLang="zh-TW" sz="2400" dirty="0" smtClean="0"/>
              <a:t>但是在</a:t>
            </a:r>
            <a:r>
              <a:rPr lang="zh-TW" altLang="zh-TW" sz="2400" dirty="0"/>
              <a:t>經歷學校教育、同儕團體、大眾傳播媒體等媒介的洗禮後，衍伸出較客觀的政治思維，能夠以較為理性的觀點，去分辨政黨政治。</a:t>
            </a:r>
          </a:p>
          <a:p>
            <a:r>
              <a:rPr lang="en-US" altLang="zh-TW" sz="2400" dirty="0"/>
              <a:t>    </a:t>
            </a:r>
            <a:r>
              <a:rPr lang="zh-TW" altLang="zh-TW" sz="2400" dirty="0"/>
              <a:t>以</a:t>
            </a:r>
            <a:r>
              <a:rPr lang="zh-TW" altLang="zh-TW" sz="2400" b="1" dirty="0">
                <a:solidFill>
                  <a:srgbClr val="FF0000"/>
                </a:solidFill>
              </a:rPr>
              <a:t>大眾傳播媒體</a:t>
            </a:r>
            <a:r>
              <a:rPr lang="zh-TW" altLang="zh-TW" sz="2400" dirty="0"/>
              <a:t>來看，在曾家，曾父的習慣就是看報紙，亦有剪報的習慣。導演家庭，也會選擇具有政黨色彩偏屬的政論性節目。如此看來，報紙、傳媒對於政治社會化亦有影響，對於不同政黨色彩的群眾，也會去選擇自己較屬意、自身較為接受的內容。</a:t>
            </a:r>
          </a:p>
          <a:p>
            <a:r>
              <a:rPr lang="en-US" altLang="zh-TW" sz="2400" dirty="0"/>
              <a:t>   </a:t>
            </a:r>
            <a:r>
              <a:rPr lang="zh-TW" altLang="zh-TW" sz="2400" dirty="0"/>
              <a:t>另外，族群的問題似乎也被討論到，「本省人」、「外省人」、「統獨議題」，這些似是而非的敏感話題，也像個不解之結，影響著台灣內部分化的</a:t>
            </a:r>
            <a:r>
              <a:rPr lang="zh-TW" altLang="zh-TW" sz="2400" dirty="0" smtClean="0"/>
              <a:t>情緒。</a:t>
            </a:r>
            <a:endParaRPr lang="zh-TW" altLang="zh-TW" sz="2400" dirty="0"/>
          </a:p>
        </p:txBody>
      </p:sp>
      <p:sp>
        <p:nvSpPr>
          <p:cNvPr id="10" name="AutoShape 20"/>
          <p:cNvSpPr>
            <a:spLocks noChangeArrowheads="1"/>
          </p:cNvSpPr>
          <p:nvPr/>
        </p:nvSpPr>
        <p:spPr bwMode="auto">
          <a:xfrm rot="21324285">
            <a:off x="329158" y="416137"/>
            <a:ext cx="2808288" cy="720725"/>
          </a:xfrm>
          <a:prstGeom prst="homePlate">
            <a:avLst>
              <a:gd name="adj" fmla="val 97412"/>
            </a:avLst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大家一起照鏡子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51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646238" y="4876800"/>
            <a:ext cx="2087562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3"/>
              </a:rPr>
              <a:t>www.1ppt.com/moban/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行业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4"/>
              </a:rPr>
              <a:t>www.1ppt.com/hangye/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节日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5"/>
              </a:rPr>
              <a:t>www.1ppt.com/jieri/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素材下载：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6"/>
              </a:rPr>
              <a:t>www.1ppt.com/sucai/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背景图片：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7"/>
              </a:rPr>
              <a:t>www.1ppt.com/beijing/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图表下载：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8"/>
              </a:rPr>
              <a:t>www.1ppt.com/tubiao/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优秀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9"/>
              </a:rPr>
              <a:t>www.1ppt.com/xiazai/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0"/>
              </a:rPr>
              <a:t>www.1ppt.com/powerpoint/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Word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1"/>
              </a:rPr>
              <a:t>www.1ppt.com/word/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   Excel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2"/>
              </a:rPr>
              <a:t>www.1ppt.com/excel/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资料下载：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3"/>
              </a:rPr>
              <a:t>www.1ppt.com/ziliao/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课件下载：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4"/>
              </a:rPr>
              <a:t>www.1ppt.com/kejian/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范文下载：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5"/>
              </a:rPr>
              <a:t>www.1ppt.com/fanwen/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</a:t>
            </a:r>
            <a:endParaRPr lang="zh-CN" altLang="en-US" sz="400">
              <a:solidFill>
                <a:srgbClr val="4A452A"/>
              </a:solidFill>
              <a:ea typeface="SimSun" pitchFamily="2" charset="-122"/>
            </a:endParaRPr>
          </a:p>
        </p:txBody>
      </p:sp>
      <p:grpSp>
        <p:nvGrpSpPr>
          <p:cNvPr id="2" name="组合 3"/>
          <p:cNvGrpSpPr>
            <a:grpSpLocks/>
          </p:cNvGrpSpPr>
          <p:nvPr/>
        </p:nvGrpSpPr>
        <p:grpSpPr bwMode="auto">
          <a:xfrm>
            <a:off x="303885" y="701826"/>
            <a:ext cx="8610601" cy="5257800"/>
            <a:chOff x="304800" y="685801"/>
            <a:chExt cx="8153400" cy="4917876"/>
          </a:xfrm>
        </p:grpSpPr>
        <p:pic>
          <p:nvPicPr>
            <p:cNvPr id="5" name="Picture 3" descr="E:\ppt模板\个人作品\素材\6474443_103759403174_2.jp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533254" y="930480"/>
              <a:ext cx="7694760" cy="440259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  <p:grpSp>
          <p:nvGrpSpPr>
            <p:cNvPr id="3" name="组合 7"/>
            <p:cNvGrpSpPr>
              <a:grpSpLocks/>
            </p:cNvGrpSpPr>
            <p:nvPr/>
          </p:nvGrpSpPr>
          <p:grpSpPr bwMode="auto">
            <a:xfrm>
              <a:off x="304800" y="685801"/>
              <a:ext cx="8153400" cy="4917876"/>
              <a:chOff x="304800" y="685801"/>
              <a:chExt cx="8153400" cy="4917876"/>
            </a:xfrm>
          </p:grpSpPr>
          <p:pic>
            <p:nvPicPr>
              <p:cNvPr id="7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6091362" y="2947052"/>
                <a:ext cx="4354081" cy="37959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8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-1723146" y="2999261"/>
                <a:ext cx="4354081" cy="29819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9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685801"/>
                <a:ext cx="8153400" cy="315075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10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5289711"/>
                <a:ext cx="8153400" cy="313966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</p:grpSp>
      </p:grpSp>
      <p:sp>
        <p:nvSpPr>
          <p:cNvPr id="2051" name="标题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543800" cy="3429000"/>
          </a:xfrm>
        </p:spPr>
        <p:txBody>
          <a:bodyPr/>
          <a:lstStyle/>
          <a:p>
            <a:pPr marL="538163" algn="l"/>
            <a:r>
              <a:rPr lang="zh-TW" altLang="en-US" sz="2000" dirty="0" smtClean="0">
                <a:solidFill>
                  <a:schemeClr val="bg1"/>
                </a:solidFill>
              </a:rPr>
              <a:t>一、</a:t>
            </a:r>
            <a:r>
              <a:rPr lang="zh-TW" altLang="zh-TW" sz="2000" dirty="0" smtClean="0">
                <a:solidFill>
                  <a:schemeClr val="bg1"/>
                </a:solidFill>
              </a:rPr>
              <a:t>政治</a:t>
            </a:r>
            <a:r>
              <a:rPr lang="zh-TW" altLang="zh-TW" sz="2000" dirty="0">
                <a:solidFill>
                  <a:schemeClr val="bg1"/>
                </a:solidFill>
              </a:rPr>
              <a:t>社會化的學習歷程，個人可從家庭、學校、職場、同儕團體，以及傳播媒體，獲得對於政黨偏好與認同的</a:t>
            </a:r>
            <a:r>
              <a:rPr lang="zh-TW" altLang="zh-TW" sz="2000" dirty="0" smtClean="0">
                <a:solidFill>
                  <a:schemeClr val="bg1"/>
                </a:solidFill>
              </a:rPr>
              <a:t>訊息</a:t>
            </a:r>
            <a:r>
              <a:rPr lang="en-US" altLang="zh-TW" sz="2000" dirty="0" smtClean="0">
                <a:solidFill>
                  <a:schemeClr val="bg1"/>
                </a:solidFill>
              </a:rPr>
              <a:t/>
            </a:r>
            <a:br>
              <a:rPr lang="en-US" altLang="zh-TW" sz="2000" dirty="0" smtClean="0">
                <a:solidFill>
                  <a:schemeClr val="bg1"/>
                </a:solidFill>
              </a:rPr>
            </a:br>
            <a:r>
              <a:rPr lang="zh-TW" altLang="en-US" sz="2000" dirty="0" smtClean="0">
                <a:solidFill>
                  <a:schemeClr val="bg1"/>
                </a:solidFill>
              </a:rPr>
              <a:t>二、</a:t>
            </a:r>
            <a:r>
              <a:rPr lang="zh-TW" altLang="zh-TW" sz="2000" dirty="0" smtClean="0">
                <a:solidFill>
                  <a:schemeClr val="bg1"/>
                </a:solidFill>
              </a:rPr>
              <a:t>政黨認同尤</a:t>
            </a:r>
            <a:r>
              <a:rPr lang="zh-TW" altLang="zh-TW" sz="2000" dirty="0">
                <a:solidFill>
                  <a:schemeClr val="bg1"/>
                </a:solidFill>
              </a:rPr>
              <a:t>以自身所隸屬的族群及家庭為甚，並且伴隨著成長過程與歷次投票給同一政黨的政治經驗，增強這種政黨的心理認同</a:t>
            </a:r>
            <a:r>
              <a:rPr lang="zh-TW" altLang="zh-TW" sz="2000" dirty="0" smtClean="0">
                <a:solidFill>
                  <a:schemeClr val="bg1"/>
                </a:solidFill>
              </a:rPr>
              <a:t>。</a:t>
            </a:r>
            <a:r>
              <a:rPr lang="en-US" altLang="zh-TW" sz="2000" dirty="0" smtClean="0">
                <a:solidFill>
                  <a:schemeClr val="bg1"/>
                </a:solidFill>
              </a:rPr>
              <a:t/>
            </a:r>
            <a:br>
              <a:rPr lang="en-US" altLang="zh-TW" sz="2000" dirty="0" smtClean="0">
                <a:solidFill>
                  <a:schemeClr val="bg1"/>
                </a:solidFill>
              </a:rPr>
            </a:br>
            <a:r>
              <a:rPr lang="zh-TW" altLang="en-US" sz="2000" dirty="0">
                <a:solidFill>
                  <a:schemeClr val="bg1"/>
                </a:solidFill>
              </a:rPr>
              <a:t>三</a:t>
            </a:r>
            <a:r>
              <a:rPr lang="zh-TW" altLang="en-US" sz="2000" dirty="0" smtClean="0">
                <a:solidFill>
                  <a:schemeClr val="bg1"/>
                </a:solidFill>
              </a:rPr>
              <a:t>、</a:t>
            </a:r>
            <a:r>
              <a:rPr lang="zh-TW" altLang="zh-TW" sz="2000" dirty="0" smtClean="0">
                <a:solidFill>
                  <a:schemeClr val="bg1"/>
                </a:solidFill>
              </a:rPr>
              <a:t>族群</a:t>
            </a:r>
            <a:r>
              <a:rPr lang="zh-TW" altLang="zh-TW" sz="2000" dirty="0">
                <a:solidFill>
                  <a:schemeClr val="bg1"/>
                </a:solidFill>
              </a:rPr>
              <a:t>認同會影響個人的政黨認同，在政治社會化的大環境之下，亦會影響彼此之間的個人的價值選擇與</a:t>
            </a:r>
            <a:r>
              <a:rPr lang="zh-TW" altLang="zh-TW" sz="2000" dirty="0" smtClean="0">
                <a:solidFill>
                  <a:schemeClr val="bg1"/>
                </a:solidFill>
              </a:rPr>
              <a:t>歸屬</a:t>
            </a:r>
            <a:r>
              <a:rPr lang="en-US" altLang="zh-TW" sz="2000" dirty="0" smtClean="0">
                <a:solidFill>
                  <a:schemeClr val="bg1"/>
                </a:solidFill>
              </a:rPr>
              <a:t/>
            </a:r>
            <a:br>
              <a:rPr lang="en-US" altLang="zh-TW" sz="2000" dirty="0" smtClean="0">
                <a:solidFill>
                  <a:schemeClr val="bg1"/>
                </a:solidFill>
              </a:rPr>
            </a:br>
            <a:r>
              <a:rPr lang="zh-TW" altLang="en-US" sz="2000" dirty="0" smtClean="0">
                <a:solidFill>
                  <a:schemeClr val="bg1"/>
                </a:solidFill>
              </a:rPr>
              <a:t>四、</a:t>
            </a:r>
            <a:r>
              <a:rPr lang="zh-TW" altLang="zh-TW" sz="2000" dirty="0" smtClean="0">
                <a:solidFill>
                  <a:schemeClr val="bg1"/>
                </a:solidFill>
              </a:rPr>
              <a:t>在</a:t>
            </a:r>
            <a:r>
              <a:rPr lang="zh-TW" altLang="zh-TW" sz="2000" dirty="0">
                <a:solidFill>
                  <a:schemeClr val="bg1"/>
                </a:solidFill>
              </a:rPr>
              <a:t>移民社會中，個人的生活世界、成長背景不同、集體記憶不同，自然其政黨認同分疏有別</a:t>
            </a:r>
            <a:r>
              <a:rPr lang="zh-TW" altLang="zh-TW" sz="2000" dirty="0" smtClean="0">
                <a:solidFill>
                  <a:schemeClr val="bg1"/>
                </a:solidFill>
              </a:rPr>
              <a:t>。</a:t>
            </a:r>
            <a:r>
              <a:rPr lang="en-US" altLang="zh-TW" sz="2000" dirty="0" smtClean="0">
                <a:solidFill>
                  <a:schemeClr val="bg1"/>
                </a:solidFill>
              </a:rPr>
              <a:t/>
            </a:r>
            <a:br>
              <a:rPr lang="en-US" altLang="zh-TW" sz="2000" dirty="0" smtClean="0">
                <a:solidFill>
                  <a:schemeClr val="bg1"/>
                </a:solidFill>
              </a:rPr>
            </a:br>
            <a:r>
              <a:rPr lang="zh-TW" altLang="en-US" sz="2000" dirty="0" smtClean="0">
                <a:solidFill>
                  <a:schemeClr val="bg1"/>
                </a:solidFill>
              </a:rPr>
              <a:t>五、</a:t>
            </a:r>
            <a:r>
              <a:rPr lang="zh-TW" altLang="zh-TW" sz="2000" dirty="0" smtClean="0">
                <a:solidFill>
                  <a:schemeClr val="bg1"/>
                </a:solidFill>
              </a:rPr>
              <a:t>政治</a:t>
            </a:r>
            <a:r>
              <a:rPr lang="zh-TW" altLang="zh-TW" sz="2000" dirty="0">
                <a:solidFill>
                  <a:schemeClr val="bg1"/>
                </a:solidFill>
              </a:rPr>
              <a:t>社會中的公民宜以更開闊的胸襟相互理解與尊重。</a:t>
            </a:r>
            <a:endParaRPr lang="zh-TW" altLang="en-US" sz="20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1524000" y="1155232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zh-TW" altLang="en-US" sz="2800" dirty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代</a:t>
            </a:r>
            <a:r>
              <a:rPr lang="zh-TW" altLang="en-US" sz="28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結語</a:t>
            </a:r>
            <a:endParaRPr lang="zh-CN" altLang="en-US" sz="2800" dirty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646238" y="4876800"/>
            <a:ext cx="2087562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3"/>
              </a:rPr>
              <a:t>www.1ppt.com/moban/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行业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4"/>
              </a:rPr>
              <a:t>www.1ppt.com/hangye/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节日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模板：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5"/>
              </a:rPr>
              <a:t>www.1ppt.com/jieri/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素材下载：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6"/>
              </a:rPr>
              <a:t>www.1ppt.com/sucai/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背景图片：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7"/>
              </a:rPr>
              <a:t>www.1ppt.com/beijing/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图表下载：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8"/>
              </a:rPr>
              <a:t>www.1ppt.com/tubiao/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优秀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9"/>
              </a:rPr>
              <a:t>www.1ppt.com/xiazai/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0"/>
              </a:rPr>
              <a:t>www.1ppt.com/powerpoint/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</a:t>
            </a: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Word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 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1"/>
              </a:rPr>
              <a:t>www.1ppt.com/word/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   Excel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教程：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2"/>
              </a:rPr>
              <a:t>www.1ppt.com/excel/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资料下载：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3"/>
              </a:rPr>
              <a:t>www.1ppt.com/ziliao/</a:t>
            </a:r>
            <a:endParaRPr lang="en-US" altLang="zh-CN" sz="400">
              <a:solidFill>
                <a:srgbClr val="4A452A"/>
              </a:solidFill>
              <a:ea typeface="SimSun" pitchFamily="2" charset="-122"/>
            </a:endParaRPr>
          </a:p>
          <a:p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PPT</a:t>
            </a:r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课件下载：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4"/>
              </a:rPr>
              <a:t>www.1ppt.com/kejian/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</a:t>
            </a:r>
          </a:p>
          <a:p>
            <a:r>
              <a:rPr lang="zh-CN" altLang="en-US" sz="400">
                <a:solidFill>
                  <a:srgbClr val="4A452A"/>
                </a:solidFill>
                <a:ea typeface="SimSun" pitchFamily="2" charset="-122"/>
              </a:rPr>
              <a:t>范文下载：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  <a:hlinkClick r:id="rId15"/>
              </a:rPr>
              <a:t>www.1ppt.com/fanwen/</a:t>
            </a:r>
            <a:r>
              <a:rPr lang="en-US" altLang="zh-CN" sz="400">
                <a:solidFill>
                  <a:srgbClr val="4A452A"/>
                </a:solidFill>
                <a:ea typeface="SimSun" pitchFamily="2" charset="-122"/>
              </a:rPr>
              <a:t>           </a:t>
            </a:r>
            <a:endParaRPr lang="zh-CN" altLang="en-US" sz="400">
              <a:solidFill>
                <a:srgbClr val="4A452A"/>
              </a:solidFill>
              <a:ea typeface="SimSun" pitchFamily="2" charset="-122"/>
            </a:endParaRPr>
          </a:p>
        </p:txBody>
      </p:sp>
      <p:grpSp>
        <p:nvGrpSpPr>
          <p:cNvPr id="2" name="组合 3"/>
          <p:cNvGrpSpPr>
            <a:grpSpLocks/>
          </p:cNvGrpSpPr>
          <p:nvPr/>
        </p:nvGrpSpPr>
        <p:grpSpPr bwMode="auto">
          <a:xfrm>
            <a:off x="303885" y="701826"/>
            <a:ext cx="8610601" cy="5257800"/>
            <a:chOff x="304800" y="685801"/>
            <a:chExt cx="8153400" cy="4917876"/>
          </a:xfrm>
        </p:grpSpPr>
        <p:pic>
          <p:nvPicPr>
            <p:cNvPr id="5" name="Picture 3" descr="E:\ppt模板\个人作品\素材\6474443_103759403174_2.jpg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533254" y="930480"/>
              <a:ext cx="7694760" cy="4402592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  <p:grpSp>
          <p:nvGrpSpPr>
            <p:cNvPr id="3" name="组合 7"/>
            <p:cNvGrpSpPr>
              <a:grpSpLocks/>
            </p:cNvGrpSpPr>
            <p:nvPr/>
          </p:nvGrpSpPr>
          <p:grpSpPr bwMode="auto">
            <a:xfrm>
              <a:off x="304800" y="685801"/>
              <a:ext cx="8153400" cy="4917876"/>
              <a:chOff x="304800" y="685801"/>
              <a:chExt cx="8153400" cy="4917876"/>
            </a:xfrm>
          </p:grpSpPr>
          <p:pic>
            <p:nvPicPr>
              <p:cNvPr id="7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6091362" y="2947052"/>
                <a:ext cx="4354081" cy="37959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8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 rot="5400000">
                <a:off x="-1723146" y="2999261"/>
                <a:ext cx="4354081" cy="29819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9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685801"/>
                <a:ext cx="8153400" cy="315075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  <p:pic>
            <p:nvPicPr>
              <p:cNvPr id="10" name="Picture 2" descr="E:\ppt模板\个人作品\毕业\7397268_165311702131_2.jp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04800" y="5289711"/>
                <a:ext cx="8153400" cy="313966"/>
              </a:xfrm>
              <a:prstGeom prst="rect">
                <a:avLst/>
              </a:prstGeom>
              <a:blipFill>
                <a:blip r:embed="rId18" cstate="print"/>
                <a:tile tx="0" ty="0" sx="100000" sy="100000" flip="none" algn="tl"/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</p:pic>
        </p:grpSp>
      </p:grpSp>
      <p:sp>
        <p:nvSpPr>
          <p:cNvPr id="2051" name="标题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543800" cy="3429000"/>
          </a:xfrm>
        </p:spPr>
        <p:txBody>
          <a:bodyPr/>
          <a:lstStyle/>
          <a:p>
            <a:pPr marL="538163" algn="l"/>
            <a:r>
              <a:rPr lang="zh-TW" altLang="zh-TW" sz="2400" dirty="0">
                <a:solidFill>
                  <a:schemeClr val="bg1"/>
                </a:solidFill>
              </a:rPr>
              <a:t>認同之問題，須面對並妥善處理。面對不同時期，都會有新住民移入，帶來不同的文化風貌。質是，我們因以開闊的胸襟接納，並對弱勢文化加以保存突顯其特色，透過理解、尊重的心態共同來面對此一課題。</a:t>
            </a:r>
            <a:endParaRPr lang="zh-TW" altLang="en-US" sz="24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1524000" y="1155232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zh-TW" altLang="en-US" sz="2800" dirty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代</a:t>
            </a:r>
            <a:r>
              <a:rPr lang="zh-TW" altLang="en-US" sz="2800" dirty="0" smtClean="0">
                <a:solidFill>
                  <a:srgbClr val="FFFF00"/>
                </a:solidFill>
                <a:latin typeface="华文细黑" pitchFamily="2" charset="-122"/>
                <a:ea typeface="华文细黑" pitchFamily="2" charset="-122"/>
              </a:rPr>
              <a:t>結語</a:t>
            </a:r>
            <a:endParaRPr lang="zh-CN" altLang="en-US" sz="2800" dirty="0">
              <a:solidFill>
                <a:srgbClr val="FFFF00"/>
              </a:solidFill>
              <a:latin typeface="华文细黑" pitchFamily="2" charset="-122"/>
              <a:ea typeface="华文细黑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1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C:\Documents and Settings\Owner\My Documents\My Pictures\u=1373653399,429047420&amp;fm=51&amp;gp=0_副本_副本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725" y="3581680"/>
            <a:ext cx="15144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9" descr="C:\Documents and Settings\Owner\My Documents\My Pictures\u=1373653399,429047420&amp;fm=51&amp;gp=0_副本_副本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19883">
            <a:off x="6874754" y="1828800"/>
            <a:ext cx="1641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标题 1"/>
          <p:cNvSpPr txBox="1">
            <a:spLocks/>
          </p:cNvSpPr>
          <p:nvPr/>
        </p:nvSpPr>
        <p:spPr>
          <a:xfrm>
            <a:off x="1905000" y="2590800"/>
            <a:ext cx="5715000" cy="914400"/>
          </a:xfrm>
          <a:prstGeom prst="rect">
            <a:avLst/>
          </a:prstGeom>
        </p:spPr>
        <p:txBody>
          <a:bodyPr/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感謝大家的參與</a:t>
            </a:r>
            <a:r>
              <a:rPr lang="en-US" altLang="zh-TW" sz="5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!!</a:t>
            </a:r>
          </a:p>
          <a:p>
            <a:pPr algn="ctr"/>
            <a:r>
              <a:rPr lang="zh-TW" altLang="en-US" sz="54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歡迎</a:t>
            </a:r>
            <a:r>
              <a:rPr lang="zh-TW" altLang="en-US" sz="5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提問</a:t>
            </a:r>
            <a:r>
              <a:rPr lang="en-US" altLang="zh-TW" sz="5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!!~</a:t>
            </a:r>
            <a:endParaRPr lang="zh-CN" altLang="en-US" sz="54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矩形 1"/>
          <p:cNvSpPr/>
          <p:nvPr/>
        </p:nvSpPr>
        <p:spPr>
          <a:xfrm>
            <a:off x="990600" y="533400"/>
            <a:ext cx="175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u="sng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莊旻達</a:t>
            </a:r>
            <a:endParaRPr lang="zh-TW" altLang="en-US" sz="2800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990600" y="1295400"/>
            <a:ext cx="648446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2006.09-2011.06  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台灣師範大學政治學研究所 </a:t>
            </a:r>
            <a:r>
              <a:rPr lang="zh-TW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博士</a:t>
            </a:r>
            <a:endParaRPr lang="zh-TW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2004.09-2006.06  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台灣師範大學政治學研究所 </a:t>
            </a:r>
            <a:r>
              <a:rPr lang="zh-TW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碩士</a:t>
            </a:r>
            <a:endParaRPr lang="zh-TW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2000.09-2004.06  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銘傳大學會計學系 </a:t>
            </a:r>
            <a:r>
              <a:rPr lang="zh-TW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學士</a:t>
            </a:r>
            <a:endParaRPr lang="zh-CN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90600" y="2236659"/>
            <a:ext cx="86044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b="1" u="sng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全國意向顧問股份有限公司  </a:t>
            </a:r>
            <a:r>
              <a:rPr lang="en-US" altLang="zh-TW" b="1" u="sng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  </a:t>
            </a:r>
            <a:r>
              <a:rPr lang="zh-TW" altLang="en-US" b="1" u="sng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董事長</a:t>
            </a:r>
            <a:r>
              <a:rPr lang="zh-TW" altLang="en-US" b="1" u="sng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特助 </a:t>
            </a:r>
            <a:r>
              <a:rPr lang="zh-TW" altLang="en-US" b="1" u="sng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兼 企劃經理</a:t>
            </a:r>
            <a:endParaRPr lang="en-US" altLang="zh-TW" b="1" u="sng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國立空中大學公行系</a:t>
            </a: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助理教授</a:t>
            </a:r>
            <a:r>
              <a:rPr lang="zh-TW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（當代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治理新趨勢、政治學）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健行科技大學通識中心</a:t>
            </a: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助理教授</a:t>
            </a:r>
            <a:r>
              <a:rPr lang="zh-TW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（非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營利組織、法律與社會）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367619" y="3751390"/>
            <a:ext cx="640876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zh-TW" sz="1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台灣藝術大學通識中心</a:t>
            </a:r>
            <a:r>
              <a:rPr lang="en-US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講師（課程名稱：法治與現代社會、憲政與現代社會）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清雲科技大學通識中心</a:t>
            </a:r>
            <a:r>
              <a:rPr lang="en-US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講師（課程名稱：非營利組織、法律與社會、兩岸關係概論）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zh-TW" sz="1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台灣師範大學政治學研究所</a:t>
            </a:r>
            <a:r>
              <a:rPr lang="en-US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行政助理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中華民國法政教育研究學會</a:t>
            </a:r>
            <a:r>
              <a:rPr lang="en-US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/ </a:t>
            </a:r>
            <a:r>
              <a:rPr lang="zh-TW" altLang="zh-TW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副</a:t>
            </a:r>
            <a:r>
              <a:rPr lang="zh-TW" altLang="zh-TW" sz="1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秘書長</a:t>
            </a:r>
          </a:p>
        </p:txBody>
      </p:sp>
      <p:pic>
        <p:nvPicPr>
          <p:cNvPr id="11" name="Picture 4" descr="http://ms3.ntcu.edu.tw/smya/siteteacher/images/ha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6052" y="883357"/>
            <a:ext cx="1178028" cy="13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myoops.org/twocw/u-tokyo/course-list/interfaculty-initiative-in-information-studies/images/int-imag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9" y="3864051"/>
            <a:ext cx="1349690" cy="13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295400" y="1905000"/>
            <a:ext cx="640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800" dirty="0">
                <a:solidFill>
                  <a:schemeClr val="bg1"/>
                </a:solidFill>
              </a:rPr>
              <a:t>政治社會化的過程，除了個人認知之外，亦深受從小到大所接觸的環境影響。</a:t>
            </a:r>
            <a:r>
              <a:rPr lang="zh-TW" altLang="zh-TW" sz="2800" dirty="0" smtClean="0">
                <a:solidFill>
                  <a:schemeClr val="bg1"/>
                </a:solidFill>
              </a:rPr>
              <a:t>本</a:t>
            </a:r>
            <a:r>
              <a:rPr lang="zh-TW" altLang="en-US" sz="2800" dirty="0" smtClean="0">
                <a:solidFill>
                  <a:schemeClr val="bg1"/>
                </a:solidFill>
              </a:rPr>
              <a:t>導讀</a:t>
            </a:r>
            <a:r>
              <a:rPr lang="zh-TW" altLang="zh-TW" sz="2800" dirty="0" smtClean="0">
                <a:solidFill>
                  <a:schemeClr val="bg1"/>
                </a:solidFill>
              </a:rPr>
              <a:t>由</a:t>
            </a:r>
            <a:r>
              <a:rPr lang="zh-TW" altLang="zh-TW" sz="2800" dirty="0">
                <a:solidFill>
                  <a:schemeClr val="bg1"/>
                </a:solidFill>
              </a:rPr>
              <a:t>「政治社會化」的概念出發，去理解「政黨認同」與「族群認同」之間相互的共變影響。以台灣社會為研究主體，透過《大家一起照鏡子》影音文本的解讀，去了解、探索相關問題。 </a:t>
            </a:r>
          </a:p>
        </p:txBody>
      </p:sp>
      <p:sp>
        <p:nvSpPr>
          <p:cNvPr id="5" name="左大括号 4"/>
          <p:cNvSpPr/>
          <p:nvPr/>
        </p:nvSpPr>
        <p:spPr bwMode="auto">
          <a:xfrm>
            <a:off x="381000" y="914400"/>
            <a:ext cx="990600" cy="50292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10" name="左大括号 9"/>
          <p:cNvSpPr/>
          <p:nvPr/>
        </p:nvSpPr>
        <p:spPr bwMode="auto">
          <a:xfrm rot="10800000">
            <a:off x="7543800" y="838200"/>
            <a:ext cx="990600" cy="52578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981200" y="533400"/>
            <a:ext cx="457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導讀重點</a:t>
            </a:r>
          </a:p>
        </p:txBody>
      </p:sp>
    </p:spTree>
    <p:extLst>
      <p:ext uri="{BB962C8B-B14F-4D97-AF65-F5344CB8AC3E}">
        <p14:creationId xmlns:p14="http://schemas.microsoft.com/office/powerpoint/2010/main" xmlns="" val="212435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组合 8"/>
          <p:cNvGrpSpPr>
            <a:grpSpLocks/>
          </p:cNvGrpSpPr>
          <p:nvPr/>
        </p:nvGrpSpPr>
        <p:grpSpPr bwMode="auto">
          <a:xfrm rot="5400000">
            <a:off x="6307993" y="2193925"/>
            <a:ext cx="3625850" cy="1676400"/>
            <a:chOff x="1637269" y="1637270"/>
            <a:chExt cx="7498500" cy="4320397"/>
          </a:xfrm>
        </p:grpSpPr>
        <p:pic>
          <p:nvPicPr>
            <p:cNvPr id="6" name="Picture 2" descr="E:\ppt模板\个人作品\毕业\7397268_165311702131_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6427119" y="3636345"/>
              <a:ext cx="4306326" cy="308176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pic>
          <p:nvPicPr>
            <p:cNvPr id="8" name="Picture 2" descr="E:\ppt模板\个人作品\毕业\7397268_165311702131_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7400" y="5648610"/>
              <a:ext cx="6703058" cy="309057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pic>
          <p:nvPicPr>
            <p:cNvPr id="7" name="Picture 2" descr="E:\ppt模板\个人作品\毕业\7397268_165311702131_2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19900393">
              <a:off x="1637269" y="3612159"/>
              <a:ext cx="7498500" cy="337440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17411" name="组合 16"/>
          <p:cNvGrpSpPr>
            <a:grpSpLocks/>
          </p:cNvGrpSpPr>
          <p:nvPr/>
        </p:nvGrpSpPr>
        <p:grpSpPr bwMode="auto">
          <a:xfrm>
            <a:off x="4930872" y="4659026"/>
            <a:ext cx="2287588" cy="1828800"/>
            <a:chOff x="4876800" y="3582194"/>
            <a:chExt cx="2286794" cy="1829594"/>
          </a:xfrm>
        </p:grpSpPr>
        <p:cxnSp>
          <p:nvCxnSpPr>
            <p:cNvPr id="11" name="直接连接符 10"/>
            <p:cNvCxnSpPr/>
            <p:nvPr/>
          </p:nvCxnSpPr>
          <p:spPr bwMode="auto">
            <a:xfrm>
              <a:off x="4876800" y="5410199"/>
              <a:ext cx="2285207" cy="1589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 bwMode="auto">
            <a:xfrm rot="5400000">
              <a:off x="6248003" y="4496197"/>
              <a:ext cx="1829594" cy="158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7412" name="TextBox 17"/>
          <p:cNvSpPr txBox="1">
            <a:spLocks noChangeArrowheads="1"/>
          </p:cNvSpPr>
          <p:nvPr/>
        </p:nvSpPr>
        <p:spPr bwMode="auto">
          <a:xfrm>
            <a:off x="620436" y="838200"/>
            <a:ext cx="65532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問題意識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>
              <a:buFont typeface="Wingdings" pitchFamily="2" charset="2"/>
              <a:buChar char="p"/>
            </a:pPr>
            <a:r>
              <a:rPr lang="zh-TW" altLang="zh-TW" sz="2800" dirty="0" smtClean="0">
                <a:solidFill>
                  <a:schemeClr val="bg1"/>
                </a:solidFill>
              </a:rPr>
              <a:t>在投票的</a:t>
            </a:r>
            <a:r>
              <a:rPr lang="zh-TW" altLang="en-US" sz="2800" dirty="0" smtClean="0">
                <a:solidFill>
                  <a:schemeClr val="bg1"/>
                </a:solidFill>
              </a:rPr>
              <a:t>時候</a:t>
            </a:r>
            <a:r>
              <a:rPr lang="zh-TW" altLang="zh-TW" sz="2800" dirty="0" smtClean="0">
                <a:solidFill>
                  <a:schemeClr val="bg1"/>
                </a:solidFill>
              </a:rPr>
              <a:t>，</a:t>
            </a:r>
            <a:r>
              <a:rPr lang="zh-TW" altLang="zh-TW" sz="2800" dirty="0">
                <a:solidFill>
                  <a:schemeClr val="bg1"/>
                </a:solidFill>
              </a:rPr>
              <a:t>我們是否思考過，何種原因讓我去投票或形成這樣的政治</a:t>
            </a:r>
            <a:r>
              <a:rPr lang="zh-TW" altLang="zh-TW" sz="2800" dirty="0" smtClean="0">
                <a:solidFill>
                  <a:schemeClr val="bg1"/>
                </a:solidFill>
              </a:rPr>
              <a:t>意識形態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lvl="1"/>
            <a:r>
              <a:rPr lang="zh-TW" altLang="zh-TW" sz="2800" dirty="0" smtClean="0">
                <a:solidFill>
                  <a:schemeClr val="bg1"/>
                </a:solidFill>
              </a:rPr>
              <a:t>「</a:t>
            </a:r>
            <a:r>
              <a:rPr lang="zh-TW" altLang="zh-TW" sz="2800" dirty="0">
                <a:solidFill>
                  <a:schemeClr val="bg1"/>
                </a:solidFill>
              </a:rPr>
              <a:t>我為何要支持這個候選人？</a:t>
            </a:r>
            <a:r>
              <a:rPr lang="zh-TW" altLang="zh-TW" sz="2800" dirty="0" smtClean="0">
                <a:solidFill>
                  <a:schemeClr val="bg1"/>
                </a:solidFill>
              </a:rPr>
              <a:t>」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lvl="1"/>
            <a:r>
              <a:rPr lang="zh-TW" altLang="zh-TW" sz="2800" dirty="0" smtClean="0">
                <a:solidFill>
                  <a:schemeClr val="bg1"/>
                </a:solidFill>
              </a:rPr>
              <a:t>「</a:t>
            </a:r>
            <a:r>
              <a:rPr lang="zh-TW" altLang="zh-TW" sz="2800" dirty="0">
                <a:solidFill>
                  <a:schemeClr val="bg1"/>
                </a:solidFill>
              </a:rPr>
              <a:t>我為何偏好這個政黨？</a:t>
            </a:r>
            <a:r>
              <a:rPr lang="zh-TW" altLang="zh-TW" sz="2800" dirty="0" smtClean="0">
                <a:solidFill>
                  <a:schemeClr val="bg1"/>
                </a:solidFill>
              </a:rPr>
              <a:t>」</a:t>
            </a:r>
            <a:endParaRPr lang="en-US" altLang="zh-TW" sz="28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rPr>
              <a:t>今日課程重點</a:t>
            </a:r>
            <a:endParaRPr lang="en-US" altLang="zh-TW" sz="280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>
              <a:buFont typeface="Wingdings" pitchFamily="2" charset="2"/>
              <a:buChar char="p"/>
            </a:pPr>
            <a:r>
              <a:rPr lang="zh-TW" altLang="zh-TW" sz="2800" dirty="0" smtClean="0">
                <a:solidFill>
                  <a:schemeClr val="bg1"/>
                </a:solidFill>
              </a:rPr>
              <a:t>何謂</a:t>
            </a:r>
            <a:r>
              <a:rPr lang="zh-TW" altLang="zh-TW" sz="2800" dirty="0">
                <a:solidFill>
                  <a:schemeClr val="bg1"/>
                </a:solidFill>
              </a:rPr>
              <a:t>政黨認同、族群認同與政治社會化，各有何意義</a:t>
            </a:r>
            <a:r>
              <a:rPr lang="zh-TW" altLang="zh-TW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p"/>
            </a:pPr>
            <a:r>
              <a:rPr lang="zh-TW" altLang="zh-TW" sz="2800" dirty="0" smtClean="0">
                <a:solidFill>
                  <a:schemeClr val="bg1"/>
                </a:solidFill>
              </a:rPr>
              <a:t>在</a:t>
            </a:r>
            <a:r>
              <a:rPr lang="zh-TW" altLang="zh-TW" sz="2800" dirty="0">
                <a:solidFill>
                  <a:schemeClr val="bg1"/>
                </a:solidFill>
              </a:rPr>
              <a:t>歷史的背景來看，台灣政治社會化的過程有何認同問題發生</a:t>
            </a:r>
            <a:r>
              <a:rPr lang="zh-TW" altLang="zh-TW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p"/>
            </a:pPr>
            <a:r>
              <a:rPr lang="zh-TW" altLang="zh-TW" sz="2800" dirty="0" smtClean="0">
                <a:solidFill>
                  <a:schemeClr val="bg1"/>
                </a:solidFill>
              </a:rPr>
              <a:t>透過</a:t>
            </a:r>
            <a:r>
              <a:rPr lang="zh-TW" altLang="zh-TW" sz="2800" dirty="0">
                <a:solidFill>
                  <a:schemeClr val="bg1"/>
                </a:solidFill>
              </a:rPr>
              <a:t>《大家一起照鏡子</a:t>
            </a:r>
            <a:r>
              <a:rPr lang="zh-TW" altLang="zh-TW" sz="2800" dirty="0" smtClean="0">
                <a:solidFill>
                  <a:schemeClr val="bg1"/>
                </a:solidFill>
              </a:rPr>
              <a:t>》文本分析</a:t>
            </a:r>
            <a:r>
              <a:rPr lang="zh-TW" altLang="zh-TW" sz="2800" dirty="0">
                <a:solidFill>
                  <a:schemeClr val="bg1"/>
                </a:solidFill>
              </a:rPr>
              <a:t>，去探索家庭對於政治社會化之影響。</a:t>
            </a:r>
            <a:endParaRPr lang="en-US" altLang="zh-TW" sz="28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295400" y="1905000"/>
            <a:ext cx="6400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400" dirty="0">
                <a:solidFill>
                  <a:schemeClr val="bg1"/>
                </a:solidFill>
              </a:rPr>
              <a:t>「政黨認同」（</a:t>
            </a:r>
            <a:r>
              <a:rPr lang="en-US" altLang="zh-TW" sz="2400" dirty="0">
                <a:solidFill>
                  <a:schemeClr val="bg1"/>
                </a:solidFill>
              </a:rPr>
              <a:t>party identification</a:t>
            </a:r>
            <a:r>
              <a:rPr lang="zh-TW" altLang="zh-TW" sz="2400" dirty="0">
                <a:solidFill>
                  <a:schemeClr val="bg1"/>
                </a:solidFill>
              </a:rPr>
              <a:t>）是一項重要的心理成分，它是個人價值觀念與信仰系統中關鍵的一環，具有長期穩定的性質；就整體效應而言，政黨認同對於政黨體系的穩定與否影響甚鉅。這種</a:t>
            </a:r>
            <a:r>
              <a:rPr lang="zh-TW" altLang="zh-TW" sz="2400" dirty="0">
                <a:solidFill>
                  <a:srgbClr val="FF0000"/>
                </a:solidFill>
              </a:rPr>
              <a:t>對於特定政黨的歸屬感或者忠誠感</a:t>
            </a:r>
            <a:r>
              <a:rPr lang="zh-TW" altLang="zh-TW" sz="2400" dirty="0">
                <a:solidFill>
                  <a:schemeClr val="bg1"/>
                </a:solidFill>
              </a:rPr>
              <a:t>，</a:t>
            </a:r>
            <a:r>
              <a:rPr lang="zh-TW" altLang="zh-TW" sz="2400" dirty="0">
                <a:solidFill>
                  <a:srgbClr val="FFFF00"/>
                </a:solidFill>
              </a:rPr>
              <a:t>被視為是政治行為者其自我認同在政治世界的一種延展與擴張；在產生團體認同的心理過程中，個人會形成一種我群意識，該意識係以選民「自我歸類」（</a:t>
            </a:r>
            <a:r>
              <a:rPr lang="en-US" altLang="zh-TW" sz="2400" dirty="0">
                <a:solidFill>
                  <a:srgbClr val="FFFF00"/>
                </a:solidFill>
              </a:rPr>
              <a:t>self-classification</a:t>
            </a:r>
            <a:r>
              <a:rPr lang="zh-TW" altLang="zh-TW" sz="2400" dirty="0">
                <a:solidFill>
                  <a:srgbClr val="FFFF00"/>
                </a:solidFill>
              </a:rPr>
              <a:t>）、「自我認同」（</a:t>
            </a:r>
            <a:r>
              <a:rPr lang="en-US" altLang="zh-TW" sz="2400" dirty="0">
                <a:solidFill>
                  <a:srgbClr val="FFFF00"/>
                </a:solidFill>
              </a:rPr>
              <a:t>self-identity</a:t>
            </a:r>
            <a:r>
              <a:rPr lang="zh-TW" altLang="zh-TW" sz="2400" dirty="0">
                <a:solidFill>
                  <a:srgbClr val="FFFF00"/>
                </a:solidFill>
              </a:rPr>
              <a:t>），或者「自我概念」（</a:t>
            </a:r>
            <a:r>
              <a:rPr lang="en-US" altLang="zh-TW" sz="2400" dirty="0">
                <a:solidFill>
                  <a:srgbClr val="FFFF00"/>
                </a:solidFill>
              </a:rPr>
              <a:t>self-conception</a:t>
            </a:r>
            <a:r>
              <a:rPr lang="zh-TW" altLang="zh-TW" sz="2400" dirty="0">
                <a:solidFill>
                  <a:srgbClr val="FFFF00"/>
                </a:solidFill>
              </a:rPr>
              <a:t>）的方式表達。</a:t>
            </a:r>
          </a:p>
        </p:txBody>
      </p:sp>
      <p:sp>
        <p:nvSpPr>
          <p:cNvPr id="5" name="左大括号 4"/>
          <p:cNvSpPr/>
          <p:nvPr/>
        </p:nvSpPr>
        <p:spPr bwMode="auto">
          <a:xfrm>
            <a:off x="381000" y="914400"/>
            <a:ext cx="990600" cy="50292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10" name="左大括号 9"/>
          <p:cNvSpPr/>
          <p:nvPr/>
        </p:nvSpPr>
        <p:spPr bwMode="auto">
          <a:xfrm rot="10800000">
            <a:off x="7543800" y="838200"/>
            <a:ext cx="990600" cy="52578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981200" y="533400"/>
            <a:ext cx="457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政</a:t>
            </a:r>
            <a:r>
              <a:rPr lang="zh-TW" altLang="en-US" sz="3600" b="1" dirty="0">
                <a:latin typeface="Arial" charset="0"/>
              </a:rPr>
              <a:t>黨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認同</a:t>
            </a:r>
          </a:p>
        </p:txBody>
      </p:sp>
    </p:spTree>
    <p:extLst>
      <p:ext uri="{BB962C8B-B14F-4D97-AF65-F5344CB8AC3E}">
        <p14:creationId xmlns:p14="http://schemas.microsoft.com/office/powerpoint/2010/main" xmlns="" val="187622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组合 7"/>
          <p:cNvGrpSpPr>
            <a:grpSpLocks/>
          </p:cNvGrpSpPr>
          <p:nvPr/>
        </p:nvGrpSpPr>
        <p:grpSpPr bwMode="auto">
          <a:xfrm>
            <a:off x="654985" y="1269207"/>
            <a:ext cx="762000" cy="685800"/>
            <a:chOff x="7239000" y="1371600"/>
            <a:chExt cx="1295400" cy="1600200"/>
          </a:xfrm>
        </p:grpSpPr>
        <p:cxnSp>
          <p:nvCxnSpPr>
            <p:cNvPr id="4" name="直接连接符 3"/>
            <p:cNvCxnSpPr/>
            <p:nvPr/>
          </p:nvCxnSpPr>
          <p:spPr bwMode="auto">
            <a:xfrm>
              <a:off x="7239000" y="2516189"/>
              <a:ext cx="534353" cy="45561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 bwMode="auto">
            <a:xfrm rot="5400000">
              <a:off x="7353777" y="1791175"/>
              <a:ext cx="1600200" cy="76104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8436" name="组合 12"/>
          <p:cNvGrpSpPr>
            <a:grpSpLocks/>
          </p:cNvGrpSpPr>
          <p:nvPr/>
        </p:nvGrpSpPr>
        <p:grpSpPr bwMode="auto">
          <a:xfrm>
            <a:off x="838201" y="5293519"/>
            <a:ext cx="762000" cy="685800"/>
            <a:chOff x="7239000" y="1371600"/>
            <a:chExt cx="1295400" cy="1600200"/>
          </a:xfrm>
        </p:grpSpPr>
        <p:cxnSp>
          <p:nvCxnSpPr>
            <p:cNvPr id="14" name="直接连接符 13"/>
            <p:cNvCxnSpPr/>
            <p:nvPr/>
          </p:nvCxnSpPr>
          <p:spPr bwMode="auto">
            <a:xfrm>
              <a:off x="7239000" y="2516189"/>
              <a:ext cx="534353" cy="45561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 bwMode="auto">
            <a:xfrm rot="5400000">
              <a:off x="7353777" y="1791175"/>
              <a:ext cx="1600200" cy="76104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8437" name="组合 15"/>
          <p:cNvGrpSpPr>
            <a:grpSpLocks/>
          </p:cNvGrpSpPr>
          <p:nvPr/>
        </p:nvGrpSpPr>
        <p:grpSpPr bwMode="auto">
          <a:xfrm>
            <a:off x="672353" y="3163545"/>
            <a:ext cx="762000" cy="685800"/>
            <a:chOff x="7239000" y="1371600"/>
            <a:chExt cx="1295400" cy="1600200"/>
          </a:xfrm>
        </p:grpSpPr>
        <p:cxnSp>
          <p:nvCxnSpPr>
            <p:cNvPr id="17" name="直接连接符 16"/>
            <p:cNvCxnSpPr/>
            <p:nvPr/>
          </p:nvCxnSpPr>
          <p:spPr bwMode="auto">
            <a:xfrm>
              <a:off x="7239000" y="2516189"/>
              <a:ext cx="534353" cy="45561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 bwMode="auto">
            <a:xfrm rot="5400000">
              <a:off x="7353777" y="1791175"/>
              <a:ext cx="1600200" cy="76104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8438" name="TextBox 18"/>
          <p:cNvSpPr txBox="1">
            <a:spLocks noChangeArrowheads="1"/>
          </p:cNvSpPr>
          <p:nvPr/>
        </p:nvSpPr>
        <p:spPr bwMode="auto">
          <a:xfrm>
            <a:off x="1905000" y="574705"/>
            <a:ext cx="6019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en-US" sz="2000" dirty="0" smtClean="0">
                <a:solidFill>
                  <a:srgbClr val="FFFF00"/>
                </a:solidFill>
              </a:rPr>
              <a:t>政治社會化與政黨認同</a:t>
            </a:r>
            <a:endParaRPr lang="zh-TW" altLang="en-US" sz="2000" dirty="0">
              <a:solidFill>
                <a:srgbClr val="FFFF00"/>
              </a:solidFill>
            </a:endParaRPr>
          </a:p>
          <a:p>
            <a:r>
              <a:rPr lang="zh-TW" altLang="zh-TW" dirty="0">
                <a:solidFill>
                  <a:schemeClr val="bg1"/>
                </a:solidFill>
              </a:rPr>
              <a:t>一般說來，透過「政治社會化」（</a:t>
            </a:r>
            <a:r>
              <a:rPr lang="en-US" altLang="zh-TW" dirty="0">
                <a:solidFill>
                  <a:schemeClr val="bg1"/>
                </a:solidFill>
              </a:rPr>
              <a:t>political socialization</a:t>
            </a:r>
            <a:r>
              <a:rPr lang="zh-TW" altLang="zh-TW" dirty="0">
                <a:solidFill>
                  <a:schemeClr val="bg1"/>
                </a:solidFill>
              </a:rPr>
              <a:t>）的學習歷程，個人從家庭、學校、職場、同儕團體，以及傳播媒體，獲得對於政黨偏好與認同的訊息，逐漸形成政黨認同，並隨著成長過程與歷次傾向投票給同一政黨的政治經驗，增強這種政黨的心理認同。</a:t>
            </a:r>
          </a:p>
        </p:txBody>
      </p:sp>
      <p:sp>
        <p:nvSpPr>
          <p:cNvPr id="18439" name="TextBox 19"/>
          <p:cNvSpPr txBox="1">
            <a:spLocks noChangeArrowheads="1"/>
          </p:cNvSpPr>
          <p:nvPr/>
        </p:nvSpPr>
        <p:spPr bwMode="auto">
          <a:xfrm>
            <a:off x="1905000" y="2408833"/>
            <a:ext cx="60198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en-US" sz="2000" dirty="0" smtClean="0">
                <a:solidFill>
                  <a:srgbClr val="FFFF00"/>
                </a:solidFill>
              </a:rPr>
              <a:t>社群將會影響政黨認同</a:t>
            </a:r>
            <a:endParaRPr lang="en-US" altLang="zh-TW" sz="2000" dirty="0">
              <a:solidFill>
                <a:srgbClr val="FFFF00"/>
              </a:solidFill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zh-TW" sz="2000" dirty="0" smtClean="0">
                <a:solidFill>
                  <a:schemeClr val="bg1"/>
                </a:solidFill>
              </a:rPr>
              <a:t>選民</a:t>
            </a:r>
            <a:r>
              <a:rPr lang="zh-TW" altLang="zh-TW" sz="2000" dirty="0">
                <a:solidFill>
                  <a:schemeClr val="bg1"/>
                </a:solidFill>
              </a:rPr>
              <a:t>的政黨認同常和他們的家庭，配偶、鄰居或同事一致，他們也較少改變對政黨的立場，或倒戈改投另一政黨。但倘若一個人成年之後所經歷過的社區、社會階層、同事及朋友圈的性質不純，則認同易發生變化，此乃政治社會化過程之影響</a:t>
            </a:r>
            <a:r>
              <a:rPr lang="zh-TW" altLang="zh-TW" sz="2000" dirty="0" smtClean="0">
                <a:solidFill>
                  <a:schemeClr val="bg1"/>
                </a:solidFill>
              </a:rPr>
              <a:t>。</a:t>
            </a:r>
            <a:endParaRPr lang="en-US" altLang="zh-TW" sz="2000" dirty="0" smtClean="0">
              <a:solidFill>
                <a:schemeClr val="bg1"/>
              </a:solidFill>
            </a:endParaRP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1434353" y="4514124"/>
            <a:ext cx="7481047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48640" lvl="1" fontAlgn="auto">
              <a:spcBef>
                <a:spcPts val="370"/>
              </a:spcBef>
              <a:spcAft>
                <a:spcPts val="0"/>
              </a:spcAft>
              <a:defRPr/>
            </a:pPr>
            <a:r>
              <a:rPr lang="zh-TW" altLang="en-US" sz="2000" dirty="0" smtClean="0">
                <a:solidFill>
                  <a:srgbClr val="FFFF00"/>
                </a:solidFill>
              </a:rPr>
              <a:t>年長選民較忠誠，年輕選民較易變動</a:t>
            </a:r>
            <a:endParaRPr lang="en-US" altLang="zh-TW" sz="2000" dirty="0">
              <a:solidFill>
                <a:srgbClr val="FFFF00"/>
              </a:solidFill>
            </a:endParaRP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defRPr/>
            </a:pPr>
            <a:r>
              <a:rPr lang="zh-TW" altLang="zh-TW" sz="2000" dirty="0">
                <a:solidFill>
                  <a:schemeClr val="bg1"/>
                </a:solidFill>
              </a:rPr>
              <a:t>年長選民愛慕政黨的心情較不易受選情的變動因素影響而改變。年長選民較傾向於以政黨</a:t>
            </a:r>
            <a:r>
              <a:rPr lang="zh-TW" altLang="zh-TW" sz="2000" dirty="0" smtClean="0">
                <a:solidFill>
                  <a:schemeClr val="bg1"/>
                </a:solidFill>
              </a:rPr>
              <a:t>觀點解釋</a:t>
            </a:r>
            <a:r>
              <a:rPr lang="zh-TW" altLang="zh-TW" sz="2000" dirty="0">
                <a:solidFill>
                  <a:schemeClr val="bg1"/>
                </a:solidFill>
              </a:rPr>
              <a:t>政治事務及政見，因此，年長選民較易長時間維持對於政黨的忠誠。相反的，年輕選民，尤其是初次有選舉權的青年，較容易受到當時政治事件的影響。是故，年輕選民的「政黨認同感」較弱而變動不拘，也因此，年輕選民的投票行為比較反覆無常。</a:t>
            </a:r>
            <a:endParaRPr lang="zh-TW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371600" y="1619677"/>
            <a:ext cx="6400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zh-TW" sz="2800" dirty="0">
                <a:solidFill>
                  <a:schemeClr val="bg1"/>
                </a:solidFill>
              </a:rPr>
              <a:t>大體上，政黨體系出現之初，選民各自選擇自己喜愛的政黨，彼此壁壘分明，爾後與時推移，至第二代人，因受其父母家庭社會化的影響還會有部分的「政黨認同」，及至第三代人或更年輕的人，他們已無法體會到早期政黨涇渭分明對立之勢，故很少有人再明白表是青睞任何一政黨。也就是說，越年輕的人，越有可能根據當時的意見氣氛投票，甚至嚮往新起的政黨。</a:t>
            </a:r>
            <a:endParaRPr lang="zh-TW" altLang="en-US" sz="26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381000" y="914400"/>
            <a:ext cx="990600" cy="50292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10" name="左大括号 9"/>
          <p:cNvSpPr/>
          <p:nvPr/>
        </p:nvSpPr>
        <p:spPr bwMode="auto">
          <a:xfrm rot="10800000">
            <a:off x="7543800" y="838200"/>
            <a:ext cx="990600" cy="52578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1763712" y="748444"/>
            <a:ext cx="3494088" cy="720725"/>
          </a:xfrm>
          <a:prstGeom prst="homePlate">
            <a:avLst>
              <a:gd name="adj" fmla="val 97412"/>
            </a:avLst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要如何拓展選民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??!!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Documents and Settings\Owner\My Documents\My Pictures\6474443_103759403174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019800"/>
            <a:ext cx="121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1295400" y="1905000"/>
            <a:ext cx="6400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400" dirty="0" smtClean="0">
                <a:solidFill>
                  <a:schemeClr val="bg1"/>
                </a:solidFill>
              </a:rPr>
              <a:t>倘若人們</a:t>
            </a:r>
            <a:r>
              <a:rPr lang="zh-TW" altLang="zh-TW" sz="2400" dirty="0">
                <a:solidFill>
                  <a:schemeClr val="bg1"/>
                </a:solidFill>
              </a:rPr>
              <a:t>覺得其與彼此相較於和其他人擁有更多的共通之處，進而促使他們對於某個國家或是國家的某一部分秉持著最高的忠誠</a:t>
            </a:r>
            <a:r>
              <a:rPr lang="zh-TW" altLang="zh-TW" sz="2400" dirty="0" smtClean="0">
                <a:solidFill>
                  <a:schemeClr val="bg1"/>
                </a:solidFill>
              </a:rPr>
              <a:t>。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endParaRPr lang="en-US" altLang="zh-TW" sz="2400" dirty="0">
              <a:solidFill>
                <a:schemeClr val="bg1"/>
              </a:solidFill>
            </a:endParaRPr>
          </a:p>
          <a:p>
            <a:r>
              <a:rPr lang="zh-TW" altLang="zh-TW" sz="2400" dirty="0">
                <a:solidFill>
                  <a:schemeClr val="bg1"/>
                </a:solidFill>
              </a:rPr>
              <a:t>以台灣來看「族群認同」這個名詞，係起源於文化、歷史、生活與環境因素所融合而成的歸屬感。並且與中國有著密切的關係，呈現多種面向。</a:t>
            </a:r>
          </a:p>
          <a:p>
            <a:endParaRPr lang="zh-TW" altLang="zh-TW" sz="2400" dirty="0">
              <a:solidFill>
                <a:schemeClr val="bg1"/>
              </a:solidFill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381000" y="914400"/>
            <a:ext cx="990600" cy="50292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10" name="左大括号 9"/>
          <p:cNvSpPr/>
          <p:nvPr/>
        </p:nvSpPr>
        <p:spPr bwMode="auto">
          <a:xfrm rot="10800000">
            <a:off x="7543800" y="838200"/>
            <a:ext cx="990600" cy="5257800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0" hangingPunct="0"/>
            <a:endParaRPr lang="zh-CN" altLang="en-US">
              <a:ea typeface="SimSun" pitchFamily="2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981200" y="533400"/>
            <a:ext cx="45720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3600" b="1" dirty="0">
                <a:latin typeface="Arial" charset="0"/>
              </a:rPr>
              <a:t>族群</a:t>
            </a:r>
            <a:r>
              <a:rPr kumimoji="0" lang="zh-TW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認同</a:t>
            </a:r>
          </a:p>
        </p:txBody>
      </p:sp>
    </p:spTree>
    <p:extLst>
      <p:ext uri="{BB962C8B-B14F-4D97-AF65-F5344CB8AC3E}">
        <p14:creationId xmlns:p14="http://schemas.microsoft.com/office/powerpoint/2010/main" xmlns="" val="4170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组合 7"/>
          <p:cNvGrpSpPr>
            <a:grpSpLocks/>
          </p:cNvGrpSpPr>
          <p:nvPr/>
        </p:nvGrpSpPr>
        <p:grpSpPr bwMode="auto">
          <a:xfrm>
            <a:off x="654985" y="1269207"/>
            <a:ext cx="762000" cy="685800"/>
            <a:chOff x="7239000" y="1371600"/>
            <a:chExt cx="1295400" cy="1600200"/>
          </a:xfrm>
        </p:grpSpPr>
        <p:cxnSp>
          <p:nvCxnSpPr>
            <p:cNvPr id="4" name="直接连接符 3"/>
            <p:cNvCxnSpPr/>
            <p:nvPr/>
          </p:nvCxnSpPr>
          <p:spPr bwMode="auto">
            <a:xfrm>
              <a:off x="7239000" y="2516189"/>
              <a:ext cx="534353" cy="45561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 bwMode="auto">
            <a:xfrm rot="5400000">
              <a:off x="7353777" y="1791175"/>
              <a:ext cx="1600200" cy="76104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8437" name="组合 15"/>
          <p:cNvGrpSpPr>
            <a:grpSpLocks/>
          </p:cNvGrpSpPr>
          <p:nvPr/>
        </p:nvGrpSpPr>
        <p:grpSpPr bwMode="auto">
          <a:xfrm>
            <a:off x="672353" y="2968283"/>
            <a:ext cx="762000" cy="685800"/>
            <a:chOff x="7239000" y="1371600"/>
            <a:chExt cx="1295400" cy="1600200"/>
          </a:xfrm>
        </p:grpSpPr>
        <p:cxnSp>
          <p:nvCxnSpPr>
            <p:cNvPr id="17" name="直接连接符 16"/>
            <p:cNvCxnSpPr/>
            <p:nvPr/>
          </p:nvCxnSpPr>
          <p:spPr bwMode="auto">
            <a:xfrm>
              <a:off x="7239000" y="2516189"/>
              <a:ext cx="534353" cy="45561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 bwMode="auto">
            <a:xfrm rot="5400000">
              <a:off x="7353777" y="1791175"/>
              <a:ext cx="1600200" cy="76104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8438" name="TextBox 18"/>
          <p:cNvSpPr txBox="1">
            <a:spLocks noChangeArrowheads="1"/>
          </p:cNvSpPr>
          <p:nvPr/>
        </p:nvSpPr>
        <p:spPr bwMode="auto">
          <a:xfrm>
            <a:off x="1905000" y="574705"/>
            <a:ext cx="6324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en-US" sz="2400" dirty="0" smtClean="0">
                <a:solidFill>
                  <a:srgbClr val="FFFF00"/>
                </a:solidFill>
              </a:rPr>
              <a:t>塑造族群認同的因素</a:t>
            </a:r>
            <a:endParaRPr lang="zh-TW" altLang="en-US" sz="2400" dirty="0">
              <a:solidFill>
                <a:srgbClr val="FFFF00"/>
              </a:solidFill>
            </a:endParaRPr>
          </a:p>
          <a:p>
            <a:r>
              <a:rPr lang="zh-TW" altLang="zh-TW" sz="2400" dirty="0">
                <a:solidFill>
                  <a:schemeClr val="bg1"/>
                </a:solidFill>
              </a:rPr>
              <a:t>最重要的因素包括共同的政治體系、領土、敵人、語言、歷史、人民、宗教、經濟及文化等</a:t>
            </a:r>
            <a:r>
              <a:rPr lang="zh-TW" altLang="zh-TW" sz="2400" dirty="0" smtClean="0">
                <a:solidFill>
                  <a:schemeClr val="bg1"/>
                </a:solidFill>
              </a:rPr>
              <a:t>。</a:t>
            </a:r>
            <a:endParaRPr lang="zh-TW" altLang="zh-TW" sz="2400" dirty="0">
              <a:solidFill>
                <a:schemeClr val="bg1"/>
              </a:solidFill>
            </a:endParaRPr>
          </a:p>
        </p:txBody>
      </p:sp>
      <p:sp>
        <p:nvSpPr>
          <p:cNvPr id="18439" name="TextBox 19"/>
          <p:cNvSpPr txBox="1">
            <a:spLocks noChangeArrowheads="1"/>
          </p:cNvSpPr>
          <p:nvPr/>
        </p:nvSpPr>
        <p:spPr bwMode="auto">
          <a:xfrm>
            <a:off x="1905000" y="1970910"/>
            <a:ext cx="6019800" cy="238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en-US" sz="2400" dirty="0" smtClean="0">
                <a:solidFill>
                  <a:srgbClr val="FFFF00"/>
                </a:solidFill>
              </a:rPr>
              <a:t>台灣的族群認同歸屬</a:t>
            </a:r>
            <a:endParaRPr lang="en-US" altLang="zh-TW" sz="2400" dirty="0">
              <a:solidFill>
                <a:srgbClr val="FFFF00"/>
              </a:solidFill>
            </a:endParaRPr>
          </a:p>
          <a:p>
            <a:pPr fontAlgn="auto">
              <a:spcBef>
                <a:spcPts val="580"/>
              </a:spcBef>
              <a:spcAft>
                <a:spcPts val="0"/>
              </a:spcAft>
              <a:defRPr/>
            </a:pPr>
            <a:r>
              <a:rPr lang="zh-TW" altLang="en-US" sz="2400" dirty="0">
                <a:solidFill>
                  <a:schemeClr val="bg1"/>
                </a:solidFill>
              </a:rPr>
              <a:t>台灣一般習慣將所有的住民區分為四大族群－原住民、河洛人、</a:t>
            </a:r>
            <a:r>
              <a:rPr lang="zh-TW" altLang="en-US" sz="2400" dirty="0" smtClean="0">
                <a:solidFill>
                  <a:schemeClr val="bg1"/>
                </a:solidFill>
              </a:rPr>
              <a:t>客家人</a:t>
            </a:r>
            <a:r>
              <a:rPr lang="zh-TW" altLang="en-US" sz="2400" dirty="0">
                <a:solidFill>
                  <a:schemeClr val="bg1"/>
                </a:solidFill>
              </a:rPr>
              <a:t>、外省人。而每次選舉在劃分選票、區隔選民，民意調查及族群動員時</a:t>
            </a:r>
            <a:r>
              <a:rPr lang="zh-TW" altLang="en-US" sz="2400" dirty="0" smtClean="0">
                <a:solidFill>
                  <a:schemeClr val="bg1"/>
                </a:solidFill>
              </a:rPr>
              <a:t>，大抵</a:t>
            </a:r>
            <a:r>
              <a:rPr lang="zh-TW" altLang="en-US" sz="2400" dirty="0">
                <a:solidFill>
                  <a:schemeClr val="bg1"/>
                </a:solidFill>
              </a:rPr>
              <a:t>上也是根據這四大族群作為計算</a:t>
            </a:r>
            <a:r>
              <a:rPr lang="zh-TW" altLang="en-US" sz="2400" dirty="0" smtClean="0">
                <a:solidFill>
                  <a:schemeClr val="bg1"/>
                </a:solidFill>
              </a:rPr>
              <a:t>基準。</a:t>
            </a:r>
            <a:endParaRPr lang="en-US" altLang="zh-TW" sz="2400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0031" y="4389406"/>
            <a:ext cx="5857875" cy="2219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9838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</TotalTime>
  <Words>2190</Words>
  <Application>Microsoft Office PowerPoint</Application>
  <PresentationFormat>如螢幕大小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主题</vt:lpstr>
      <vt:lpstr>難解之結： 從《大家一起照鏡子》淺談政治社會化中的政黨與族群認同 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一、政治社會化的學習歷程，個人可從家庭、學校、職場、同儕團體，以及傳播媒體，獲得對於政黨偏好與認同的訊息 二、政黨認同尤以自身所隸屬的族群及家庭為甚，並且伴隨著成長過程與歷次投票給同一政黨的政治經驗，增強這種政黨的心理認同。 三、族群認同會影響個人的政黨認同，在政治社會化的大環境之下，亦會影響彼此之間的個人的價值選擇與歸屬 四、在移民社會中，個人的生活世界、成長背景不同、集體記憶不同，自然其政黨認同分疏有別。 五、政治社會中的公民宜以更開闊的胸襟相互理解與尊重。</vt:lpstr>
      <vt:lpstr>認同之問題，須面對並妥善處理。面對不同時期，都會有新住民移入，帶來不同的文化風貌。質是，我們因以開闊的胸襟接納，並對弱勢文化加以保存突顯其特色，透過理解、尊重的心態共同來面對此一課題。</vt:lpstr>
      <vt:lpstr>投影片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uch20135</cp:lastModifiedBy>
  <cp:revision>84</cp:revision>
  <cp:lastPrinted>1601-01-01T00:00:00Z</cp:lastPrinted>
  <dcterms:created xsi:type="dcterms:W3CDTF">1601-01-01T00:00:00Z</dcterms:created>
  <dcterms:modified xsi:type="dcterms:W3CDTF">2014-04-29T03:56:39Z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