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8" r:id="rId9"/>
    <p:sldId id="280" r:id="rId10"/>
    <p:sldId id="279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77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6C7F4-B6B2-4899-8C98-E03CA2B1AC5F}" type="datetimeFigureOut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DD4CB-F1E4-450E-9DDC-FBFB919D7A9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5" name="副標題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1" name="日期版面配置區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6928341-A528-4A07-8DA4-59EBE8908B2D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87E66-9C53-4B51-B356-39967C87E335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D77D52D-F9B7-4C22-92D5-E54A3856B861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94412-8C89-43E2-AA65-E66D75CD85CF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0977DC-5A70-4956-A049-28961729C013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6D8A8-12F1-422B-8438-6F15168CDDDF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E68C1E-6B14-4DAC-9FC2-82074737526A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47E5A-FA7E-437E-BABA-9302E25E4087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B570E36-3C95-4AE6-87E5-E894E9AD90D3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B65D5B-D92C-4731-9069-77EF908B0A24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9596BF-00E1-4BF5-A8DF-F12A2A1BB1A1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圖片版面配置區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標題版面配置區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1" name="文字版面配置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7" name="日期版面配置區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944531A-1D8A-4ABB-A7C0-FC1BD3A499E1}" type="datetime1">
              <a:rPr lang="zh-TW" altLang="en-US" smtClean="0"/>
              <a:pPr/>
              <a:t>2014/3/5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6xp1s85Bf1A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distance.shu.edu.tw/media_files/guide/guide01.pdf" TargetMode="External"/><Relationship Id="rId2" Type="http://schemas.openxmlformats.org/officeDocument/2006/relationships/hyperlink" Target="http://nccur.lib.nccu.edu.tw/bitstream/140.119/38344/4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829761"/>
          </a:xfrm>
        </p:spPr>
        <p:txBody>
          <a:bodyPr>
            <a:normAutofit/>
          </a:bodyPr>
          <a:lstStyle/>
          <a:p>
            <a:r>
              <a:rPr lang="zh-TW" altLang="zh-TW" sz="3200" dirty="0"/>
              <a:t>教育部</a:t>
            </a:r>
            <a:r>
              <a:rPr lang="zh-TW" altLang="zh-TW" sz="3200" dirty="0" smtClean="0"/>
              <a:t>現代</a:t>
            </a:r>
            <a:r>
              <a:rPr lang="zh-TW" altLang="zh-TW" sz="3200" dirty="0"/>
              <a:t>公民核心能力課程</a:t>
            </a:r>
            <a:r>
              <a:rPr lang="zh-TW" altLang="zh-TW" sz="3200" dirty="0" smtClean="0"/>
              <a:t>計畫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zh-TW" altLang="zh-TW" sz="3200" dirty="0"/>
              <a:t>凝視與再現：移民社會與多元認同</a:t>
            </a:r>
            <a:endParaRPr lang="zh-TW" altLang="en-US" sz="3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zh-TW" sz="2800" dirty="0"/>
              <a:t>移民社會的認同：過去、現在與</a:t>
            </a:r>
            <a:r>
              <a:rPr lang="zh-TW" altLang="zh-TW" sz="2800" dirty="0" smtClean="0"/>
              <a:t>未來</a:t>
            </a:r>
            <a:endParaRPr lang="en-US" altLang="zh-TW" sz="2800" dirty="0" smtClean="0"/>
          </a:p>
          <a:p>
            <a:r>
              <a:rPr lang="zh-TW" altLang="en-US" sz="2800" dirty="0"/>
              <a:t>閔宇</a:t>
            </a:r>
            <a:r>
              <a:rPr lang="zh-TW" altLang="en-US" sz="2800" dirty="0" smtClean="0"/>
              <a:t>經 助理教授</a:t>
            </a:r>
            <a:endParaRPr lang="en-US" altLang="zh-TW" sz="2800" dirty="0" smtClean="0"/>
          </a:p>
          <a:p>
            <a:r>
              <a:rPr lang="en-US" altLang="zh-TW" sz="2800" dirty="0" smtClean="0"/>
              <a:t>minber@uch.edu.tw</a:t>
            </a:r>
            <a:endParaRPr lang="zh-TW" altLang="en-US" sz="28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844824"/>
            <a:ext cx="6487500" cy="4712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sz="quarter" idx="2"/>
          </p:nvPr>
        </p:nvSpPr>
        <p:spPr>
          <a:xfrm>
            <a:off x="395536" y="2276872"/>
            <a:ext cx="4040188" cy="3941763"/>
          </a:xfrm>
        </p:spPr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主流稱霸的立場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協商的立場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反對的立場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主流稱霸的立場</a:t>
            </a:r>
            <a:r>
              <a:rPr lang="en-US" altLang="zh-TW" dirty="0" smtClean="0"/>
              <a:t>(dominant hegemonic position)</a:t>
            </a:r>
            <a:r>
              <a:rPr lang="zh-TW" altLang="en-US" dirty="0" smtClean="0"/>
              <a:t>：閱聽人直接而且完全接受他從媒體中所獲得的訊息，完全按照製碼的意義進行解讀，在主流的符碼中操作他的解碼程序。霍爾將之稱為「完全透明的傳播」。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協商的立場</a:t>
            </a:r>
            <a:r>
              <a:rPr lang="en-US" altLang="zh-TW" dirty="0" smtClean="0"/>
              <a:t>(negotiated position)</a:t>
            </a:r>
            <a:r>
              <a:rPr lang="zh-TW" altLang="en-US" dirty="0" smtClean="0"/>
              <a:t>：閱聽人採取了包含適應與反對的混合態度，這種立場承認霸權定義的合法性，可是卻又會在有限的層次上創造自己的規則。閱聽人一方面將事件的主流定義擺在優先地位，另一方面確保留權利進行更多更有利自己立場的協商。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3.</a:t>
            </a:r>
            <a:r>
              <a:rPr lang="zh-TW" altLang="en-US" dirty="0" smtClean="0"/>
              <a:t>反對的立場</a:t>
            </a:r>
            <a:r>
              <a:rPr lang="en-US" altLang="zh-TW" dirty="0" smtClean="0"/>
              <a:t>(oppositional position)</a:t>
            </a:r>
            <a:r>
              <a:rPr lang="zh-TW" altLang="en-US" dirty="0" smtClean="0"/>
              <a:t>：閱聽人將訊息中的優勢符碼完全解構，並以不同的參考架構重新加以解釋、重新整體化。</a:t>
            </a:r>
            <a:endParaRPr lang="en-US" altLang="zh-TW" dirty="0" smtClean="0"/>
          </a:p>
          <a:p>
            <a:r>
              <a:rPr lang="zh-TW" altLang="en-US" dirty="0" smtClean="0"/>
              <a:t>在優勢霸權解讀裡，消費者無條件接受製造者傳遞的訊息；協商解讀裡，消費者只接受優勢中某些面向而拒絕其他面向；對立解讀，消費者全然拒絕某一文化產物的優勢意義，其可能形式不只是不同意該訊息，甚至還會刻意忽視。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文本詮釋與理解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羅蘭</a:t>
            </a:r>
            <a:r>
              <a:rPr lang="en-US" altLang="zh-TW" dirty="0" smtClean="0"/>
              <a:t>‧</a:t>
            </a:r>
            <a:r>
              <a:rPr lang="zh-TW" altLang="en-US" dirty="0" smtClean="0"/>
              <a:t>巴特</a:t>
            </a:r>
            <a:r>
              <a:rPr lang="zh-TW" altLang="en-US" b="1" dirty="0" smtClean="0"/>
              <a:t>（ </a:t>
            </a:r>
            <a:r>
              <a:rPr lang="en-US" altLang="zh-TW" b="1" dirty="0" smtClean="0"/>
              <a:t>Roland Barthes</a:t>
            </a:r>
            <a:r>
              <a:rPr lang="zh-TW" altLang="en-US" b="1" dirty="0" smtClean="0"/>
              <a:t>，</a:t>
            </a:r>
            <a:r>
              <a:rPr lang="en-US" altLang="zh-TW" b="1" dirty="0" smtClean="0"/>
              <a:t>1915-1980 </a:t>
            </a:r>
            <a:r>
              <a:rPr lang="zh-TW" altLang="en-US" b="1" dirty="0" smtClean="0"/>
              <a:t>） </a:t>
            </a:r>
            <a:r>
              <a:rPr lang="zh-TW" altLang="en-US" dirty="0" smtClean="0"/>
              <a:t>：提出「作者之死 」 </a:t>
            </a:r>
            <a:r>
              <a:rPr lang="en-US" altLang="zh-TW" dirty="0" smtClean="0"/>
              <a:t>(The death of the author)</a:t>
            </a:r>
            <a:r>
              <a:rPr lang="zh-TW" altLang="en-US" dirty="0" smtClean="0"/>
              <a:t>概念。作者之死→觀者已生</a:t>
            </a:r>
            <a:endParaRPr lang="en-US" altLang="zh-TW" dirty="0" smtClean="0"/>
          </a:p>
          <a:p>
            <a:r>
              <a:rPr lang="zh-TW" altLang="en-US" dirty="0" smtClean="0"/>
              <a:t>「文本」</a:t>
            </a:r>
            <a:r>
              <a:rPr lang="en-US" altLang="zh-TW" dirty="0" smtClean="0"/>
              <a:t>(</a:t>
            </a:r>
            <a:r>
              <a:rPr lang="zh-TW" altLang="en-US" dirty="0" smtClean="0"/>
              <a:t>所有可以解讀的對象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，本身即富涵符號、象徵及文字等意義載體，這些載體之間的互動所形成的意義網絡，即已足夠形成豐富多元的意義系統，無須遵循文本背後</a:t>
            </a:r>
            <a:r>
              <a:rPr lang="en-US" altLang="zh-TW" dirty="0" smtClean="0"/>
              <a:t>(</a:t>
            </a:r>
            <a:r>
              <a:rPr lang="zh-TW" altLang="en-US" dirty="0" smtClean="0"/>
              <a:t>或外在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的創作意圖。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索緒爾的把語言的符號（</a:t>
            </a:r>
            <a:r>
              <a:rPr lang="en-US" altLang="zh-TW" dirty="0" smtClean="0"/>
              <a:t>sign</a:t>
            </a:r>
            <a:r>
              <a:rPr lang="zh-TW" altLang="en-US" dirty="0" smtClean="0"/>
              <a:t>）分為能指</a:t>
            </a:r>
            <a:r>
              <a:rPr lang="en-US" altLang="zh-TW" dirty="0" smtClean="0"/>
              <a:t>/</a:t>
            </a:r>
            <a:r>
              <a:rPr lang="zh-TW" altLang="en-US" dirty="0" smtClean="0"/>
              <a:t>意符（</a:t>
            </a:r>
            <a:r>
              <a:rPr lang="en-US" altLang="zh-TW" dirty="0" smtClean="0"/>
              <a:t>signifier</a:t>
            </a:r>
            <a:r>
              <a:rPr lang="zh-TW" altLang="en-US" dirty="0" smtClean="0"/>
              <a:t>）以及所指</a:t>
            </a:r>
            <a:r>
              <a:rPr lang="en-US" altLang="zh-TW" dirty="0" smtClean="0"/>
              <a:t>/</a:t>
            </a:r>
            <a:r>
              <a:rPr lang="zh-TW" altLang="en-US" dirty="0" smtClean="0"/>
              <a:t>意指（</a:t>
            </a:r>
            <a:r>
              <a:rPr lang="en-US" altLang="zh-TW" dirty="0" smtClean="0"/>
              <a:t>signified</a:t>
            </a:r>
            <a:r>
              <a:rPr lang="zh-TW" altLang="en-US" dirty="0" smtClean="0"/>
              <a:t>）。</a:t>
            </a:r>
            <a:endParaRPr lang="en-US" altLang="zh-TW" dirty="0" smtClean="0"/>
          </a:p>
          <a:p>
            <a:r>
              <a:rPr lang="zh-TW" altLang="en-US" dirty="0" smtClean="0"/>
              <a:t>能指</a:t>
            </a:r>
            <a:r>
              <a:rPr lang="en-US" altLang="zh-TW" dirty="0" smtClean="0"/>
              <a:t>/</a:t>
            </a:r>
            <a:r>
              <a:rPr lang="zh-TW" altLang="en-US" dirty="0" smtClean="0"/>
              <a:t>符碼（</a:t>
            </a:r>
            <a:r>
              <a:rPr lang="en-US" altLang="zh-TW" dirty="0" smtClean="0"/>
              <a:t>signifier</a:t>
            </a:r>
            <a:r>
              <a:rPr lang="zh-TW" altLang="en-US" dirty="0" smtClean="0"/>
              <a:t>）指的是載體，所指</a:t>
            </a:r>
            <a:r>
              <a:rPr lang="en-US" altLang="zh-TW" dirty="0" smtClean="0"/>
              <a:t>/</a:t>
            </a:r>
            <a:r>
              <a:rPr lang="zh-TW" altLang="en-US" dirty="0" smtClean="0"/>
              <a:t>符旨（</a:t>
            </a:r>
            <a:r>
              <a:rPr lang="en-US" altLang="zh-TW" dirty="0" smtClean="0"/>
              <a:t>signified</a:t>
            </a:r>
            <a:r>
              <a:rPr lang="zh-TW" altLang="en-US" dirty="0" smtClean="0"/>
              <a:t>）即是載體背後所承載之意義。</a:t>
            </a:r>
            <a:endParaRPr lang="en-US" altLang="zh-TW" dirty="0" smtClean="0"/>
          </a:p>
          <a:p>
            <a:r>
              <a:rPr lang="zh-TW" altLang="en-US" dirty="0" smtClean="0"/>
              <a:t>巴特指出符號含有兩層意義</a:t>
            </a:r>
            <a:r>
              <a:rPr lang="en-US" altLang="zh-TW" dirty="0" smtClean="0"/>
              <a:t>:</a:t>
            </a:r>
            <a:r>
              <a:rPr lang="zh-TW" altLang="en-US" dirty="0" smtClean="0"/>
              <a:t>第一層次稱為外延意義</a:t>
            </a:r>
            <a:r>
              <a:rPr lang="en-US" altLang="zh-TW" dirty="0" smtClean="0"/>
              <a:t>(denotation)</a:t>
            </a:r>
            <a:r>
              <a:rPr lang="zh-TW" altLang="en-US" dirty="0" smtClean="0"/>
              <a:t>，也就是索緒爾所指的「意符」與「意指」，以及符號和它所指涉的外在事物之間的關係，是較明顯的符號意義。符號的第二層意義則為內含意義</a:t>
            </a:r>
            <a:r>
              <a:rPr lang="en-US" altLang="zh-TW" dirty="0" smtClean="0"/>
              <a:t>(connotation)</a:t>
            </a:r>
            <a:r>
              <a:rPr lang="zh-TW" altLang="en-US" dirty="0" smtClean="0"/>
              <a:t>，包含隱含義、神話</a:t>
            </a:r>
            <a:r>
              <a:rPr lang="en-US" altLang="zh-TW" dirty="0" smtClean="0"/>
              <a:t>(myth)</a:t>
            </a:r>
            <a:r>
              <a:rPr lang="zh-TW" altLang="en-US" dirty="0" smtClean="0"/>
              <a:t>與象徵</a:t>
            </a:r>
            <a:r>
              <a:rPr lang="en-US" altLang="zh-TW" dirty="0" smtClean="0"/>
              <a:t>(symbol)</a:t>
            </a:r>
            <a:r>
              <a:rPr lang="zh-TW" altLang="en-US" dirty="0" smtClean="0"/>
              <a:t>。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3270" y="3312063"/>
            <a:ext cx="7370419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高達美認為：「文本的意義不屬於作者的心靈狀態，也不由作者與他當時的聽眾所決定，亦不是客觀地在其自身，而是，它隸屬於傳統的每一個時代。文本的意義由傳統各時代及文本共同決定」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因此「文本的意義不是由作者所決定的，而是由處於不同境遇之中的讀者和文本的相互作用所決定的，因為理解者與被理解對象都是歷史性的存在，文本的意義和理解者一起處於不斷的形成和交互影響的過程。」</a:t>
            </a:r>
            <a:r>
              <a:rPr lang="en-US" altLang="zh-TW" dirty="0" smtClean="0"/>
              <a:t>(</a:t>
            </a:r>
            <a:r>
              <a:rPr lang="zh-TW" altLang="zh-TW" dirty="0" smtClean="0"/>
              <a:t>何衛平，</a:t>
            </a:r>
            <a:r>
              <a:rPr lang="en-US" altLang="zh-TW" dirty="0" smtClean="0"/>
              <a:t>2002</a:t>
            </a:r>
            <a:r>
              <a:rPr lang="zh-TW" altLang="zh-TW" dirty="0" smtClean="0"/>
              <a:t>：</a:t>
            </a:r>
            <a:r>
              <a:rPr lang="en-US" altLang="zh-TW" dirty="0" smtClean="0"/>
              <a:t>131)</a:t>
            </a:r>
            <a:r>
              <a:rPr lang="zh-TW" altLang="zh-TW" dirty="0" smtClean="0"/>
              <a:t>換言之，文本並非侷限於作者，而是對讀者開放的過程，「</a:t>
            </a:r>
            <a:r>
              <a:rPr lang="en-US" altLang="zh-TW" dirty="0" smtClean="0">
                <a:sym typeface="Wingdings"/>
              </a:rPr>
              <a:t></a:t>
            </a:r>
            <a:r>
              <a:rPr lang="zh-TW" altLang="zh-TW" dirty="0" smtClean="0"/>
              <a:t>作者</a:t>
            </a:r>
            <a:r>
              <a:rPr lang="en-US" altLang="zh-TW" dirty="0" smtClean="0">
                <a:sym typeface="Wingdings 3"/>
              </a:rPr>
              <a:t></a:t>
            </a:r>
            <a:r>
              <a:rPr lang="en-US" altLang="zh-TW" dirty="0" smtClean="0">
                <a:sym typeface="Wingdings"/>
              </a:rPr>
              <a:t></a:t>
            </a:r>
            <a:r>
              <a:rPr lang="zh-TW" altLang="zh-TW" dirty="0" smtClean="0"/>
              <a:t>文本</a:t>
            </a:r>
            <a:r>
              <a:rPr lang="en-US" altLang="zh-TW" dirty="0" smtClean="0">
                <a:sym typeface="Wingdings 3"/>
              </a:rPr>
              <a:t></a:t>
            </a:r>
            <a:r>
              <a:rPr lang="en-US" altLang="zh-TW" dirty="0" smtClean="0">
                <a:sym typeface="Wingdings"/>
              </a:rPr>
              <a:t></a:t>
            </a:r>
            <a:r>
              <a:rPr lang="zh-TW" altLang="zh-TW" dirty="0" smtClean="0"/>
              <a:t>讀者」要達成普遍性的理解，其可能性是：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 1.</a:t>
            </a:r>
            <a:r>
              <a:rPr lang="zh-TW" altLang="zh-TW" dirty="0" smtClean="0"/>
              <a:t>任何理解無法避免產生偏見（無偏見的理解是不可能的）。因為【</a:t>
            </a:r>
            <a:r>
              <a:rPr lang="en-US" altLang="zh-TW" dirty="0" smtClean="0">
                <a:sym typeface="Wingdings"/>
              </a:rPr>
              <a:t></a:t>
            </a:r>
            <a:r>
              <a:rPr lang="en-US" altLang="zh-TW" dirty="0" smtClean="0">
                <a:sym typeface="Wingdings 3"/>
              </a:rPr>
              <a:t></a:t>
            </a:r>
            <a:r>
              <a:rPr lang="en-US" altLang="zh-TW" dirty="0" smtClean="0">
                <a:sym typeface="Wingdings"/>
              </a:rPr>
              <a:t></a:t>
            </a:r>
            <a:r>
              <a:rPr lang="zh-TW" altLang="zh-TW" dirty="0" smtClean="0"/>
              <a:t>詮釋】與【</a:t>
            </a:r>
            <a:r>
              <a:rPr lang="en-US" altLang="zh-TW" dirty="0" smtClean="0">
                <a:sym typeface="Wingdings"/>
              </a:rPr>
              <a:t></a:t>
            </a:r>
            <a:r>
              <a:rPr lang="en-US" altLang="zh-TW" dirty="0" smtClean="0">
                <a:sym typeface="Wingdings 3"/>
              </a:rPr>
              <a:t></a:t>
            </a:r>
            <a:r>
              <a:rPr lang="en-US" altLang="zh-TW" dirty="0" smtClean="0">
                <a:sym typeface="Wingdings"/>
              </a:rPr>
              <a:t></a:t>
            </a:r>
            <a:r>
              <a:rPr lang="zh-TW" altLang="zh-TW" dirty="0" smtClean="0"/>
              <a:t>詮釋】的差距源自於</a:t>
            </a:r>
            <a:r>
              <a:rPr lang="en-US" altLang="zh-TW" dirty="0" smtClean="0">
                <a:sym typeface="Wingdings"/>
              </a:rPr>
              <a:t></a:t>
            </a:r>
            <a:r>
              <a:rPr lang="zh-TW" altLang="zh-TW" dirty="0" smtClean="0"/>
              <a:t>的世界之不同。</a:t>
            </a:r>
            <a:r>
              <a:rPr lang="en-US" altLang="zh-TW" dirty="0" smtClean="0">
                <a:sym typeface="Wingdings"/>
              </a:rPr>
              <a:t></a:t>
            </a:r>
            <a:r>
              <a:rPr lang="zh-TW" altLang="zh-TW" dirty="0" smtClean="0"/>
              <a:t>的存在都是歷史的存在。所謂「歷史的存在」說明</a:t>
            </a:r>
            <a:r>
              <a:rPr lang="en-US" altLang="zh-TW" dirty="0" smtClean="0">
                <a:sym typeface="Wingdings"/>
              </a:rPr>
              <a:t></a:t>
            </a:r>
            <a:r>
              <a:rPr lang="zh-TW" altLang="zh-TW" dirty="0" smtClean="0"/>
              <a:t>總是處於一特定的處境中（處於自我歷史的存在</a:t>
            </a:r>
            <a:r>
              <a:rPr lang="en-US" altLang="zh-TW" dirty="0" smtClean="0"/>
              <a:t>-</a:t>
            </a:r>
            <a:r>
              <a:rPr lang="zh-TW" altLang="zh-TW" dirty="0" smtClean="0"/>
              <a:t>時空場域</a:t>
            </a:r>
            <a:r>
              <a:rPr lang="en-US" altLang="zh-TW" dirty="0" smtClean="0"/>
              <a:t>-</a:t>
            </a:r>
            <a:r>
              <a:rPr lang="zh-TW" altLang="zh-TW" dirty="0" smtClean="0"/>
              <a:t>視域</a:t>
            </a:r>
            <a:r>
              <a:rPr lang="en-US" altLang="zh-TW" dirty="0" smtClean="0"/>
              <a:t>-</a:t>
            </a:r>
            <a:r>
              <a:rPr lang="zh-TW" altLang="zh-TW" dirty="0" smtClean="0"/>
              <a:t>世界觀</a:t>
            </a:r>
            <a:r>
              <a:rPr lang="en-US" altLang="zh-TW" dirty="0" smtClean="0"/>
              <a:t>-</a:t>
            </a:r>
            <a:r>
              <a:rPr lang="zh-TW" altLang="zh-TW" dirty="0" smtClean="0"/>
              <a:t>結構中）。【以圖</a:t>
            </a:r>
            <a:r>
              <a:rPr lang="en-US" altLang="zh-TW" dirty="0" smtClean="0"/>
              <a:t>1</a:t>
            </a:r>
            <a:r>
              <a:rPr lang="zh-TW" altLang="zh-TW" dirty="0" smtClean="0"/>
              <a:t>而論，</a:t>
            </a:r>
            <a:r>
              <a:rPr lang="en-US" altLang="zh-TW" dirty="0" smtClean="0">
                <a:sym typeface="Wingdings"/>
              </a:rPr>
              <a:t></a:t>
            </a:r>
            <a:r>
              <a:rPr lang="zh-TW" altLang="zh-TW" dirty="0" smtClean="0"/>
              <a:t>各自存有視域</a:t>
            </a:r>
            <a:r>
              <a:rPr lang="en-US" altLang="zh-TW" dirty="0" smtClean="0">
                <a:sym typeface="Wingdings"/>
              </a:rPr>
              <a:t></a:t>
            </a:r>
            <a:r>
              <a:rPr lang="zh-TW" altLang="zh-TW" dirty="0" smtClean="0"/>
              <a:t>、視域</a:t>
            </a:r>
            <a:r>
              <a:rPr lang="en-US" altLang="zh-TW" dirty="0" smtClean="0">
                <a:sym typeface="Wingdings"/>
              </a:rPr>
              <a:t></a:t>
            </a:r>
            <a:r>
              <a:rPr lang="zh-TW" altLang="zh-TW" dirty="0" smtClean="0"/>
              <a:t>、視域</a:t>
            </a:r>
            <a:r>
              <a:rPr lang="en-US" altLang="zh-TW" dirty="0" smtClean="0">
                <a:sym typeface="Wingdings"/>
              </a:rPr>
              <a:t></a:t>
            </a:r>
            <a:r>
              <a:rPr lang="zh-TW" altLang="zh-TW" dirty="0" smtClean="0"/>
              <a:t>之中。】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 2.</a:t>
            </a:r>
            <a:r>
              <a:rPr lang="en-US" altLang="zh-TW" dirty="0" smtClean="0">
                <a:sym typeface="Wingdings"/>
              </a:rPr>
              <a:t></a:t>
            </a:r>
            <a:r>
              <a:rPr lang="zh-TW" altLang="zh-TW" dirty="0" smtClean="0"/>
              <a:t>的前理解</a:t>
            </a:r>
            <a:r>
              <a:rPr lang="en-US" altLang="zh-TW" dirty="0" smtClean="0"/>
              <a:t>(</a:t>
            </a:r>
            <a:r>
              <a:rPr lang="zh-TW" altLang="zh-TW" dirty="0" smtClean="0"/>
              <a:t>前見</a:t>
            </a:r>
            <a:r>
              <a:rPr lang="en-US" altLang="zh-TW" dirty="0" smtClean="0"/>
              <a:t>)</a:t>
            </a:r>
            <a:r>
              <a:rPr lang="zh-TW" altLang="zh-TW" dirty="0" smtClean="0"/>
              <a:t>（筆者按：前理解應該是文本接觸前已具有的認知樣態，「認知樣態」在某程度上類同福柯（</a:t>
            </a:r>
            <a:r>
              <a:rPr lang="en-US" altLang="zh-TW" dirty="0" err="1" smtClean="0"/>
              <a:t>Foucaul</a:t>
            </a:r>
            <a:r>
              <a:rPr lang="en-US" altLang="zh-TW" dirty="0" smtClean="0"/>
              <a:t> , M.</a:t>
            </a:r>
            <a:r>
              <a:rPr lang="zh-TW" altLang="zh-TW" dirty="0" smtClean="0"/>
              <a:t>）認為的「知識結構」或「知識模式」）決定了</a:t>
            </a:r>
            <a:r>
              <a:rPr lang="en-US" altLang="zh-TW" dirty="0" smtClean="0">
                <a:sym typeface="Wingdings"/>
              </a:rPr>
              <a:t></a:t>
            </a:r>
            <a:r>
              <a:rPr lang="zh-TW" altLang="zh-TW" dirty="0" smtClean="0"/>
              <a:t>的詮釋視域（理解者視域）的可能性與範圍。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3.</a:t>
            </a:r>
            <a:r>
              <a:rPr lang="zh-TW" altLang="zh-TW" dirty="0" smtClean="0"/>
              <a:t>【</a:t>
            </a:r>
            <a:r>
              <a:rPr lang="en-US" altLang="zh-TW" dirty="0" smtClean="0">
                <a:sym typeface="Wingdings"/>
              </a:rPr>
              <a:t></a:t>
            </a:r>
            <a:r>
              <a:rPr lang="zh-TW" altLang="zh-TW" dirty="0" smtClean="0"/>
              <a:t>對</a:t>
            </a:r>
            <a:r>
              <a:rPr lang="en-US" altLang="zh-TW" dirty="0" smtClean="0">
                <a:sym typeface="Wingdings"/>
              </a:rPr>
              <a:t></a:t>
            </a:r>
            <a:r>
              <a:rPr lang="zh-TW" altLang="zh-TW" dirty="0" smtClean="0"/>
              <a:t>】的詮釋理解涉及兩種視域（文本視域、理解者視域）的辨證融合。在時間距離的容許下，對文本的把握，或者說對任何一個與理解者視域不同的另一個視域的把握，都需要把它自身連同理解當下的視域，移置到一個更廣闊的視域中，這個更廣闊的視域包含了被理解者和理解者的歷史視域。因此在更廣闊的視域，原來兩種視域的特殊性在更大的視域中得到調整和修正，進而在這個過程中實現了兩種視域的普遍性統一。【以圖</a:t>
            </a:r>
            <a:r>
              <a:rPr lang="en-US" altLang="zh-TW" dirty="0" smtClean="0"/>
              <a:t>1</a:t>
            </a:r>
            <a:r>
              <a:rPr lang="zh-TW" altLang="zh-TW" dirty="0" smtClean="0"/>
              <a:t>而論，視域</a:t>
            </a:r>
            <a:r>
              <a:rPr lang="en-US" altLang="zh-TW" dirty="0" smtClean="0">
                <a:sym typeface="Wingdings"/>
              </a:rPr>
              <a:t></a:t>
            </a:r>
            <a:r>
              <a:rPr lang="zh-TW" altLang="zh-TW" dirty="0" smtClean="0"/>
              <a:t>、視域</a:t>
            </a:r>
            <a:r>
              <a:rPr lang="en-US" altLang="zh-TW" dirty="0" smtClean="0">
                <a:sym typeface="Wingdings"/>
              </a:rPr>
              <a:t></a:t>
            </a:r>
            <a:r>
              <a:rPr lang="zh-TW" altLang="zh-TW" dirty="0" smtClean="0"/>
              <a:t>、視域</a:t>
            </a:r>
            <a:r>
              <a:rPr lang="en-US" altLang="zh-TW" dirty="0" smtClean="0">
                <a:sym typeface="Wingdings"/>
              </a:rPr>
              <a:t></a:t>
            </a:r>
            <a:r>
              <a:rPr lang="zh-TW" altLang="zh-TW" dirty="0" smtClean="0"/>
              <a:t>必須擴展為更大的視域，普遍性的理解才有可能。】 視域概念本質上就屬於處境概念。視域就是看得見的區域，這個區域囊括和包容了某個立足點出發所能看到的一切。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影像產製與詮釋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2650299"/>
          </a:xfrm>
        </p:spPr>
        <p:txBody>
          <a:bodyPr>
            <a:normAutofit/>
          </a:bodyPr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7C7928-536C-4E84-9692-8090F3B6B076}" type="slidenum">
              <a:rPr lang="zh-TW" altLang="en-US" smtClean="0"/>
              <a:pPr/>
              <a:t>2</a:t>
            </a:fld>
            <a:endParaRPr lang="zh-TW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204864"/>
            <a:ext cx="6300192" cy="2391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標題 3"/>
          <p:cNvSpPr txBox="1">
            <a:spLocks/>
          </p:cNvSpPr>
          <p:nvPr/>
        </p:nvSpPr>
        <p:spPr>
          <a:xfrm>
            <a:off x="914400" y="4653136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spcBef>
                <a:spcPct val="0"/>
              </a:spcBef>
            </a:pPr>
            <a:r>
              <a:rPr lang="zh-TW" altLang="en-US" sz="12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細明體" pitchFamily="49" charset="-120"/>
                <a:ea typeface="細明體" pitchFamily="49" charset="-120"/>
                <a:cs typeface="+mj-cs"/>
              </a:rPr>
              <a:t>以上圖片摘自 </a:t>
            </a:r>
            <a:r>
              <a:rPr lang="en-US" altLang="zh-TW" sz="12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細明體" pitchFamily="49" charset="-120"/>
                <a:ea typeface="細明體" pitchFamily="49" charset="-120"/>
                <a:cs typeface="+mj-cs"/>
              </a:rPr>
              <a:t>http://distance.shu.edu.tw/media_files/guide/guide01.pdf</a:t>
            </a:r>
            <a:endParaRPr kumimoji="0" lang="zh-TW" altLang="en-US" sz="1200" b="1" i="0" u="none" strike="noStrike" kern="1200" cap="none" spc="0" normalizeH="0" baseline="0" noProof="0" dirty="0">
              <a:ln>
                <a:noFill/>
              </a:ln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細明體" pitchFamily="49" charset="-120"/>
              <a:ea typeface="細明體" pitchFamily="49" charset="-120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學習單的問題</a:t>
            </a:r>
            <a:endParaRPr lang="en-US" altLang="zh-TW" dirty="0" smtClean="0"/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：「社會真實」真的存在嗎？媒體再現的「社會真實」是誰的真實？</a:t>
            </a:r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 ：何謂「公民記者」？其重要性為何？ 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逆向解讀  請觀看</a:t>
            </a:r>
            <a:r>
              <a:rPr lang="en-US" altLang="zh-TW" dirty="0" err="1" smtClean="0"/>
              <a:t>youtube</a:t>
            </a:r>
            <a:r>
              <a:rPr lang="en-US" altLang="zh-TW" dirty="0" smtClean="0"/>
              <a:t> </a:t>
            </a:r>
            <a:r>
              <a:rPr lang="en-US" altLang="zh-TW" sz="1200" dirty="0" smtClean="0"/>
              <a:t>2013.03.26  </a:t>
            </a:r>
            <a:r>
              <a:rPr lang="zh-TW" altLang="zh-TW" sz="1200" dirty="0" smtClean="0"/>
              <a:t>只因為語言隔閡　高材生變清潔工</a:t>
            </a:r>
            <a:endParaRPr lang="zh-TW" altLang="en-US" sz="1200" dirty="0" smtClean="0"/>
          </a:p>
          <a:p>
            <a:r>
              <a:rPr lang="en-US" altLang="zh-TW" sz="1200" dirty="0" smtClean="0">
                <a:hlinkClick r:id="rId2"/>
              </a:rPr>
              <a:t>http://www.youtube.com/watch?v=6xp1s85Bf1A</a:t>
            </a:r>
            <a:endParaRPr lang="en-US" altLang="zh-TW" sz="1200" dirty="0" smtClean="0"/>
          </a:p>
          <a:p>
            <a:r>
              <a:rPr lang="zh-TW" altLang="en-US" dirty="0" smtClean="0"/>
              <a:t>說出</a:t>
            </a:r>
            <a:r>
              <a:rPr lang="en-US" altLang="zh-TW" dirty="0" smtClean="0"/>
              <a:t>(1)</a:t>
            </a:r>
            <a:r>
              <a:rPr lang="zh-TW" altLang="en-US" dirty="0" smtClean="0"/>
              <a:t>拍攝影片目的</a:t>
            </a:r>
            <a:r>
              <a:rPr lang="en-US" altLang="zh-TW" dirty="0" smtClean="0"/>
              <a:t>(2)</a:t>
            </a:r>
            <a:r>
              <a:rPr lang="zh-TW" altLang="en-US" dirty="0" smtClean="0"/>
              <a:t>你看到的訊息</a:t>
            </a:r>
            <a:r>
              <a:rPr lang="en-US" altLang="zh-TW" dirty="0" smtClean="0"/>
              <a:t>(3)</a:t>
            </a:r>
            <a:r>
              <a:rPr lang="zh-TW" altLang="en-US" dirty="0" smtClean="0"/>
              <a:t>隱含的意義</a:t>
            </a:r>
            <a:endParaRPr lang="en-US" altLang="zh-TW" dirty="0" smtClean="0"/>
          </a:p>
          <a:p>
            <a:endParaRPr lang="en-US" altLang="zh-TW" sz="1200" dirty="0" smtClean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部分內容引自</a:t>
            </a:r>
            <a:endParaRPr lang="en-US" altLang="zh-TW" dirty="0" smtClean="0"/>
          </a:p>
          <a:p>
            <a:r>
              <a:rPr lang="en-US" altLang="zh-TW" sz="1200" dirty="0" smtClean="0"/>
              <a:t>1.</a:t>
            </a:r>
            <a:r>
              <a:rPr lang="zh-TW" altLang="en-US" sz="1200" dirty="0" smtClean="0"/>
              <a:t>林佳儀</a:t>
            </a:r>
            <a:r>
              <a:rPr lang="en-US" altLang="zh-TW" sz="1200" dirty="0" smtClean="0"/>
              <a:t>(2008)《</a:t>
            </a:r>
            <a:r>
              <a:rPr lang="zh-TW" altLang="en-US" sz="1200" dirty="0" smtClean="0"/>
              <a:t>媒體素養教育之教學指引架構發展</a:t>
            </a:r>
            <a:r>
              <a:rPr lang="en-US" altLang="zh-TW" sz="1200" dirty="0" smtClean="0"/>
              <a:t>》</a:t>
            </a:r>
            <a:r>
              <a:rPr lang="en-US" altLang="zh-TW" sz="1200" dirty="0" smtClean="0">
                <a:hlinkClick r:id="rId2"/>
              </a:rPr>
              <a:t>http://nccur.lib.nccu.edu.tw/bitstream/140.119/38344/4/</a:t>
            </a:r>
            <a:endParaRPr lang="en-US" altLang="zh-TW" sz="1200" dirty="0" smtClean="0"/>
          </a:p>
          <a:p>
            <a:r>
              <a:rPr lang="en-US" altLang="zh-TW" sz="1200" dirty="0" smtClean="0"/>
              <a:t>2.</a:t>
            </a:r>
            <a:r>
              <a:rPr lang="zh-TW" altLang="en-US" sz="1200" dirty="0" smtClean="0"/>
              <a:t>吳翠珍、陳世敏</a:t>
            </a:r>
            <a:r>
              <a:rPr lang="en-US" altLang="zh-TW" sz="1200" dirty="0" smtClean="0"/>
              <a:t>(2007)</a:t>
            </a:r>
            <a:r>
              <a:rPr lang="zh-TW" altLang="en-US" sz="1200" dirty="0" smtClean="0"/>
              <a:t>，</a:t>
            </a:r>
            <a:r>
              <a:rPr lang="en-US" altLang="zh-TW" sz="1200" dirty="0" smtClean="0"/>
              <a:t>《</a:t>
            </a:r>
            <a:r>
              <a:rPr lang="zh-TW" altLang="en-US" sz="1200" dirty="0" smtClean="0"/>
              <a:t>媒體素養教育</a:t>
            </a:r>
            <a:r>
              <a:rPr lang="en-US" altLang="zh-TW" sz="1200" dirty="0" smtClean="0"/>
              <a:t>》</a:t>
            </a:r>
            <a:r>
              <a:rPr lang="zh-TW" altLang="en-US" sz="1200" dirty="0" smtClean="0"/>
              <a:t>，台北，巨流。</a:t>
            </a:r>
            <a:endParaRPr lang="en-US" altLang="zh-TW" sz="1200" dirty="0" smtClean="0"/>
          </a:p>
          <a:p>
            <a:r>
              <a:rPr lang="en-US" altLang="zh-TW" sz="1200" dirty="0" smtClean="0"/>
              <a:t>3.</a:t>
            </a:r>
            <a:r>
              <a:rPr lang="en-US" altLang="zh-TW" sz="12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細明體" pitchFamily="49" charset="-120"/>
                <a:ea typeface="細明體" pitchFamily="49" charset="-120"/>
              </a:rPr>
              <a:t> </a:t>
            </a:r>
            <a:r>
              <a:rPr lang="en-US" altLang="zh-TW" sz="1200" dirty="0" smtClean="0">
                <a:latin typeface="細明體" pitchFamily="49" charset="-120"/>
                <a:ea typeface="細明體" pitchFamily="49" charset="-120"/>
                <a:hlinkClick r:id="rId3"/>
              </a:rPr>
              <a:t>http://distance.shu.edu.tw/media_files/guide/guide01.pdf</a:t>
            </a:r>
            <a:endParaRPr lang="en-US" altLang="zh-TW" sz="1200" dirty="0" smtClean="0">
              <a:latin typeface="細明體" pitchFamily="49" charset="-120"/>
              <a:ea typeface="細明體" pitchFamily="49" charset="-120"/>
            </a:endParaRPr>
          </a:p>
          <a:p>
            <a:endParaRPr lang="en-US" altLang="zh-TW" sz="1200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先看看</a:t>
            </a:r>
            <a:r>
              <a:rPr lang="en-US" altLang="zh-TW" dirty="0" smtClean="0"/>
              <a:t>”</a:t>
            </a:r>
            <a:r>
              <a:rPr lang="zh-TW" altLang="en-US" dirty="0" smtClean="0"/>
              <a:t>西門町奇遇記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的例子</a:t>
            </a:r>
            <a:endParaRPr lang="en-US" altLang="zh-TW" dirty="0" smtClean="0"/>
          </a:p>
          <a:p>
            <a:r>
              <a:rPr lang="zh-TW" altLang="en-US" dirty="0" smtClean="0"/>
              <a:t>真實與再現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7C7928-536C-4E84-9692-8090F3B6B076}" type="slidenum">
              <a:rPr lang="zh-TW" altLang="en-US" smtClean="0"/>
              <a:pPr/>
              <a:t>3</a:t>
            </a:fld>
            <a:endParaRPr lang="zh-TW" alt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420888"/>
            <a:ext cx="7341303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標題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339752" y="548680"/>
            <a:ext cx="402907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36912"/>
            <a:ext cx="8160506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7C7928-536C-4E84-9692-8090F3B6B076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16832"/>
            <a:ext cx="7976271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7C7928-536C-4E84-9692-8090F3B6B076}" type="slidenum">
              <a:rPr lang="zh-TW" altLang="en-US" smtClean="0"/>
              <a:pPr/>
              <a:t>5</a:t>
            </a:fld>
            <a:endParaRPr lang="zh-TW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429000"/>
            <a:ext cx="773726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7963677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7C7928-536C-4E84-9692-8090F3B6B076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再看看</a:t>
            </a:r>
            <a:r>
              <a:rPr lang="en-US" altLang="zh-TW" dirty="0" smtClean="0"/>
              <a:t>”</a:t>
            </a:r>
            <a:r>
              <a:rPr lang="zh-TW" altLang="en-US" dirty="0" smtClean="0"/>
              <a:t>西門町奇遇記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的結果</a:t>
            </a:r>
            <a:endParaRPr lang="en-US" altLang="zh-TW" dirty="0" smtClean="0"/>
          </a:p>
          <a:p>
            <a:r>
              <a:rPr lang="zh-TW" altLang="en-US" dirty="0" smtClean="0"/>
              <a:t>「社會真實」真的存在嗎？媒體再現的「社會真實」是誰的真實？</a:t>
            </a:r>
            <a:endParaRPr lang="en-US" altLang="zh-TW" dirty="0" smtClean="0"/>
          </a:p>
          <a:p>
            <a:r>
              <a:rPr lang="zh-TW" altLang="en-US" dirty="0" smtClean="0"/>
              <a:t>涵化理論</a:t>
            </a:r>
            <a:r>
              <a:rPr lang="en-US" altLang="zh-TW" dirty="0" smtClean="0"/>
              <a:t>(cultivation)</a:t>
            </a:r>
          </a:p>
          <a:p>
            <a:r>
              <a:rPr lang="zh-TW" altLang="en-US" dirty="0" smtClean="0"/>
              <a:t>涵化理論的基本前提是，電視是一種真實代理者，透過它社會價值體系和標準得以傳遞和確立。經由大眾大量的收視，媒體價值標準成為文化主流，而得到大眾認同。因此如果閱聽人大量收看電視，媒介真實可能會構築個人的主觀真實，進而影響到個人對真實事件的信念，此歷程即是涵化。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7C7928-536C-4E84-9692-8090F3B6B076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框架理論</a:t>
            </a:r>
            <a:endParaRPr lang="en-US" altLang="zh-TW" dirty="0" smtClean="0"/>
          </a:p>
          <a:p>
            <a:r>
              <a:rPr lang="zh-TW" altLang="en-US" dirty="0" smtClean="0"/>
              <a:t>媒體並不能如同鏡子一般地反映真實世界，甚至連反映部分的真實世界都不可得。現實世界發生的事情何其多，但只有極少的事件被報導，而且只呈現特定觀點。記者的主觀意識和媒介組織的守門過程，層層阻礙忠實呈現真實世界的因素。哪些事件會被選擇報導出來，被選擇的事件又會以何種方式報導，即是所謂的「新聞框架」。</a:t>
            </a:r>
            <a:endParaRPr lang="en-US" altLang="zh-TW" dirty="0" smtClean="0"/>
          </a:p>
          <a:p>
            <a:r>
              <a:rPr lang="zh-TW" altLang="en-US" dirty="0" smtClean="0"/>
              <a:t>「框架」就成為看待世界的「過濾器」 。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7C7928-536C-4E84-9692-8090F3B6B076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詮釋協商與對抗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影像本身除了和製造者相關外，至少還包括兩個元素：</a:t>
            </a:r>
            <a:r>
              <a:rPr lang="en-US" altLang="zh-TW" dirty="0" smtClean="0"/>
              <a:t>1.</a:t>
            </a:r>
            <a:r>
              <a:rPr lang="zh-TW" altLang="en-US" dirty="0" smtClean="0"/>
              <a:t>觀看者如何詮釋或體驗影像，</a:t>
            </a:r>
            <a:r>
              <a:rPr lang="en-US" altLang="zh-TW" dirty="0" smtClean="0"/>
              <a:t>2.</a:t>
            </a:r>
            <a:r>
              <a:rPr lang="zh-TW" altLang="en-US" dirty="0" smtClean="0"/>
              <a:t>影像是在什麼脈絡中被看見的。產製者或許能夠創造影像文本，但是無法完全掌握觀看者會在他們的作品中看出哪些意義。</a:t>
            </a:r>
            <a:endParaRPr lang="en-US" altLang="zh-TW" dirty="0" smtClean="0"/>
          </a:p>
          <a:p>
            <a:r>
              <a:rPr lang="zh-TW" altLang="en-US" dirty="0" smtClean="0"/>
              <a:t>在</a:t>
            </a:r>
            <a:r>
              <a:rPr lang="en-US" altLang="zh-TW" dirty="0" smtClean="0"/>
              <a:t>《Encoding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 Decoding》</a:t>
            </a:r>
            <a:r>
              <a:rPr lang="zh-TW" altLang="en-US" dirty="0" smtClean="0"/>
              <a:t>書中，霍爾曾提出三種可能的解碼立場的假設，藉此解構媒體論述的製碼機制：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華麗">
  <a:themeElements>
    <a:clrScheme name="華麗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華麗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華麗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287</TotalTime>
  <Words>1545</Words>
  <Application>Microsoft Office PowerPoint</Application>
  <PresentationFormat>如螢幕大小 (4:3)</PresentationFormat>
  <Paragraphs>70</Paragraphs>
  <Slides>21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華麗</vt:lpstr>
      <vt:lpstr>教育部現代公民核心能力課程計畫 凝視與再現：移民社會與多元認同</vt:lpstr>
      <vt:lpstr>影像產製與詮釋</vt:lpstr>
      <vt:lpstr>投影片 3</vt:lpstr>
      <vt:lpstr>投影片 4</vt:lpstr>
      <vt:lpstr>投影片 5</vt:lpstr>
      <vt:lpstr>投影片 6</vt:lpstr>
      <vt:lpstr>投影片 7</vt:lpstr>
      <vt:lpstr>投影片 8</vt:lpstr>
      <vt:lpstr>詮釋協商與對抗</vt:lpstr>
      <vt:lpstr>投影片 10</vt:lpstr>
      <vt:lpstr>投影片 11</vt:lpstr>
      <vt:lpstr>投影片 12</vt:lpstr>
      <vt:lpstr>文本詮釋與理解</vt:lpstr>
      <vt:lpstr>投影片 14</vt:lpstr>
      <vt:lpstr>投影片 15</vt:lpstr>
      <vt:lpstr>投影片 16</vt:lpstr>
      <vt:lpstr>投影片 17</vt:lpstr>
      <vt:lpstr>投影片 18</vt:lpstr>
      <vt:lpstr>投影片 19</vt:lpstr>
      <vt:lpstr>投影片 20</vt:lpstr>
      <vt:lpstr>投影片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教育部現代公民核心能力課程計畫 凝視與再現：移民社會與多元認同</dc:title>
  <dc:creator>uch20135</dc:creator>
  <cp:lastModifiedBy>uch20135</cp:lastModifiedBy>
  <cp:revision>56</cp:revision>
  <dcterms:created xsi:type="dcterms:W3CDTF">2014-02-03T09:44:05Z</dcterms:created>
  <dcterms:modified xsi:type="dcterms:W3CDTF">2014-03-05T06:57:15Z</dcterms:modified>
</cp:coreProperties>
</file>