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3"/>
  </p:notes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9966"/>
    <a:srgbClr val="0000CC"/>
    <a:srgbClr val="FFCC66"/>
    <a:srgbClr val="3399FF"/>
    <a:srgbClr val="99CCFF"/>
    <a:srgbClr val="FF5050"/>
    <a:srgbClr val="FF330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 snapToGrid="0">
      <p:cViewPr>
        <p:scale>
          <a:sx n="75" d="100"/>
          <a:sy n="75" d="100"/>
        </p:scale>
        <p:origin x="-36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 altLang="zh-TW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 altLang="zh-TW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 altLang="zh-TW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1DD61B1A-D1F8-40AF-B139-5B79294B5DA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79049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  <a:endParaRPr lang="en-US" altLang="zh-TW" noProof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  <a:endParaRPr lang="en-US" altLang="zh-TW" noProof="0" smtClean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4207585-1145-42E7-BB90-957B894C9FB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9A9A1-5924-456B-9272-C13F45B4263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3426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0D59E-7208-4BA2-BAC2-2278068C998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64154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13D0A06-7634-48B6-9421-ABD00282E34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6BF064-1E28-4583-995B-F0352F406C2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482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150BF1-0370-4B76-B7D8-3125393C7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78700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06CE8-BCBC-4E89-8527-29E46BCD69D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32275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6B0FD3-C678-41DA-A5DF-EE84A2BB4A1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93203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121256-659A-42A2-AA8B-A1746AE534C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8838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6BDC5-8789-4BB1-9693-6A7338C55B8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941409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186DF-AB46-4019-8CE3-73090B0A58A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412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956E7A-01ED-4760-A646-0AEE84FE247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497345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59185B-E7CD-4C78-A6D6-5020B9E6327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86408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2C322-1A19-4B70-93AF-6F6F71F75A5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9713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AB850A-75DF-4ABE-95E2-7C74475A373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5526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48A81-EB99-420C-8A67-4CE350EB6F9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577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04826B-B3B3-4810-A304-1A52CDE7427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83568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0F58AE-7ABF-437F-8FBE-3CD85A6BF9C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320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99805-8A9B-4D13-B0B5-4F482681FBB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5429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04E30-3568-4BC0-AFAA-95F3582F2F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65125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858310-95A4-4A32-BA9A-8AB2C085FE3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83207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D4F6B7-4EE7-4908-AE99-6BB80DEAB53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4062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新細明體" charset="-120"/>
              </a:defRPr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新細明體" charset="-120"/>
              </a:defRPr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ea typeface="新細明體" charset="-120"/>
              </a:defRPr>
            </a:lvl1pPr>
          </a:lstStyle>
          <a:p>
            <a:fld id="{AB4AA34A-0AB8-49EE-91EC-866FDFAB364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新細明體" charset="-120"/>
              </a:defRPr>
            </a:lvl1pPr>
          </a:lstStyle>
          <a:p>
            <a:endParaRPr lang="en-US" altLang="zh-TW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新細明體" charset="-120"/>
              </a:defRPr>
            </a:lvl1pPr>
          </a:lstStyle>
          <a:p>
            <a:endParaRPr lang="en-US" altLang="zh-TW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ea typeface="新細明體" charset="-120"/>
              </a:defRPr>
            </a:lvl1pPr>
          </a:lstStyle>
          <a:p>
            <a:fld id="{926AA98A-402E-4EA9-897C-88883986380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4" y="2130425"/>
            <a:ext cx="4968875" cy="1470025"/>
          </a:xfrm>
        </p:spPr>
        <p:txBody>
          <a:bodyPr/>
          <a:lstStyle/>
          <a:p>
            <a:r>
              <a:rPr lang="zh-TW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「</a:t>
            </a:r>
            <a:r>
              <a:rPr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101</a:t>
            </a:r>
            <a:r>
              <a:rPr lang="zh-TW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學年度全國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大專校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院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圖書館</a:t>
            </a:r>
            <a:r>
              <a:rPr lang="zh-TW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館長聯席會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」</a:t>
            </a:r>
            <a:endParaRPr lang="zh-TW" altLang="zh-TW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4" y="3886200"/>
            <a:ext cx="5413376" cy="1752600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分組一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圖書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資源融滲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教學之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學科服務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結論報告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1800" dirty="0" smtClean="0">
                <a:latin typeface="標楷體" pitchFamily="65" charset="-120"/>
                <a:ea typeface="標楷體" pitchFamily="65" charset="-120"/>
              </a:rPr>
              <a:t>報告</a:t>
            </a:r>
            <a:r>
              <a:rPr lang="zh-TW" altLang="en-US" sz="1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人</a:t>
            </a:r>
            <a:r>
              <a:rPr lang="zh-TW" altLang="en-US" sz="1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：</a:t>
            </a:r>
            <a:r>
              <a:rPr lang="zh-TW" altLang="zh-TW" sz="1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文藻外語學院</a:t>
            </a:r>
            <a:r>
              <a:rPr lang="zh-TW" altLang="en-US" sz="1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圖書館</a:t>
            </a:r>
            <a:endParaRPr lang="en-US" altLang="zh-TW" sz="18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r>
              <a:rPr lang="zh-TW" altLang="en-US" sz="1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           </a:t>
            </a:r>
            <a:r>
              <a:rPr lang="zh-TW" altLang="en-US" sz="1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    </a:t>
            </a:r>
            <a:r>
              <a:rPr lang="zh-TW" altLang="zh-TW" sz="1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王</a:t>
            </a:r>
            <a:r>
              <a:rPr lang="zh-TW" altLang="zh-TW" sz="1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愉</a:t>
            </a:r>
            <a:r>
              <a:rPr lang="zh-TW" altLang="zh-TW" sz="1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文</a:t>
            </a:r>
            <a:r>
              <a:rPr lang="zh-TW" altLang="en-US" sz="1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館長</a:t>
            </a:r>
          </a:p>
          <a:p>
            <a:r>
              <a:rPr lang="zh-TW" altLang="en-US" sz="1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            台南</a:t>
            </a:r>
            <a:r>
              <a:rPr lang="zh-TW" altLang="en-US" sz="1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應用科技大學圖書館  </a:t>
            </a:r>
            <a:endParaRPr lang="en-US" altLang="zh-TW" sz="18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r>
              <a:rPr lang="zh-TW" altLang="en-US" sz="1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                   </a:t>
            </a:r>
            <a:r>
              <a:rPr lang="zh-TW" altLang="en-US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曾華惠館長</a:t>
            </a:r>
            <a:endParaRPr lang="en-US" altLang="zh-TW" sz="2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r>
              <a:rPr lang="zh-TW" altLang="en-US" sz="20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                 </a:t>
            </a:r>
            <a:r>
              <a:rPr lang="en-US" altLang="zh-TW" sz="2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3 </a:t>
            </a:r>
            <a:r>
              <a:rPr lang="en-US" altLang="zh-TW" sz="20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May, 2013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63713" y="2060575"/>
            <a:ext cx="5867400" cy="1828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zh-TW" altLang="en-US" sz="9600" kern="10" spc="1921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新細明體"/>
                <a:ea typeface="新細明體"/>
              </a:rPr>
              <a:t>敬請指教</a:t>
            </a:r>
          </a:p>
        </p:txBody>
      </p:sp>
    </p:spTree>
    <p:extLst>
      <p:ext uri="{BB962C8B-B14F-4D97-AF65-F5344CB8AC3E}">
        <p14:creationId xmlns:p14="http://schemas.microsoft.com/office/powerpoint/2010/main" val="3846472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簡報大綱</a:t>
            </a:r>
            <a:endParaRPr lang="zh-TW" altLang="zh-TW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壹、討論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結果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貳、共同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意見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參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圖書資源融滲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教學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之學科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服務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的具體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建議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壹、討論結果</a:t>
            </a:r>
            <a:endParaRPr lang="zh-TW" altLang="zh-TW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zh-TW" sz="3200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因應</a:t>
            </a:r>
            <a:r>
              <a:rPr lang="zh-TW" altLang="en-US" sz="3200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使用者的個別</a:t>
            </a:r>
            <a:r>
              <a:rPr lang="zh-TW" altLang="en-US" sz="3200" dirty="0" smtClean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需求</a:t>
            </a:r>
            <a:r>
              <a:rPr lang="zh-TW" altLang="en-US" sz="3200" b="1" dirty="0" smtClean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dirty="0" smtClean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透過</a:t>
            </a:r>
            <a:r>
              <a:rPr lang="zh-TW" altLang="en-US" sz="3200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學科服務落實</a:t>
            </a:r>
            <a:r>
              <a:rPr lang="zh-TW" altLang="zh-TW" sz="3200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教室與圖書館</a:t>
            </a:r>
            <a:r>
              <a:rPr lang="zh-TW" altLang="en-US" sz="3200" dirty="0">
                <a:solidFill>
                  <a:srgbClr val="D60093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零</a:t>
            </a:r>
            <a:r>
              <a:rPr lang="zh-TW" altLang="en-US" sz="3200" dirty="0" smtClean="0">
                <a:solidFill>
                  <a:srgbClr val="D60093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距</a:t>
            </a:r>
            <a:r>
              <a:rPr lang="zh-TW" altLang="en-US" sz="3200" dirty="0">
                <a:solidFill>
                  <a:srgbClr val="000066"/>
                </a:solidFill>
                <a:latin typeface="新細明體"/>
                <a:ea typeface="新細明體"/>
              </a:rPr>
              <a:t>。</a:t>
            </a:r>
            <a:endParaRPr lang="zh-TW" altLang="zh-TW" sz="3200" dirty="0">
              <a:solidFill>
                <a:srgbClr val="D60093"/>
              </a:solidFill>
            </a:endParaRPr>
          </a:p>
          <a:p>
            <a:r>
              <a:rPr lang="zh-TW" altLang="en-US" sz="3200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圖書館的整體</a:t>
            </a:r>
            <a:r>
              <a:rPr lang="zh-TW" altLang="en-US" sz="3200" dirty="0" smtClean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服務</a:t>
            </a:r>
            <a:r>
              <a:rPr lang="zh-TW" altLang="en-US" sz="3200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需</a:t>
            </a:r>
            <a:r>
              <a:rPr lang="zh-TW" altLang="en-US" sz="3200" dirty="0" smtClean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呈現</a:t>
            </a:r>
            <a:r>
              <a:rPr lang="zh-TW" altLang="en-US" sz="32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「溝通</a:t>
            </a:r>
            <a:r>
              <a:rPr lang="zh-TW" altLang="en-US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聯繫」</a:t>
            </a:r>
            <a:r>
              <a:rPr lang="zh-TW" altLang="en-US" sz="3200" b="1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加強圖書館的</a:t>
            </a:r>
            <a:r>
              <a:rPr lang="zh-TW" altLang="en-US" sz="3200" dirty="0" smtClean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公共關係</a:t>
            </a:r>
            <a:r>
              <a:rPr lang="zh-TW" altLang="en-US" sz="3200" dirty="0" smtClean="0">
                <a:solidFill>
                  <a:srgbClr val="000066"/>
                </a:solidFill>
                <a:latin typeface="新細明體"/>
                <a:ea typeface="新細明體"/>
              </a:rPr>
              <a:t>。</a:t>
            </a:r>
            <a:endParaRPr lang="en-US" altLang="zh-TW" sz="3200" dirty="0" smtClean="0">
              <a:solidFill>
                <a:srgbClr val="000066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3200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學科</a:t>
            </a:r>
            <a:r>
              <a:rPr lang="zh-TW" altLang="en-US" sz="3200" dirty="0" smtClean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服務</a:t>
            </a:r>
            <a:r>
              <a:rPr lang="zh-TW" altLang="en-US" sz="3200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sz="3200" dirty="0" smtClean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方式：透過</a:t>
            </a:r>
            <a:r>
              <a:rPr lang="zh-TW" altLang="en-US" sz="3200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與師生間良好的</a:t>
            </a:r>
            <a:r>
              <a:rPr lang="zh-TW" altLang="en-US" sz="32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夥伴式關係</a:t>
            </a:r>
            <a:r>
              <a:rPr lang="zh-TW" altLang="en-US" sz="32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」</a:t>
            </a:r>
            <a:r>
              <a:rPr lang="zh-TW" altLang="en-US" sz="32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，</a:t>
            </a:r>
            <a:r>
              <a:rPr lang="zh-TW" altLang="en-US" sz="3200" dirty="0" smtClean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館員能協助蒐集</a:t>
            </a:r>
            <a:r>
              <a:rPr lang="zh-TW" altLang="en-US" sz="3200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、整合及分析各學域的資訊</a:t>
            </a:r>
            <a:r>
              <a:rPr lang="zh-TW" altLang="en-US" sz="3200" dirty="0" smtClean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>資源</a:t>
            </a:r>
            <a:r>
              <a:rPr lang="zh-TW" altLang="en-US" sz="3200" dirty="0">
                <a:solidFill>
                  <a:srgbClr val="000066"/>
                </a:solidFill>
                <a:latin typeface="新細明體"/>
                <a:ea typeface="新細明體"/>
              </a:rPr>
              <a:t>。</a:t>
            </a:r>
            <a:r>
              <a:rPr lang="zh-TW" altLang="en-US" sz="3200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3200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3200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3200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b="1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b="1" dirty="0">
                <a:solidFill>
                  <a:srgbClr val="000066"/>
                </a:solidFill>
                <a:latin typeface="標楷體" pitchFamily="65" charset="-120"/>
                <a:ea typeface="標楷體" pitchFamily="65" charset="-120"/>
              </a:rPr>
            </a:br>
            <a:endParaRPr lang="zh-TW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貳、共同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意見</a:t>
            </a:r>
            <a:r>
              <a:rPr lang="en-US" altLang="zh-TW" sz="36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(1/5)</a:t>
            </a:r>
            <a:endParaRPr lang="en-US" altLang="zh-TW" sz="36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克服</a:t>
            </a:r>
            <a:r>
              <a:rPr lang="zh-TW" altLang="zh-TW" sz="2800" b="1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資訊素養選修課程開不成</a:t>
            </a:r>
            <a:r>
              <a:rPr lang="zh-TW" altLang="en-US" sz="2800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sz="2800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困難</a:t>
            </a:r>
            <a:r>
              <a:rPr lang="zh-TW" altLang="en-US" sz="2800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，善</a:t>
            </a:r>
            <a:r>
              <a:rPr lang="zh-TW" altLang="en-US" sz="2800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用收集得來</a:t>
            </a:r>
            <a:r>
              <a:rPr lang="zh-TW" altLang="en-US" sz="2800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的資訊</a:t>
            </a:r>
            <a:r>
              <a:rPr lang="zh-TW" altLang="en-US" sz="2800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建構所需的知識</a:t>
            </a:r>
            <a:r>
              <a:rPr lang="zh-TW" altLang="en-US" sz="2800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。</a:t>
            </a:r>
            <a:endParaRPr lang="zh-TW" altLang="zh-TW" sz="2800" dirty="0">
              <a:solidFill>
                <a:srgbClr val="0000CC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/>
              <a:t>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b="1" dirty="0" smtClean="0">
                <a:solidFill>
                  <a:srgbClr val="FF9966"/>
                </a:solidFill>
                <a:latin typeface="標楷體" pitchFamily="65" charset="-120"/>
                <a:ea typeface="標楷體" pitchFamily="65" charset="-120"/>
              </a:rPr>
              <a:t>建構</a:t>
            </a:r>
            <a:r>
              <a:rPr lang="zh-TW" altLang="en-US" b="1" dirty="0">
                <a:solidFill>
                  <a:srgbClr val="FF9966"/>
                </a:solidFill>
                <a:latin typeface="標楷體" pitchFamily="65" charset="-120"/>
                <a:ea typeface="標楷體" pitchFamily="65" charset="-120"/>
              </a:rPr>
              <a:t>資訊搜尋與利用</a:t>
            </a:r>
            <a:r>
              <a:rPr lang="zh-TW" altLang="en-US" b="1" dirty="0" smtClean="0">
                <a:solidFill>
                  <a:srgbClr val="FF9966"/>
                </a:solidFill>
                <a:latin typeface="標楷體" pitchFamily="65" charset="-120"/>
                <a:ea typeface="標楷體" pitchFamily="65" charset="-120"/>
              </a:rPr>
              <a:t>能力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圖書館、資訊搜尋利用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方面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概念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認知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中最待突破的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是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學生如何從課程中學習建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構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資訊</a:t>
            </a:r>
            <a:r>
              <a:rPr lang="zh-TW" altLang="en-US" dirty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搜尋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dirty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利用資訊的</a:t>
            </a:r>
            <a:r>
              <a:rPr lang="zh-TW" altLang="en-US" dirty="0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過程</a:t>
            </a:r>
            <a:endParaRPr lang="en-US" altLang="zh-TW" dirty="0" smtClean="0">
              <a:solidFill>
                <a:srgbClr val="FF3399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/>
              <a:t> 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圖書館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利用教育與</a:t>
            </a:r>
            <a:r>
              <a:rPr lang="zh-TW" altLang="zh-TW" b="1" dirty="0">
                <a:latin typeface="標楷體" pitchFamily="65" charset="-120"/>
                <a:ea typeface="標楷體" pitchFamily="65" charset="-120"/>
              </a:rPr>
              <a:t>資訊素養選修</a:t>
            </a:r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>課程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合開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資訊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融入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圖書館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服務利用以及資訊搜尋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利用部分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促成資訊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素養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課程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實施，在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課程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內容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的設計與方法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上，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培養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同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學</a:t>
            </a:r>
            <a:r>
              <a:rPr lang="zh-TW" altLang="en-US" dirty="0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有效挑選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dirty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組織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dirty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識別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dirty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分析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及</a:t>
            </a:r>
            <a:r>
              <a:rPr lang="zh-TW" altLang="en-US" dirty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使用資訊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的能力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 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64769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貳、共同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意見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(2/5</a:t>
            </a:r>
            <a:r>
              <a:rPr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2)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整合</a:t>
            </a:r>
            <a:r>
              <a:rPr lang="zh-TW" altLang="en-US" dirty="0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圖書資源與教學</a:t>
            </a:r>
            <a:r>
              <a:rPr lang="zh-TW" altLang="en-US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資源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融滲（資源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/ 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實務）的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歷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程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才能夠經由不同的課程指定閱讀而展現圖書資源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特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有的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人際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互動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推動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課程指定閱讀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，帶動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學生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閱讀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能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量，提供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互動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機會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以提升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圖書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館服務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品質與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效能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/>
              <a:t> </a:t>
            </a:r>
            <a:r>
              <a:rPr lang="en-US" altLang="zh-TW" dirty="0" smtClean="0"/>
              <a:t>2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b="1" dirty="0" smtClean="0">
                <a:solidFill>
                  <a:srgbClr val="FF9966"/>
                </a:solidFill>
                <a:latin typeface="標楷體" pitchFamily="65" charset="-120"/>
                <a:ea typeface="標楷體" pitchFamily="65" charset="-120"/>
              </a:rPr>
              <a:t>健全</a:t>
            </a:r>
            <a:r>
              <a:rPr lang="zh-TW" altLang="zh-TW" b="1" dirty="0">
                <a:solidFill>
                  <a:srgbClr val="FF9966"/>
                </a:solidFill>
                <a:latin typeface="標楷體" pitchFamily="65" charset="-120"/>
                <a:ea typeface="標楷體" pitchFamily="65" charset="-120"/>
              </a:rPr>
              <a:t>學習</a:t>
            </a:r>
            <a:r>
              <a:rPr lang="zh-TW" altLang="en-US" b="1" dirty="0" smtClean="0">
                <a:solidFill>
                  <a:srgbClr val="FF9966"/>
                </a:solidFill>
                <a:latin typeface="標楷體" pitchFamily="65" charset="-120"/>
                <a:ea typeface="標楷體" pitchFamily="65" charset="-120"/>
              </a:rPr>
              <a:t>環境</a:t>
            </a:r>
            <a:r>
              <a:rPr lang="zh-TW" altLang="en-US" dirty="0" smtClean="0">
                <a:solidFill>
                  <a:srgbClr val="FF9966"/>
                </a:solidFill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dirty="0" smtClean="0">
              <a:solidFill>
                <a:srgbClr val="FF9966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1)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研擬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相關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鼓勵措施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配合</a:t>
            </a:r>
            <a:r>
              <a:rPr lang="zh-TW" altLang="zh-TW" dirty="0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教學教材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與</a:t>
            </a:r>
            <a:r>
              <a:rPr lang="zh-TW" altLang="zh-TW" dirty="0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學習</a:t>
            </a:r>
            <a:r>
              <a:rPr lang="zh-TW" altLang="en-US" dirty="0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研究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之課程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設計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評估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適合做什麼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鼓勵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，規劃</a:t>
            </a:r>
            <a:r>
              <a:rPr lang="zh-TW" altLang="zh-TW" dirty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學生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學習評鑑</a:t>
            </a:r>
            <a:r>
              <a:rPr lang="zh-TW" altLang="en-US" dirty="0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加分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zh-TW" dirty="0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教師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教學評鑑</a:t>
            </a:r>
            <a:r>
              <a:rPr lang="zh-TW" altLang="en-US" dirty="0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加分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，達成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圖書資源融滲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教學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之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目標。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9412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貳、共同意見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(3/5</a:t>
            </a:r>
            <a:r>
              <a:rPr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了解</a:t>
            </a:r>
            <a:r>
              <a:rPr lang="zh-TW" altLang="zh-TW" sz="2800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資料庫說明會報名</a:t>
            </a:r>
            <a:r>
              <a:rPr lang="zh-TW" altLang="zh-TW" sz="2800" b="1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冷清</a:t>
            </a:r>
            <a:r>
              <a:rPr lang="zh-TW" altLang="en-US" sz="2800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所代表的</a:t>
            </a:r>
            <a:r>
              <a:rPr lang="zh-TW" altLang="en-US" sz="2800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意義</a:t>
            </a:r>
            <a:endParaRPr lang="en-US" altLang="zh-TW" sz="2800" dirty="0" smtClean="0">
              <a:solidFill>
                <a:srgbClr val="0000CC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1.</a:t>
            </a:r>
            <a:r>
              <a:rPr lang="zh-TW" altLang="en-US" b="1" dirty="0">
                <a:solidFill>
                  <a:srgbClr val="FF9966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圖書館利用率偏低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：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不常利用圖書館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服務，</a:t>
            </a:r>
            <a:r>
              <a:rPr lang="zh-TW" altLang="zh-TW" b="1" dirty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我們的</a:t>
            </a:r>
            <a:r>
              <a:rPr lang="zh-TW" altLang="zh-TW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學習</a:t>
            </a:r>
            <a:endParaRPr lang="en-US" altLang="zh-TW" b="1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    </a:t>
            </a:r>
            <a:r>
              <a:rPr lang="zh-TW" altLang="zh-TW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環境</a:t>
            </a:r>
            <a:r>
              <a:rPr lang="zh-TW" altLang="zh-TW" b="1" dirty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改變</a:t>
            </a:r>
            <a:r>
              <a:rPr lang="zh-TW" altLang="zh-TW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了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圖書館服務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利用：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各別的資料庫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系統功能介紹及操作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說明，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在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查詢方法與使用方法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行銷上的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意義是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具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zh-TW" dirty="0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zh-TW" dirty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有用</a:t>
            </a:r>
            <a:r>
              <a:rPr lang="zh-TW" altLang="zh-TW" dirty="0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」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意義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(2)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學生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缺少</a:t>
            </a:r>
            <a:r>
              <a:rPr lang="zh-TW" altLang="en-US" dirty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資訊</a:t>
            </a:r>
            <a:r>
              <a:rPr lang="zh-TW" altLang="en-US" dirty="0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素養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，無法體認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到這樣的</a:t>
            </a:r>
            <a:r>
              <a:rPr lang="zh-TW" altLang="en-US" dirty="0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需求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，同時也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不知道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如何獲取相關的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資訊</a:t>
            </a:r>
            <a:r>
              <a:rPr lang="zh-TW" altLang="en-US" dirty="0" smtClean="0">
                <a:latin typeface="新細明體"/>
                <a:ea typeface="新細明體"/>
              </a:rPr>
              <a:t>。</a:t>
            </a:r>
            <a:endParaRPr lang="en-US" altLang="zh-TW" dirty="0" smtClean="0">
              <a:latin typeface="新細明體"/>
              <a:ea typeface="新細明體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b="1" dirty="0">
                <a:solidFill>
                  <a:srgbClr val="FF9966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推動學科資源指引服務</a:t>
            </a:r>
            <a:r>
              <a:rPr lang="zh-TW" altLang="en-US" dirty="0">
                <a:solidFill>
                  <a:srgbClr val="FF9966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介紹各別學院相關學科可使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  用的資料庫資源及查詢方法。</a:t>
            </a:r>
            <a:endParaRPr lang="en-US" altLang="zh-TW" dirty="0">
              <a:solidFill>
                <a:srgbClr val="FF9966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6004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貳、共同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意見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(4/5</a:t>
            </a:r>
            <a:r>
              <a:rPr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sz="2800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推動《閱讀地圖</a:t>
            </a:r>
            <a:r>
              <a:rPr lang="zh-TW" altLang="zh-TW" sz="2800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》</a:t>
            </a:r>
            <a:endParaRPr lang="en-US" altLang="zh-TW" sz="2800" dirty="0" smtClean="0">
              <a:solidFill>
                <a:srgbClr val="0000CC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1.</a:t>
            </a:r>
            <a:r>
              <a:rPr lang="zh-TW" altLang="en-US" sz="2800" b="1" dirty="0" smtClean="0">
                <a:solidFill>
                  <a:srgbClr val="FF9966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整合</a:t>
            </a:r>
            <a:r>
              <a:rPr lang="zh-TW" altLang="en-US" sz="2800" b="1" dirty="0">
                <a:solidFill>
                  <a:srgbClr val="FF9966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運用</a:t>
            </a:r>
            <a:r>
              <a:rPr lang="zh-TW" altLang="zh-TW" sz="2800" b="1" dirty="0">
                <a:solidFill>
                  <a:srgbClr val="FF9966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圖書</a:t>
            </a:r>
            <a:r>
              <a:rPr lang="zh-TW" altLang="en-US" sz="2800" b="1" dirty="0">
                <a:solidFill>
                  <a:srgbClr val="FF9966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及教學</a:t>
            </a:r>
            <a:r>
              <a:rPr lang="zh-TW" altLang="en-US" sz="2800" b="1" dirty="0" smtClean="0">
                <a:solidFill>
                  <a:srgbClr val="FF9966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資源</a:t>
            </a:r>
            <a:r>
              <a:rPr lang="zh-TW" altLang="en-US" sz="2800" b="1" dirty="0" smtClean="0">
                <a:solidFill>
                  <a:srgbClr val="FF9966"/>
                </a:solidFill>
                <a:latin typeface="Times New Roman" pitchFamily="18" charset="0"/>
                <a:ea typeface="新細明體"/>
                <a:cs typeface="Times New Roman" pitchFamily="18" charset="0"/>
              </a:rPr>
              <a:t>：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使</a:t>
            </a:r>
            <a:r>
              <a:rPr lang="zh-TW" altLang="en-US" sz="2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學習資源更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具連</a:t>
            </a:r>
            <a:endParaRPr lang="en-US" altLang="zh-TW" sz="28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sz="2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貫與</a:t>
            </a:r>
            <a:r>
              <a:rPr lang="zh-TW" altLang="en-US" sz="2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實效。</a:t>
            </a:r>
          </a:p>
          <a:p>
            <a:pPr marL="0" indent="0">
              <a:buNone/>
            </a:pPr>
            <a:r>
              <a:rPr lang="zh-TW" altLang="en-US" sz="2800" dirty="0" smtClean="0">
                <a:solidFill>
                  <a:srgbClr val="0000CC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2.</a:t>
            </a:r>
            <a:r>
              <a:rPr lang="zh-TW" altLang="zh-TW" sz="2800" b="1" dirty="0" smtClean="0">
                <a:solidFill>
                  <a:srgbClr val="FF9966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結合</a:t>
            </a:r>
            <a:r>
              <a:rPr lang="zh-TW" altLang="zh-TW" sz="2800" b="1" dirty="0">
                <a:solidFill>
                  <a:srgbClr val="FF9966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分享</a:t>
            </a:r>
            <a:r>
              <a:rPr lang="zh-TW" altLang="zh-TW" sz="2800" b="1" dirty="0" smtClean="0">
                <a:solidFill>
                  <a:srgbClr val="FF9966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機制</a:t>
            </a:r>
            <a:r>
              <a:rPr lang="zh-TW" altLang="en-US" sz="2800" b="1" dirty="0" smtClean="0">
                <a:solidFill>
                  <a:srgbClr val="FF9966"/>
                </a:solidFill>
                <a:latin typeface="Times New Roman" pitchFamily="18" charset="0"/>
                <a:ea typeface="新細明體"/>
                <a:cs typeface="Times New Roman" pitchFamily="18" charset="0"/>
              </a:rPr>
              <a:t>：</a:t>
            </a:r>
            <a:r>
              <a:rPr lang="zh-TW" altLang="en-US" sz="2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規劃</a:t>
            </a:r>
            <a:r>
              <a:rPr lang="zh-TW" altLang="zh-TW" sz="2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師生能夠在知識追求的</a:t>
            </a:r>
            <a:r>
              <a:rPr lang="zh-TW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歷</a:t>
            </a:r>
            <a:endParaRPr lang="en-US" altLang="zh-TW" sz="28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sz="2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   </a:t>
            </a:r>
            <a:r>
              <a:rPr lang="zh-TW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程</a:t>
            </a:r>
            <a:r>
              <a:rPr lang="zh-TW" altLang="zh-TW" sz="2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中，進行</a:t>
            </a:r>
            <a:r>
              <a:rPr lang="zh-TW" altLang="zh-TW" sz="2800" dirty="0">
                <a:solidFill>
                  <a:srgbClr val="FF33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交流</a:t>
            </a:r>
            <a:r>
              <a:rPr lang="zh-TW" altLang="zh-TW" sz="2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與</a:t>
            </a:r>
            <a:r>
              <a:rPr lang="zh-TW" altLang="zh-TW" sz="2800" dirty="0">
                <a:solidFill>
                  <a:srgbClr val="FF33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回饋</a:t>
            </a:r>
            <a:r>
              <a:rPr lang="zh-TW" altLang="en-US" sz="2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。</a:t>
            </a:r>
          </a:p>
          <a:p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800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   </a:t>
            </a:r>
            <a:endParaRPr lang="zh-TW" altLang="en-US" sz="2800" dirty="0">
              <a:solidFill>
                <a:srgbClr val="0000CC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7360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貳、共同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意見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(5/5</a:t>
            </a:r>
            <a:r>
              <a:rPr lang="en-US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詳加</a:t>
            </a:r>
            <a:r>
              <a:rPr lang="zh-TW" altLang="en-US" sz="2800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規劃</a:t>
            </a:r>
            <a:r>
              <a:rPr lang="zh-TW" altLang="en-US" sz="2800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電子資源館藏發展</a:t>
            </a:r>
            <a:r>
              <a:rPr lang="zh-TW" altLang="en-US" sz="2800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政策</a:t>
            </a:r>
            <a:endParaRPr lang="en-US" altLang="zh-TW" sz="2800" dirty="0" smtClean="0">
              <a:solidFill>
                <a:srgbClr val="0000CC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/>
              <a:t>   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1.</a:t>
            </a:r>
            <a:r>
              <a:rPr lang="zh-TW" altLang="en-US" b="1" dirty="0">
                <a:solidFill>
                  <a:srgbClr val="FF9966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重新思考</a:t>
            </a:r>
            <a:r>
              <a:rPr lang="zh-TW" altLang="en-US" b="1" dirty="0" smtClean="0">
                <a:solidFill>
                  <a:srgbClr val="FF9966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電子資源</a:t>
            </a:r>
            <a:r>
              <a:rPr lang="zh-TW" altLang="en-US" dirty="0" smtClean="0">
                <a:solidFill>
                  <a:srgbClr val="0000CC"/>
                </a:solidFill>
                <a:latin typeface="新細明體"/>
                <a:ea typeface="新細明體"/>
                <a:cs typeface="Times New Roman" pitchFamily="18" charset="0"/>
              </a:rPr>
              <a:t>：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訂購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電子資源應從成本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效益之觀點</a:t>
            </a:r>
            <a:endParaRPr lang="en-US" altLang="zh-TW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  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作</a:t>
            </a: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評估，而非單一針對訂價之高低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。</a:t>
            </a:r>
            <a:endParaRPr lang="en-US" altLang="zh-TW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2.</a:t>
            </a:r>
            <a:r>
              <a:rPr lang="zh-TW" altLang="en-US" b="1" dirty="0" smtClean="0">
                <a:solidFill>
                  <a:srgbClr val="FF9966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克服技術問題</a:t>
            </a:r>
            <a:r>
              <a:rPr lang="zh-TW" altLang="en-US" dirty="0">
                <a:latin typeface="新細明體"/>
                <a:ea typeface="新細明體"/>
                <a:cs typeface="Times New Roman" pitchFamily="18" charset="0"/>
              </a:rPr>
              <a:t>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如何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整理編目這些電子資源，納入線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上</a:t>
            </a:r>
            <a:endParaRPr lang="en-US" altLang="zh-TW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 公用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目錄，提供使用者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檢索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?</a:t>
            </a:r>
            <a:endParaRPr lang="zh-TW" altLang="en-US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726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參、</a:t>
            </a:r>
            <a:r>
              <a:rPr lang="zh-TW" altLang="zh-TW" sz="3000" dirty="0" smtClean="0">
                <a:latin typeface="標楷體" pitchFamily="65" charset="-120"/>
                <a:ea typeface="標楷體" pitchFamily="65" charset="-120"/>
              </a:rPr>
              <a:t>圖書</a:t>
            </a:r>
            <a:r>
              <a:rPr lang="zh-TW" altLang="zh-TW" sz="3000" dirty="0">
                <a:latin typeface="標楷體" pitchFamily="65" charset="-120"/>
                <a:ea typeface="標楷體" pitchFamily="65" charset="-120"/>
              </a:rPr>
              <a:t>資源融滲教學之學科服務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的具體建議</a:t>
            </a:r>
            <a:endParaRPr lang="zh-TW" altLang="en-US" sz="3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本子題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有關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融滲（資源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/ 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實務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）問題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，分別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從</a:t>
            </a:r>
            <a:r>
              <a:rPr lang="zh-TW" altLang="zh-TW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資訊</a:t>
            </a:r>
            <a:r>
              <a:rPr lang="zh-TW" altLang="zh-TW" b="1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素養</a:t>
            </a:r>
            <a:r>
              <a:rPr lang="zh-TW" altLang="en-US" b="1" dirty="0" smtClean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圖書館</a:t>
            </a: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服務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（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資料庫說明會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、</a:t>
            </a: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經費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（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電子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資源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價格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昂貴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、</a:t>
            </a:r>
            <a:endParaRPr lang="en-US" altLang="zh-TW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  </a:t>
            </a: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溝通聯繫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（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圖書館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的公共關係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)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及</a:t>
            </a: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夥伴</a:t>
            </a: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式</a:t>
            </a: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關係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（館員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與師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生間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)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等相關配合措施進行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檢討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，並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依據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大學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圖書館服務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現況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謹作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如下建議：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1.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展現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圖書館的</a:t>
            </a:r>
            <a:r>
              <a:rPr lang="zh-TW" altLang="zh-TW" dirty="0" smtClean="0">
                <a:solidFill>
                  <a:srgbClr val="FF33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「</a:t>
            </a:r>
            <a:r>
              <a:rPr lang="zh-TW" altLang="zh-TW" dirty="0">
                <a:solidFill>
                  <a:srgbClr val="FF33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有用」圖書資源</a:t>
            </a:r>
            <a:r>
              <a:rPr lang="zh-TW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，是如何使用在教師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教</a:t>
            </a:r>
            <a:endParaRPr lang="en-US" altLang="zh-TW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   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學的過程中</a:t>
            </a:r>
            <a:r>
              <a:rPr lang="zh-TW" altLang="en-US" dirty="0" smtClean="0">
                <a:latin typeface="新細明體"/>
                <a:ea typeface="新細明體"/>
                <a:cs typeface="Times New Roman" pitchFamily="18" charset="0"/>
              </a:rPr>
              <a:t>。</a:t>
            </a:r>
            <a:endParaRPr lang="en-US" altLang="zh-TW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2.</a:t>
            </a:r>
            <a:r>
              <a:rPr lang="zh-TW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圖書館資源提供及利用指導的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角色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應</a:t>
            </a:r>
            <a:r>
              <a:rPr lang="zh-TW" altLang="zh-TW" dirty="0" smtClean="0">
                <a:solidFill>
                  <a:srgbClr val="FF33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符</a:t>
            </a:r>
            <a:r>
              <a:rPr lang="zh-TW" altLang="en-US" dirty="0" smtClean="0">
                <a:solidFill>
                  <a:srgbClr val="FF33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合師生</a:t>
            </a:r>
            <a:r>
              <a:rPr lang="zh-TW" altLang="zh-TW" dirty="0" smtClean="0">
                <a:solidFill>
                  <a:srgbClr val="FF33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期待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（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館</a:t>
            </a:r>
            <a:endParaRPr lang="en-US" altLang="zh-TW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en-US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   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員</a:t>
            </a:r>
            <a:r>
              <a:rPr lang="zh-TW" altLang="zh-TW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的</a:t>
            </a:r>
            <a:r>
              <a:rPr lang="zh-TW" altLang="zh-TW" dirty="0" smtClean="0">
                <a:solidFill>
                  <a:srgbClr val="FF33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專業</a:t>
            </a:r>
            <a:r>
              <a:rPr lang="zh-TW" altLang="zh-TW" dirty="0">
                <a:solidFill>
                  <a:srgbClr val="FF33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與技能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r>
              <a:rPr lang="zh-TW" altLang="en-US" dirty="0">
                <a:latin typeface="新細明體"/>
                <a:ea typeface="新細明體"/>
                <a:cs typeface="Times New Roman" pitchFamily="18" charset="0"/>
              </a:rPr>
              <a:t> 。</a:t>
            </a:r>
            <a:endParaRPr lang="zh-TW" altLang="en-US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indent="0">
              <a:buNone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01329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ind_3253_slide">
  <a:themeElements>
    <a:clrScheme name="Office 佈景主題 2">
      <a:dk1>
        <a:srgbClr val="000000"/>
      </a:dk1>
      <a:lt1>
        <a:srgbClr val="FFCCFF"/>
      </a:lt1>
      <a:dk2>
        <a:srgbClr val="000000"/>
      </a:dk2>
      <a:lt2>
        <a:srgbClr val="CCCCCC"/>
      </a:lt2>
      <a:accent1>
        <a:srgbClr val="99364E"/>
      </a:accent1>
      <a:accent2>
        <a:srgbClr val="5A3699"/>
      </a:accent2>
      <a:accent3>
        <a:srgbClr val="FFE2FF"/>
      </a:accent3>
      <a:accent4>
        <a:srgbClr val="000000"/>
      </a:accent4>
      <a:accent5>
        <a:srgbClr val="CAAEB2"/>
      </a:accent5>
      <a:accent6>
        <a:srgbClr val="51308A"/>
      </a:accent6>
      <a:hlink>
        <a:srgbClr val="6E216E"/>
      </a:hlink>
      <a:folHlink>
        <a:srgbClr val="2D3C80"/>
      </a:folHlink>
    </a:clrScheme>
    <a:fontScheme name="Office 佈景主題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佈景主題 1">
        <a:dk1>
          <a:srgbClr val="000000"/>
        </a:dk1>
        <a:lt1>
          <a:srgbClr val="FFCCFF"/>
        </a:lt1>
        <a:dk2>
          <a:srgbClr val="000000"/>
        </a:dk2>
        <a:lt2>
          <a:srgbClr val="CCCCCC"/>
        </a:lt2>
        <a:accent1>
          <a:srgbClr val="992E99"/>
        </a:accent1>
        <a:accent2>
          <a:srgbClr val="852E85"/>
        </a:accent2>
        <a:accent3>
          <a:srgbClr val="FFE2FF"/>
        </a:accent3>
        <a:accent4>
          <a:srgbClr val="000000"/>
        </a:accent4>
        <a:accent5>
          <a:srgbClr val="CAADCA"/>
        </a:accent5>
        <a:accent6>
          <a:srgbClr val="782978"/>
        </a:accent6>
        <a:hlink>
          <a:srgbClr val="732273"/>
        </a:hlink>
        <a:folHlink>
          <a:srgbClr val="6624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2">
        <a:dk1>
          <a:srgbClr val="000000"/>
        </a:dk1>
        <a:lt1>
          <a:srgbClr val="FFCCFF"/>
        </a:lt1>
        <a:dk2>
          <a:srgbClr val="000000"/>
        </a:dk2>
        <a:lt2>
          <a:srgbClr val="CCCCCC"/>
        </a:lt2>
        <a:accent1>
          <a:srgbClr val="99364E"/>
        </a:accent1>
        <a:accent2>
          <a:srgbClr val="5A3699"/>
        </a:accent2>
        <a:accent3>
          <a:srgbClr val="FFE2FF"/>
        </a:accent3>
        <a:accent4>
          <a:srgbClr val="000000"/>
        </a:accent4>
        <a:accent5>
          <a:srgbClr val="CAAEB2"/>
        </a:accent5>
        <a:accent6>
          <a:srgbClr val="51308A"/>
        </a:accent6>
        <a:hlink>
          <a:srgbClr val="6E216E"/>
        </a:hlink>
        <a:folHlink>
          <a:srgbClr val="2D3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3">
        <a:dk1>
          <a:srgbClr val="000000"/>
        </a:dk1>
        <a:lt1>
          <a:srgbClr val="FFCCFF"/>
        </a:lt1>
        <a:dk2>
          <a:srgbClr val="000000"/>
        </a:dk2>
        <a:lt2>
          <a:srgbClr val="CCCCCC"/>
        </a:lt2>
        <a:accent1>
          <a:srgbClr val="468019"/>
        </a:accent1>
        <a:accent2>
          <a:srgbClr val="8C2A8C"/>
        </a:accent2>
        <a:accent3>
          <a:srgbClr val="FFE2FF"/>
        </a:accent3>
        <a:accent4>
          <a:srgbClr val="000000"/>
        </a:accent4>
        <a:accent5>
          <a:srgbClr val="B0C0AB"/>
        </a:accent5>
        <a:accent6>
          <a:srgbClr val="7E257E"/>
        </a:accent6>
        <a:hlink>
          <a:srgbClr val="5E571C"/>
        </a:hlink>
        <a:folHlink>
          <a:srgbClr val="005E4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4">
        <a:dk1>
          <a:srgbClr val="000000"/>
        </a:dk1>
        <a:lt1>
          <a:srgbClr val="FFCCFF"/>
        </a:lt1>
        <a:dk2>
          <a:srgbClr val="000000"/>
        </a:dk2>
        <a:lt2>
          <a:srgbClr val="CCCCCC"/>
        </a:lt2>
        <a:accent1>
          <a:srgbClr val="8C501C"/>
        </a:accent1>
        <a:accent2>
          <a:srgbClr val="5E6600"/>
        </a:accent2>
        <a:accent3>
          <a:srgbClr val="FFE2FF"/>
        </a:accent3>
        <a:accent4>
          <a:srgbClr val="000000"/>
        </a:accent4>
        <a:accent5>
          <a:srgbClr val="C5B3AB"/>
        </a:accent5>
        <a:accent6>
          <a:srgbClr val="545C00"/>
        </a:accent6>
        <a:hlink>
          <a:srgbClr val="004573"/>
        </a:hlink>
        <a:folHlink>
          <a:srgbClr val="7322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92E99"/>
        </a:accent1>
        <a:accent2>
          <a:srgbClr val="852E85"/>
        </a:accent2>
        <a:accent3>
          <a:srgbClr val="FFFFFF"/>
        </a:accent3>
        <a:accent4>
          <a:srgbClr val="000000"/>
        </a:accent4>
        <a:accent5>
          <a:srgbClr val="CAADCA"/>
        </a:accent5>
        <a:accent6>
          <a:srgbClr val="782978"/>
        </a:accent6>
        <a:hlink>
          <a:srgbClr val="732273"/>
        </a:hlink>
        <a:folHlink>
          <a:srgbClr val="6624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9364E"/>
        </a:accent1>
        <a:accent2>
          <a:srgbClr val="5A3699"/>
        </a:accent2>
        <a:accent3>
          <a:srgbClr val="FFFFFF"/>
        </a:accent3>
        <a:accent4>
          <a:srgbClr val="000000"/>
        </a:accent4>
        <a:accent5>
          <a:srgbClr val="CAAEB2"/>
        </a:accent5>
        <a:accent6>
          <a:srgbClr val="51308A"/>
        </a:accent6>
        <a:hlink>
          <a:srgbClr val="6E216E"/>
        </a:hlink>
        <a:folHlink>
          <a:srgbClr val="2D3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468019"/>
        </a:accent1>
        <a:accent2>
          <a:srgbClr val="8C2A8C"/>
        </a:accent2>
        <a:accent3>
          <a:srgbClr val="FFFFFF"/>
        </a:accent3>
        <a:accent4>
          <a:srgbClr val="000000"/>
        </a:accent4>
        <a:accent5>
          <a:srgbClr val="B0C0AB"/>
        </a:accent5>
        <a:accent6>
          <a:srgbClr val="7E257E"/>
        </a:accent6>
        <a:hlink>
          <a:srgbClr val="5E571C"/>
        </a:hlink>
        <a:folHlink>
          <a:srgbClr val="005E4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C501C"/>
        </a:accent1>
        <a:accent2>
          <a:srgbClr val="5E6600"/>
        </a:accent2>
        <a:accent3>
          <a:srgbClr val="FFFFFF"/>
        </a:accent3>
        <a:accent4>
          <a:srgbClr val="000000"/>
        </a:accent4>
        <a:accent5>
          <a:srgbClr val="C5B3AB"/>
        </a:accent5>
        <a:accent6>
          <a:srgbClr val="545C00"/>
        </a:accent6>
        <a:hlink>
          <a:srgbClr val="004573"/>
        </a:hlink>
        <a:folHlink>
          <a:srgbClr val="73227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CCFF"/>
      </a:lt1>
      <a:dk2>
        <a:srgbClr val="000000"/>
      </a:dk2>
      <a:lt2>
        <a:srgbClr val="CCCCCC"/>
      </a:lt2>
      <a:accent1>
        <a:srgbClr val="99364E"/>
      </a:accent1>
      <a:accent2>
        <a:srgbClr val="5A3699"/>
      </a:accent2>
      <a:accent3>
        <a:srgbClr val="FFE2FF"/>
      </a:accent3>
      <a:accent4>
        <a:srgbClr val="000000"/>
      </a:accent4>
      <a:accent5>
        <a:srgbClr val="CAAEB2"/>
      </a:accent5>
      <a:accent6>
        <a:srgbClr val="51308A"/>
      </a:accent6>
      <a:hlink>
        <a:srgbClr val="6E216E"/>
      </a:hlink>
      <a:folHlink>
        <a:srgbClr val="2D3C8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CCFF"/>
        </a:lt1>
        <a:dk2>
          <a:srgbClr val="000000"/>
        </a:dk2>
        <a:lt2>
          <a:srgbClr val="CCCCCC"/>
        </a:lt2>
        <a:accent1>
          <a:srgbClr val="992E99"/>
        </a:accent1>
        <a:accent2>
          <a:srgbClr val="852E85"/>
        </a:accent2>
        <a:accent3>
          <a:srgbClr val="FFE2FF"/>
        </a:accent3>
        <a:accent4>
          <a:srgbClr val="000000"/>
        </a:accent4>
        <a:accent5>
          <a:srgbClr val="CAADCA"/>
        </a:accent5>
        <a:accent6>
          <a:srgbClr val="782978"/>
        </a:accent6>
        <a:hlink>
          <a:srgbClr val="732273"/>
        </a:hlink>
        <a:folHlink>
          <a:srgbClr val="6624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CCFF"/>
        </a:lt1>
        <a:dk2>
          <a:srgbClr val="000000"/>
        </a:dk2>
        <a:lt2>
          <a:srgbClr val="CCCCCC"/>
        </a:lt2>
        <a:accent1>
          <a:srgbClr val="99364E"/>
        </a:accent1>
        <a:accent2>
          <a:srgbClr val="5A3699"/>
        </a:accent2>
        <a:accent3>
          <a:srgbClr val="FFE2FF"/>
        </a:accent3>
        <a:accent4>
          <a:srgbClr val="000000"/>
        </a:accent4>
        <a:accent5>
          <a:srgbClr val="CAAEB2"/>
        </a:accent5>
        <a:accent6>
          <a:srgbClr val="51308A"/>
        </a:accent6>
        <a:hlink>
          <a:srgbClr val="6E216E"/>
        </a:hlink>
        <a:folHlink>
          <a:srgbClr val="2D3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CCFF"/>
        </a:lt1>
        <a:dk2>
          <a:srgbClr val="000000"/>
        </a:dk2>
        <a:lt2>
          <a:srgbClr val="CCCCCC"/>
        </a:lt2>
        <a:accent1>
          <a:srgbClr val="468019"/>
        </a:accent1>
        <a:accent2>
          <a:srgbClr val="8C2A8C"/>
        </a:accent2>
        <a:accent3>
          <a:srgbClr val="FFE2FF"/>
        </a:accent3>
        <a:accent4>
          <a:srgbClr val="000000"/>
        </a:accent4>
        <a:accent5>
          <a:srgbClr val="B0C0AB"/>
        </a:accent5>
        <a:accent6>
          <a:srgbClr val="7E257E"/>
        </a:accent6>
        <a:hlink>
          <a:srgbClr val="5E571C"/>
        </a:hlink>
        <a:folHlink>
          <a:srgbClr val="005E4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CCFF"/>
        </a:lt1>
        <a:dk2>
          <a:srgbClr val="000000"/>
        </a:dk2>
        <a:lt2>
          <a:srgbClr val="CCCCCC"/>
        </a:lt2>
        <a:accent1>
          <a:srgbClr val="8C501C"/>
        </a:accent1>
        <a:accent2>
          <a:srgbClr val="5E6600"/>
        </a:accent2>
        <a:accent3>
          <a:srgbClr val="FFE2FF"/>
        </a:accent3>
        <a:accent4>
          <a:srgbClr val="000000"/>
        </a:accent4>
        <a:accent5>
          <a:srgbClr val="C5B3AB"/>
        </a:accent5>
        <a:accent6>
          <a:srgbClr val="545C00"/>
        </a:accent6>
        <a:hlink>
          <a:srgbClr val="004573"/>
        </a:hlink>
        <a:folHlink>
          <a:srgbClr val="7322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92E99"/>
        </a:accent1>
        <a:accent2>
          <a:srgbClr val="852E85"/>
        </a:accent2>
        <a:accent3>
          <a:srgbClr val="FFFFFF"/>
        </a:accent3>
        <a:accent4>
          <a:srgbClr val="000000"/>
        </a:accent4>
        <a:accent5>
          <a:srgbClr val="CAADCA"/>
        </a:accent5>
        <a:accent6>
          <a:srgbClr val="782978"/>
        </a:accent6>
        <a:hlink>
          <a:srgbClr val="732273"/>
        </a:hlink>
        <a:folHlink>
          <a:srgbClr val="6624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9364E"/>
        </a:accent1>
        <a:accent2>
          <a:srgbClr val="5A3699"/>
        </a:accent2>
        <a:accent3>
          <a:srgbClr val="FFFFFF"/>
        </a:accent3>
        <a:accent4>
          <a:srgbClr val="000000"/>
        </a:accent4>
        <a:accent5>
          <a:srgbClr val="CAAEB2"/>
        </a:accent5>
        <a:accent6>
          <a:srgbClr val="51308A"/>
        </a:accent6>
        <a:hlink>
          <a:srgbClr val="6E216E"/>
        </a:hlink>
        <a:folHlink>
          <a:srgbClr val="2D3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468019"/>
        </a:accent1>
        <a:accent2>
          <a:srgbClr val="8C2A8C"/>
        </a:accent2>
        <a:accent3>
          <a:srgbClr val="FFFFFF"/>
        </a:accent3>
        <a:accent4>
          <a:srgbClr val="000000"/>
        </a:accent4>
        <a:accent5>
          <a:srgbClr val="B0C0AB"/>
        </a:accent5>
        <a:accent6>
          <a:srgbClr val="7E257E"/>
        </a:accent6>
        <a:hlink>
          <a:srgbClr val="5E571C"/>
        </a:hlink>
        <a:folHlink>
          <a:srgbClr val="005E4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C501C"/>
        </a:accent1>
        <a:accent2>
          <a:srgbClr val="5E6600"/>
        </a:accent2>
        <a:accent3>
          <a:srgbClr val="FFFFFF"/>
        </a:accent3>
        <a:accent4>
          <a:srgbClr val="000000"/>
        </a:accent4>
        <a:accent5>
          <a:srgbClr val="C5B3AB"/>
        </a:accent5>
        <a:accent6>
          <a:srgbClr val="545C00"/>
        </a:accent6>
        <a:hlink>
          <a:srgbClr val="004573"/>
        </a:hlink>
        <a:folHlink>
          <a:srgbClr val="73227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ind_3253_slide</Template>
  <TotalTime>408</TotalTime>
  <Words>802</Words>
  <Application>Microsoft Office PowerPoint</Application>
  <PresentationFormat>如螢幕大小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10</vt:i4>
      </vt:variant>
    </vt:vector>
  </HeadingPairs>
  <TitlesOfParts>
    <vt:vector size="12" baseType="lpstr">
      <vt:lpstr>ind_3253_slide</vt:lpstr>
      <vt:lpstr>1_Default Design</vt:lpstr>
      <vt:lpstr>「101學年度全國大專校院 圖書館館長聯席會」</vt:lpstr>
      <vt:lpstr>簡報大綱</vt:lpstr>
      <vt:lpstr>壹、討論結果</vt:lpstr>
      <vt:lpstr>貳、共同意見(1/5)</vt:lpstr>
      <vt:lpstr>貳、共同意見(2/5)</vt:lpstr>
      <vt:lpstr>貳、共同意見(3/5)</vt:lpstr>
      <vt:lpstr>貳、共同意見(4/5)</vt:lpstr>
      <vt:lpstr>貳、共同意見(5/5)</vt:lpstr>
      <vt:lpstr>參、圖書資源融滲教學之學科服務的具體建議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Han-Hui</dc:creator>
  <cp:lastModifiedBy>acer</cp:lastModifiedBy>
  <cp:revision>80</cp:revision>
  <dcterms:created xsi:type="dcterms:W3CDTF">2011-11-15T15:32:13Z</dcterms:created>
  <dcterms:modified xsi:type="dcterms:W3CDTF">2013-05-02T19:31:45Z</dcterms:modified>
</cp:coreProperties>
</file>