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60" r:id="rId4"/>
    <p:sldId id="263" r:id="rId5"/>
    <p:sldId id="264" r:id="rId6"/>
    <p:sldId id="262" r:id="rId7"/>
    <p:sldId id="266" r:id="rId8"/>
    <p:sldId id="267" r:id="rId9"/>
    <p:sldId id="258" r:id="rId10"/>
    <p:sldId id="259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4" autoAdjust="0"/>
  </p:normalViewPr>
  <p:slideViewPr>
    <p:cSldViewPr>
      <p:cViewPr>
        <p:scale>
          <a:sx n="50" d="100"/>
          <a:sy n="50" d="100"/>
        </p:scale>
        <p:origin x="-1740" y="-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64208-5D77-41E5-9850-7B61C6144274}" type="datetimeFigureOut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48843-251B-4DC4-AF84-FAE12DA3B4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7B2-6EA5-4398-A76A-F69C49F3BA0B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78E9-F8D3-4551-AA39-911B0623CBB5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5725-6B5B-4FA2-B9F1-45A5626E4A36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A080-D15D-42F9-95A0-E5BD3AA95EFF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F4CDA-8E49-4640-A831-7395C5138087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D924070-5709-4363-AACF-39FA0FD98E6F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39E7-94A8-49A8-8079-F987EDE92F3D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4BF25-13FE-4CE4-89E3-BE5476EDE634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BB8-791C-472B-8097-1F6229ED514B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E4B5-FD69-4511-89E5-7DE324D8C1E0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433CDB6-76FD-4171-A0FA-4CC14C66D9C6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12F2C08-38DD-49F1-BFB2-A0705D1A3CE2}" type="datetime1">
              <a:rPr lang="zh-TW" altLang="en-US" smtClean="0"/>
              <a:pPr/>
              <a:t>2014/5/3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ycg.gov.tw/files/033/%e6%a1%83%e5%9c%92%e7%b8%a3%e6%96%b0%e7%a7%bb%e6%b0%91%e6%a6%82%e6%b3%81%e5%88%86%e6%9e%90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3356992"/>
            <a:ext cx="6400800" cy="1752600"/>
          </a:xfrm>
        </p:spPr>
        <p:txBody>
          <a:bodyPr/>
          <a:lstStyle/>
          <a:p>
            <a:r>
              <a:rPr lang="zh-TW" altLang="zh-TW" sz="1800" dirty="0" smtClean="0"/>
              <a:t>移民社會的認同：過去、現在與未來</a:t>
            </a:r>
            <a:endParaRPr lang="en-US" altLang="zh-TW" sz="1800" dirty="0" smtClean="0"/>
          </a:p>
          <a:p>
            <a:r>
              <a:rPr lang="zh-TW" altLang="en-US" sz="1800" dirty="0" smtClean="0"/>
              <a:t>閔宇經 助理教授</a:t>
            </a:r>
            <a:endParaRPr lang="en-US" altLang="zh-TW" sz="1800" dirty="0" smtClean="0"/>
          </a:p>
          <a:p>
            <a:r>
              <a:rPr lang="en-US" altLang="zh-TW" sz="1800" dirty="0" smtClean="0"/>
              <a:t>minber@uch.edu.tw</a:t>
            </a:r>
            <a:endParaRPr lang="zh-TW" altLang="en-US" sz="1800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zh-TW" b="1" dirty="0" smtClean="0"/>
              <a:t>教育部現代公民核心能力課程計畫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zh-TW" b="1" dirty="0" smtClean="0"/>
              <a:t>凝視與再現：移民社會與多元認同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近代外籍婚姻的成因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1970 </a:t>
            </a:r>
            <a:r>
              <a:rPr lang="zh-TW" altLang="en-US" dirty="0" smtClean="0"/>
              <a:t>年代以來，臺灣經濟快速成長，人民所得提高，大幅超越其他</a:t>
            </a:r>
            <a:r>
              <a:rPr lang="zh-TW" altLang="en-US" dirty="0" smtClean="0"/>
              <a:t>東南亞國家</a:t>
            </a:r>
            <a:r>
              <a:rPr lang="zh-TW" altLang="en-US" dirty="0" smtClean="0"/>
              <a:t>，如菲律賓、印尼、越南；再加上當時臺灣與東南亞已形成明顯的國際分工</a:t>
            </a:r>
            <a:r>
              <a:rPr lang="zh-TW" altLang="en-US" dirty="0" smtClean="0"/>
              <a:t>，臺灣</a:t>
            </a:r>
            <a:r>
              <a:rPr lang="zh-TW" altLang="en-US" dirty="0" smtClean="0"/>
              <a:t>開始對東南亞投資，促進國與國之間的接觸。然而，在臺灣也受到經濟</a:t>
            </a:r>
            <a:r>
              <a:rPr lang="zh-TW" altLang="en-US" dirty="0" smtClean="0"/>
              <a:t>自由化</a:t>
            </a:r>
            <a:r>
              <a:rPr lang="zh-TW" altLang="en-US" dirty="0" smtClean="0"/>
              <a:t>以及長期以都市、工業為核心的經濟發展方向，造成農村空洞化、低技術勞</a:t>
            </a:r>
            <a:r>
              <a:rPr lang="zh-TW" altLang="en-US" dirty="0" smtClean="0"/>
              <a:t>動力</a:t>
            </a:r>
            <a:r>
              <a:rPr lang="zh-TW" altLang="en-US" dirty="0" smtClean="0"/>
              <a:t>難以生存，形成一群被邊緣化的臺灣低技術、低經濟的男性（夏曉鵑，</a:t>
            </a:r>
            <a:r>
              <a:rPr lang="en-US" altLang="zh-TW" dirty="0" smtClean="0"/>
              <a:t>2002</a:t>
            </a:r>
            <a:r>
              <a:rPr lang="zh-TW" altLang="en-US" dirty="0" smtClean="0"/>
              <a:t>）。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處於社經地位較為弱勢的臺灣男性，無法順利在臺灣找到合適的好對象，但為</a:t>
            </a:r>
            <a:r>
              <a:rPr lang="zh-TW" altLang="en-US" dirty="0" smtClean="0"/>
              <a:t>了組織</a:t>
            </a:r>
            <a:r>
              <a:rPr lang="zh-TW" altLang="en-US" dirty="0" smtClean="0"/>
              <a:t>家庭及傳宗接代的目的，只好轉向東南亞國家尋求結婚對象（鍾鳳嬌等，</a:t>
            </a:r>
            <a:r>
              <a:rPr lang="en-US" altLang="zh-TW" dirty="0" smtClean="0"/>
              <a:t>2010:285</a:t>
            </a:r>
            <a:r>
              <a:rPr lang="zh-TW" altLang="en-US" dirty="0" smtClean="0"/>
              <a:t>）。多位研究者，例如夏曉鵑（</a:t>
            </a:r>
            <a:r>
              <a:rPr lang="en-US" altLang="zh-TW" dirty="0" smtClean="0"/>
              <a:t>2002</a:t>
            </a:r>
            <a:r>
              <a:rPr lang="zh-TW" altLang="en-US" dirty="0" smtClean="0"/>
              <a:t>）、王宏仁和張書銘（</a:t>
            </a:r>
            <a:r>
              <a:rPr lang="en-US" altLang="zh-TW" dirty="0" smtClean="0"/>
              <a:t>2003</a:t>
            </a:r>
            <a:r>
              <a:rPr lang="zh-TW" altLang="en-US" dirty="0" smtClean="0"/>
              <a:t>）、蕭昭娟（</a:t>
            </a:r>
            <a:r>
              <a:rPr lang="en-US" altLang="zh-TW" dirty="0" smtClean="0"/>
              <a:t>2000</a:t>
            </a:r>
            <a:r>
              <a:rPr lang="zh-TW" altLang="en-US" dirty="0" smtClean="0"/>
              <a:t>）等</a:t>
            </a:r>
            <a:r>
              <a:rPr lang="zh-TW" altLang="en-US" dirty="0" smtClean="0"/>
              <a:t>人都認為這個時期形成跨國婚姻的主因係導因於「婚姻斜率」（</a:t>
            </a:r>
            <a:r>
              <a:rPr lang="en-US" altLang="zh-TW" dirty="0" smtClean="0"/>
              <a:t>marriage</a:t>
            </a:r>
            <a:r>
              <a:rPr lang="zh-TW" altLang="en-US" dirty="0" smtClean="0"/>
              <a:t> </a:t>
            </a:r>
            <a:r>
              <a:rPr lang="en-US" altLang="zh-TW" dirty="0" smtClean="0"/>
              <a:t>gradient</a:t>
            </a:r>
            <a:r>
              <a:rPr lang="zh-TW" altLang="en-US" dirty="0" smtClean="0"/>
              <a:t>）。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外籍婚姻配偶屬性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王宏仁（</a:t>
            </a:r>
            <a:r>
              <a:rPr lang="en-US" altLang="zh-TW" dirty="0" smtClean="0"/>
              <a:t>2001</a:t>
            </a:r>
            <a:r>
              <a:rPr lang="zh-TW" altLang="en-US" dirty="0" smtClean="0"/>
              <a:t>）的研究顯示：迎娶越南新娘的臺灣新郎平均</a:t>
            </a:r>
            <a:r>
              <a:rPr lang="en-US" altLang="zh-TW" dirty="0" smtClean="0"/>
              <a:t>38 </a:t>
            </a:r>
            <a:r>
              <a:rPr lang="zh-TW" altLang="en-US" dirty="0" smtClean="0"/>
              <a:t>歲，約</a:t>
            </a:r>
            <a:r>
              <a:rPr lang="zh-TW" altLang="en-US" dirty="0" smtClean="0"/>
              <a:t>大於新娘</a:t>
            </a:r>
            <a:r>
              <a:rPr lang="en-US" altLang="zh-TW" dirty="0" smtClean="0"/>
              <a:t>12 </a:t>
            </a:r>
            <a:r>
              <a:rPr lang="zh-TW" altLang="en-US" dirty="0" smtClean="0"/>
              <a:t>歲，新娘的教育程度集中在初中和高中，新郎的職業以工人、司機、</a:t>
            </a:r>
            <a:r>
              <a:rPr lang="zh-TW" altLang="en-US" dirty="0" smtClean="0"/>
              <a:t>自營商</a:t>
            </a:r>
            <a:r>
              <a:rPr lang="zh-TW" altLang="en-US" dirty="0" smtClean="0"/>
              <a:t>和農民居多。根據內政部戶政司＜</a:t>
            </a:r>
            <a:r>
              <a:rPr lang="en-US" altLang="zh-TW" dirty="0" smtClean="0"/>
              <a:t>92 </a:t>
            </a:r>
            <a:r>
              <a:rPr lang="zh-TW" altLang="en-US" dirty="0" smtClean="0"/>
              <a:t>年外籍與大陸配偶生活狀況調查</a:t>
            </a:r>
            <a:r>
              <a:rPr lang="zh-TW" altLang="en-US" dirty="0" smtClean="0"/>
              <a:t>＞的大規模</a:t>
            </a:r>
            <a:r>
              <a:rPr lang="zh-TW" altLang="en-US" dirty="0" smtClean="0"/>
              <a:t>訪問調查，在完成訪問的</a:t>
            </a:r>
            <a:r>
              <a:rPr lang="en-US" altLang="zh-TW" dirty="0" smtClean="0"/>
              <a:t>175,909 </a:t>
            </a:r>
            <a:r>
              <a:rPr lang="zh-TW" altLang="en-US" dirty="0" smtClean="0"/>
              <a:t>人中（受訪者國人配偶身分，為榮民</a:t>
            </a:r>
            <a:r>
              <a:rPr lang="zh-TW" altLang="en-US" dirty="0" smtClean="0"/>
              <a:t>、身心</a:t>
            </a:r>
            <a:r>
              <a:rPr lang="zh-TW" altLang="en-US" dirty="0" smtClean="0"/>
              <a:t>障礙、原住民、低收入戶者</a:t>
            </a:r>
            <a:r>
              <a:rPr lang="en-US" altLang="zh-TW" dirty="0" smtClean="0"/>
              <a:t>34,583 </a:t>
            </a:r>
            <a:r>
              <a:rPr lang="zh-TW" altLang="en-US" dirty="0" smtClean="0"/>
              <a:t>人占</a:t>
            </a:r>
            <a:r>
              <a:rPr lang="en-US" altLang="zh-TW" dirty="0" smtClean="0"/>
              <a:t>19.7</a:t>
            </a:r>
            <a:r>
              <a:rPr lang="zh-TW" altLang="en-US" dirty="0" smtClean="0"/>
              <a:t>％）。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b="1" dirty="0" smtClean="0"/>
              <a:t>1. </a:t>
            </a:r>
            <a:r>
              <a:rPr lang="zh-TW" altLang="en-US" b="1" dirty="0" smtClean="0"/>
              <a:t>以教育程度而言</a:t>
            </a:r>
          </a:p>
          <a:p>
            <a:r>
              <a:rPr lang="zh-TW" altLang="en-US" dirty="0" smtClean="0"/>
              <a:t>受訪外籍配偶教育程度以國中、初職最多占</a:t>
            </a:r>
            <a:r>
              <a:rPr lang="en-US" altLang="zh-TW" dirty="0" smtClean="0"/>
              <a:t>34.6</a:t>
            </a:r>
            <a:r>
              <a:rPr lang="zh-TW" altLang="en-US" dirty="0" smtClean="0"/>
              <a:t>％，其次為自修或小學</a:t>
            </a:r>
            <a:r>
              <a:rPr lang="en-US" altLang="zh-TW" dirty="0" smtClean="0"/>
              <a:t>31.9</a:t>
            </a:r>
            <a:r>
              <a:rPr lang="zh-TW" altLang="en-US" dirty="0" smtClean="0"/>
              <a:t>％，受</a:t>
            </a:r>
            <a:r>
              <a:rPr lang="zh-TW" altLang="en-US" dirty="0" smtClean="0"/>
              <a:t>訪大陸配偶以國中、初職最多占</a:t>
            </a:r>
            <a:r>
              <a:rPr lang="en-US" altLang="zh-TW" dirty="0" smtClean="0"/>
              <a:t>40.6</a:t>
            </a:r>
            <a:r>
              <a:rPr lang="zh-TW" altLang="en-US" dirty="0" smtClean="0"/>
              <a:t>％，其次為高中、高職占</a:t>
            </a:r>
            <a:r>
              <a:rPr lang="en-US" altLang="zh-TW" dirty="0" smtClean="0"/>
              <a:t>27.5</a:t>
            </a:r>
            <a:r>
              <a:rPr lang="zh-TW" altLang="en-US" dirty="0" smtClean="0"/>
              <a:t>％。受</a:t>
            </a:r>
            <a:r>
              <a:rPr lang="zh-TW" altLang="en-US" dirty="0" smtClean="0"/>
              <a:t>訪者</a:t>
            </a:r>
            <a:r>
              <a:rPr lang="zh-TW" altLang="en-US" dirty="0" smtClean="0"/>
              <a:t>國人配偶教育程度以高中、高職最多占</a:t>
            </a:r>
            <a:r>
              <a:rPr lang="en-US" altLang="zh-TW" dirty="0" smtClean="0"/>
              <a:t>35.9</a:t>
            </a:r>
            <a:r>
              <a:rPr lang="zh-TW" altLang="en-US" dirty="0" smtClean="0"/>
              <a:t>％，國中、初職次之占</a:t>
            </a:r>
            <a:r>
              <a:rPr lang="en-US" altLang="zh-TW" dirty="0" smtClean="0"/>
              <a:t>34.6</a:t>
            </a:r>
            <a:r>
              <a:rPr lang="zh-TW" altLang="en-US" dirty="0" smtClean="0"/>
              <a:t>％。</a:t>
            </a:r>
            <a:endParaRPr lang="en-US" altLang="zh-TW" dirty="0" smtClean="0"/>
          </a:p>
          <a:p>
            <a:r>
              <a:rPr lang="en-US" altLang="zh-TW" b="1" dirty="0" smtClean="0"/>
              <a:t>2. </a:t>
            </a:r>
            <a:r>
              <a:rPr lang="zh-TW" altLang="en-US" b="1" dirty="0" smtClean="0"/>
              <a:t>以平均年齡而言</a:t>
            </a:r>
          </a:p>
          <a:p>
            <a:r>
              <a:rPr lang="zh-TW" altLang="en-US" dirty="0" smtClean="0"/>
              <a:t>受訪外籍配偶平均年齡</a:t>
            </a:r>
            <a:r>
              <a:rPr lang="en-US" altLang="zh-TW" dirty="0" smtClean="0"/>
              <a:t>27 </a:t>
            </a:r>
            <a:r>
              <a:rPr lang="zh-TW" altLang="en-US" dirty="0" smtClean="0"/>
              <a:t>歲，其國人配偶平均年齡</a:t>
            </a:r>
            <a:r>
              <a:rPr lang="en-US" altLang="zh-TW" dirty="0" smtClean="0"/>
              <a:t>39 </a:t>
            </a:r>
            <a:r>
              <a:rPr lang="zh-TW" altLang="en-US" dirty="0" smtClean="0"/>
              <a:t>歲；受訪大陸配偶平均年齡</a:t>
            </a:r>
            <a:r>
              <a:rPr lang="en-US" altLang="zh-TW" dirty="0" smtClean="0"/>
              <a:t>33 </a:t>
            </a:r>
            <a:r>
              <a:rPr lang="zh-TW" altLang="en-US" dirty="0" smtClean="0"/>
              <a:t>歲，其國人配偶平均年齡</a:t>
            </a:r>
            <a:r>
              <a:rPr lang="en-US" altLang="zh-TW" dirty="0" smtClean="0"/>
              <a:t>45 </a:t>
            </a:r>
            <a:r>
              <a:rPr lang="zh-TW" altLang="en-US" dirty="0" smtClean="0"/>
              <a:t>歲，平均年齡差距均為</a:t>
            </a:r>
            <a:r>
              <a:rPr lang="en-US" altLang="zh-TW" dirty="0" smtClean="0"/>
              <a:t>12 </a:t>
            </a:r>
            <a:r>
              <a:rPr lang="zh-TW" altLang="en-US" dirty="0" smtClean="0"/>
              <a:t>歲。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若</a:t>
            </a:r>
            <a:r>
              <a:rPr lang="zh-TW" altLang="en-US" dirty="0" smtClean="0"/>
              <a:t>再加以對照內政部入出國及移民署，＜</a:t>
            </a:r>
            <a:r>
              <a:rPr lang="en-US" altLang="zh-TW" dirty="0" smtClean="0"/>
              <a:t>97 </a:t>
            </a:r>
            <a:r>
              <a:rPr lang="zh-TW" altLang="en-US" dirty="0" smtClean="0"/>
              <a:t>年外籍與大陸配偶生活需求</a:t>
            </a:r>
            <a:r>
              <a:rPr lang="zh-TW" altLang="en-US" dirty="0" smtClean="0"/>
              <a:t>調查＞該報告</a:t>
            </a:r>
            <a:endParaRPr lang="zh-TW" altLang="en-US" dirty="0" smtClean="0"/>
          </a:p>
          <a:p>
            <a:r>
              <a:rPr lang="en-US" altLang="zh-TW" dirty="0" smtClean="0"/>
              <a:t>(1) </a:t>
            </a:r>
            <a:r>
              <a:rPr lang="zh-TW" altLang="en-US" dirty="0" smtClean="0"/>
              <a:t>以年齡分布而論：以</a:t>
            </a:r>
            <a:r>
              <a:rPr lang="en-US" altLang="zh-TW" dirty="0" smtClean="0"/>
              <a:t>35 </a:t>
            </a:r>
            <a:r>
              <a:rPr lang="zh-TW" altLang="en-US" dirty="0" smtClean="0"/>
              <a:t>至</a:t>
            </a:r>
            <a:r>
              <a:rPr lang="en-US" altLang="zh-TW" dirty="0" smtClean="0"/>
              <a:t>44 </a:t>
            </a:r>
            <a:r>
              <a:rPr lang="zh-TW" altLang="en-US" dirty="0" smtClean="0"/>
              <a:t>歲國人與</a:t>
            </a:r>
            <a:r>
              <a:rPr lang="en-US" altLang="zh-TW" dirty="0" smtClean="0"/>
              <a:t>25 </a:t>
            </a:r>
            <a:r>
              <a:rPr lang="zh-TW" altLang="en-US" dirty="0" smtClean="0"/>
              <a:t>至</a:t>
            </a:r>
            <a:r>
              <a:rPr lang="en-US" altLang="zh-TW" dirty="0" smtClean="0"/>
              <a:t>34 </a:t>
            </a:r>
            <a:r>
              <a:rPr lang="zh-TW" altLang="en-US" dirty="0" smtClean="0"/>
              <a:t>歲外籍與大陸</a:t>
            </a:r>
            <a:r>
              <a:rPr lang="zh-TW" altLang="en-US" dirty="0" smtClean="0"/>
              <a:t>配偶的</a:t>
            </a:r>
            <a:r>
              <a:rPr lang="zh-TW" altLang="en-US" dirty="0" smtClean="0"/>
              <a:t>比例占整體外籍與大陸配偶的</a:t>
            </a:r>
            <a:r>
              <a:rPr lang="en-US" altLang="zh-TW" dirty="0" smtClean="0"/>
              <a:t>27.5%</a:t>
            </a:r>
            <a:r>
              <a:rPr lang="zh-TW" altLang="en-US" dirty="0" smtClean="0"/>
              <a:t>為最高。</a:t>
            </a:r>
          </a:p>
          <a:p>
            <a:r>
              <a:rPr lang="en-US" altLang="zh-TW" dirty="0" smtClean="0"/>
              <a:t>(2) </a:t>
            </a:r>
            <a:r>
              <a:rPr lang="zh-TW" altLang="en-US" dirty="0" smtClean="0"/>
              <a:t>以教育程度而言：國人主要以高中職比例占</a:t>
            </a:r>
            <a:r>
              <a:rPr lang="en-US" altLang="zh-TW" dirty="0" smtClean="0"/>
              <a:t>40.1%</a:t>
            </a:r>
            <a:r>
              <a:rPr lang="zh-TW" altLang="en-US" dirty="0" smtClean="0"/>
              <a:t>為最多，其次</a:t>
            </a:r>
            <a:r>
              <a:rPr lang="zh-TW" altLang="en-US" dirty="0" smtClean="0"/>
              <a:t>為國中</a:t>
            </a:r>
            <a:r>
              <a:rPr lang="zh-TW" altLang="en-US" dirty="0" smtClean="0"/>
              <a:t>、初中程度。</a:t>
            </a:r>
          </a:p>
          <a:p>
            <a:r>
              <a:rPr lang="en-US" altLang="zh-TW" dirty="0" smtClean="0"/>
              <a:t>(3) </a:t>
            </a:r>
            <a:r>
              <a:rPr lang="zh-TW" altLang="en-US" dirty="0" smtClean="0"/>
              <a:t>以職業種類而論：東南亞國家、大陸地區配偶之婚配對象（國人</a:t>
            </a:r>
            <a:r>
              <a:rPr lang="zh-TW" altLang="en-US" dirty="0" smtClean="0"/>
              <a:t>）從事</a:t>
            </a:r>
            <a:r>
              <a:rPr lang="zh-TW" altLang="en-US" dirty="0" smtClean="0"/>
              <a:t>「技術工及有關工作人員」、「非技術工及體力工」比例較高。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新移民遭遇問題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語言文化適應問題</a:t>
            </a:r>
            <a:endParaRPr lang="en-US" altLang="zh-TW" dirty="0" smtClean="0"/>
          </a:p>
          <a:p>
            <a:r>
              <a:rPr lang="zh-TW" altLang="en-US" dirty="0" smtClean="0"/>
              <a:t>家庭溝通問題</a:t>
            </a:r>
            <a:endParaRPr lang="en-US" altLang="zh-TW" dirty="0" smtClean="0"/>
          </a:p>
          <a:p>
            <a:r>
              <a:rPr lang="zh-TW" altLang="en-US" dirty="0" smtClean="0"/>
              <a:t>子女</a:t>
            </a:r>
            <a:r>
              <a:rPr lang="zh-TW" altLang="en-US" dirty="0" smtClean="0"/>
              <a:t>教育問題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請到網站</a:t>
            </a:r>
            <a:r>
              <a:rPr lang="zh-TW" altLang="en-US" dirty="0" smtClean="0"/>
              <a:t>回答</a:t>
            </a:r>
            <a:endParaRPr lang="en-US" altLang="zh-TW" dirty="0" smtClean="0"/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 ：</a:t>
            </a:r>
            <a:r>
              <a:rPr lang="zh-TW" altLang="zh-TW" dirty="0" smtClean="0"/>
              <a:t>何謂「婚姻斜率」（</a:t>
            </a:r>
            <a:r>
              <a:rPr lang="en-US" altLang="zh-TW" dirty="0" smtClean="0"/>
              <a:t>marriage gradient</a:t>
            </a:r>
            <a:r>
              <a:rPr lang="zh-TW" altLang="zh-TW" dirty="0" smtClean="0"/>
              <a:t>）？ </a:t>
            </a:r>
            <a:endParaRPr lang="en-US" altLang="zh-TW" dirty="0" smtClean="0"/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 ：</a:t>
            </a:r>
            <a:r>
              <a:rPr lang="zh-TW" altLang="zh-TW" dirty="0" smtClean="0"/>
              <a:t>何謂「婚姻擠壓」（</a:t>
            </a:r>
            <a:r>
              <a:rPr lang="en-US" altLang="zh-TW" dirty="0" smtClean="0"/>
              <a:t>Marriage Squeeze</a:t>
            </a:r>
            <a:r>
              <a:rPr lang="zh-TW" altLang="zh-TW" dirty="0" smtClean="0"/>
              <a:t>）？</a:t>
            </a:r>
            <a:endParaRPr lang="zh-TW" altLang="en-US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16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部分內容引自</a:t>
            </a:r>
            <a:endParaRPr lang="en-US" altLang="zh-TW" dirty="0" smtClean="0"/>
          </a:p>
          <a:p>
            <a:r>
              <a:rPr lang="zh-TW" altLang="en-US" dirty="0" smtClean="0"/>
              <a:t> </a:t>
            </a:r>
            <a:r>
              <a:rPr lang="en-US" altLang="zh-TW" sz="1200" b="1" dirty="0" smtClean="0">
                <a:solidFill>
                  <a:schemeClr val="tx2"/>
                </a:solidFill>
              </a:rPr>
              <a:t>102</a:t>
            </a:r>
            <a:r>
              <a:rPr lang="zh-TW" altLang="en-US" sz="1200" b="1" dirty="0" smtClean="0">
                <a:solidFill>
                  <a:schemeClr val="tx2"/>
                </a:solidFill>
              </a:rPr>
              <a:t>桃園縣新移民概況</a:t>
            </a:r>
            <a:r>
              <a:rPr lang="zh-TW" altLang="en-US" sz="1200" b="1" dirty="0" smtClean="0">
                <a:solidFill>
                  <a:schemeClr val="tx2"/>
                </a:solidFill>
              </a:rPr>
              <a:t>分析 </a:t>
            </a:r>
            <a:r>
              <a:rPr lang="en-US" altLang="zh-TW" sz="1200" b="1" dirty="0" smtClean="0">
                <a:solidFill>
                  <a:schemeClr val="tx2"/>
                </a:solidFill>
                <a:hlinkClick r:id="rId2"/>
              </a:rPr>
              <a:t>http://www.tycg.gov.tw/files/033/%</a:t>
            </a:r>
            <a:r>
              <a:rPr lang="en-US" altLang="zh-TW" sz="1200" b="1" dirty="0" smtClean="0">
                <a:solidFill>
                  <a:schemeClr val="tx2"/>
                </a:solidFill>
                <a:hlinkClick r:id="rId2"/>
              </a:rPr>
              <a:t>e6%a1%83%e5%9c%92%e7%b8%a3%e6%96%b0%e7%a7%bb%e6%b0%91%e6%a6%82%e6%b3%81%e5%88%86%e6%9e%90.pdf</a:t>
            </a:r>
            <a:endParaRPr lang="en-US" altLang="zh-TW" sz="1200" b="1" dirty="0" smtClean="0">
              <a:solidFill>
                <a:schemeClr val="tx2"/>
              </a:solidFill>
            </a:endParaRPr>
          </a:p>
          <a:p>
            <a:r>
              <a:rPr lang="zh-TW" altLang="en-US" sz="1200" b="1" dirty="0" smtClean="0">
                <a:solidFill>
                  <a:schemeClr val="tx2"/>
                </a:solidFill>
              </a:rPr>
              <a:t>閔宇經</a:t>
            </a:r>
            <a:r>
              <a:rPr lang="en-US" altLang="zh-TW" sz="1200" b="1" dirty="0" smtClean="0">
                <a:solidFill>
                  <a:schemeClr val="tx2"/>
                </a:solidFill>
              </a:rPr>
              <a:t>--</a:t>
            </a:r>
            <a:r>
              <a:rPr lang="zh-TW" altLang="en-US" sz="1200" b="1" dirty="0" smtClean="0">
                <a:solidFill>
                  <a:schemeClr val="tx2"/>
                </a:solidFill>
              </a:rPr>
              <a:t>禁錮的婚姻</a:t>
            </a:r>
            <a:r>
              <a:rPr lang="en-US" altLang="zh-TW" sz="1200" b="1" dirty="0" smtClean="0">
                <a:solidFill>
                  <a:schemeClr val="tx2"/>
                </a:solidFill>
              </a:rPr>
              <a:t>‧</a:t>
            </a:r>
            <a:r>
              <a:rPr lang="zh-TW" altLang="en-US" sz="1200" b="1" dirty="0" smtClean="0">
                <a:solidFill>
                  <a:schemeClr val="tx2"/>
                </a:solidFill>
              </a:rPr>
              <a:t>羅漢腳的身影</a:t>
            </a:r>
            <a:endParaRPr lang="en-US" altLang="zh-TW" sz="1200" b="1" dirty="0" smtClean="0">
              <a:solidFill>
                <a:schemeClr val="tx2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南洋姐妹到臺灣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根據內政部入出國及移民署數據顯示，從民國</a:t>
            </a:r>
            <a:r>
              <a:rPr lang="en-US" altLang="zh-TW" dirty="0" smtClean="0"/>
              <a:t>76 </a:t>
            </a:r>
            <a:r>
              <a:rPr lang="zh-TW" altLang="en-US" dirty="0" smtClean="0"/>
              <a:t>年</a:t>
            </a:r>
            <a:r>
              <a:rPr lang="en-US" altLang="zh-TW" dirty="0" smtClean="0"/>
              <a:t>1 </a:t>
            </a:r>
            <a:r>
              <a:rPr lang="zh-TW" altLang="en-US" dirty="0" smtClean="0"/>
              <a:t>月至</a:t>
            </a:r>
            <a:r>
              <a:rPr lang="en-US" altLang="zh-TW" dirty="0" smtClean="0"/>
              <a:t>100 </a:t>
            </a:r>
            <a:r>
              <a:rPr lang="zh-TW" altLang="en-US" dirty="0" smtClean="0"/>
              <a:t>年</a:t>
            </a:r>
            <a:r>
              <a:rPr lang="en-US" altLang="zh-TW" dirty="0" smtClean="0"/>
              <a:t>12 </a:t>
            </a:r>
            <a:r>
              <a:rPr lang="zh-TW" altLang="en-US" dirty="0" smtClean="0"/>
              <a:t>月底，臺灣外籍配偶人數已達到</a:t>
            </a:r>
            <a:r>
              <a:rPr lang="en-US" altLang="zh-TW" dirty="0" smtClean="0"/>
              <a:t>459,390 </a:t>
            </a:r>
            <a:r>
              <a:rPr lang="zh-TW" altLang="en-US" dirty="0" smtClean="0"/>
              <a:t>人（約</a:t>
            </a:r>
            <a:r>
              <a:rPr lang="en-US" altLang="zh-TW" dirty="0" smtClean="0"/>
              <a:t>46 </a:t>
            </a:r>
            <a:r>
              <a:rPr lang="zh-TW" altLang="en-US" dirty="0" smtClean="0"/>
              <a:t>萬人），顯然已經是臺灣五大族群之一，依此趨勢判斷，不出幾年即超過原住民人口數（內政部民國</a:t>
            </a:r>
            <a:r>
              <a:rPr lang="en-US" altLang="zh-TW" dirty="0" smtClean="0"/>
              <a:t>99 </a:t>
            </a:r>
            <a:r>
              <a:rPr lang="zh-TW" altLang="en-US" dirty="0" smtClean="0"/>
              <a:t>年統計，原住民約</a:t>
            </a:r>
            <a:r>
              <a:rPr lang="en-US" altLang="zh-TW" dirty="0" smtClean="0"/>
              <a:t>51.2 </a:t>
            </a:r>
            <a:r>
              <a:rPr lang="zh-TW" altLang="en-US" dirty="0" smtClean="0"/>
              <a:t>萬人；勞委會民國</a:t>
            </a:r>
            <a:r>
              <a:rPr lang="en-US" altLang="zh-TW" dirty="0" smtClean="0"/>
              <a:t>100 </a:t>
            </a:r>
            <a:r>
              <a:rPr lang="zh-TW" altLang="en-US" dirty="0" smtClean="0"/>
              <a:t>年</a:t>
            </a:r>
            <a:r>
              <a:rPr lang="en-US" altLang="zh-TW" dirty="0" smtClean="0"/>
              <a:t>12 </a:t>
            </a:r>
            <a:r>
              <a:rPr lang="zh-TW" altLang="en-US" dirty="0" smtClean="0"/>
              <a:t>月底統計，外籍工作者在臺人數約為</a:t>
            </a:r>
            <a:r>
              <a:rPr lang="en-US" altLang="zh-TW" dirty="0" smtClean="0"/>
              <a:t>42.6</a:t>
            </a:r>
            <a:r>
              <a:rPr lang="zh-TW" altLang="en-US" dirty="0" smtClean="0"/>
              <a:t>萬人）。</a:t>
            </a:r>
            <a:endParaRPr lang="en-US" altLang="zh-TW" dirty="0" smtClean="0"/>
          </a:p>
          <a:p>
            <a:r>
              <a:rPr lang="zh-TW" altLang="zh-TW" dirty="0" smtClean="0"/>
              <a:t>目前</a:t>
            </a:r>
            <a:r>
              <a:rPr lang="en-US" altLang="zh-TW" dirty="0" smtClean="0"/>
              <a:t>100</a:t>
            </a:r>
            <a:r>
              <a:rPr lang="zh-TW" altLang="zh-TW" dirty="0" smtClean="0"/>
              <a:t>年度就學國中小的新台灣之子約有</a:t>
            </a:r>
            <a:r>
              <a:rPr lang="en-US" altLang="zh-TW" dirty="0" smtClean="0"/>
              <a:t>20</a:t>
            </a:r>
            <a:r>
              <a:rPr lang="zh-TW" altLang="zh-TW" dirty="0" smtClean="0"/>
              <a:t>萬人（國中</a:t>
            </a:r>
            <a:r>
              <a:rPr lang="en-US" altLang="zh-TW" dirty="0" smtClean="0"/>
              <a:t>33640</a:t>
            </a:r>
            <a:r>
              <a:rPr lang="zh-TW" altLang="zh-TW" dirty="0" smtClean="0"/>
              <a:t>人，國小</a:t>
            </a:r>
            <a:r>
              <a:rPr lang="en-US" altLang="zh-TW" dirty="0" smtClean="0"/>
              <a:t>158584</a:t>
            </a:r>
            <a:r>
              <a:rPr lang="zh-TW" altLang="zh-TW" dirty="0" smtClean="0"/>
              <a:t>人，新北市、桃園縣、台中市分別位居前三位），其父母的原生國以中國大陸、越南、印尼分別位居前三位。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23928" y="1527048"/>
            <a:ext cx="4881744" cy="45720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 </a:t>
            </a:r>
            <a:r>
              <a:rPr lang="zh-TW" altLang="zh-TW" dirty="0" smtClean="0"/>
              <a:t>從內政部、教育部、或移民署、入出境管理局的資料交叉比對後，歷年來桃園縣在外籍配偶婚姻的人數上，約位於全國第三位（第一二分別為台北市、縣）。若以全國</a:t>
            </a:r>
            <a:r>
              <a:rPr lang="en-US" altLang="zh-TW" b="1" dirty="0" smtClean="0">
                <a:solidFill>
                  <a:srgbClr val="FF0000"/>
                </a:solidFill>
              </a:rPr>
              <a:t>46</a:t>
            </a:r>
            <a:r>
              <a:rPr lang="zh-TW" altLang="zh-TW" b="1" dirty="0" smtClean="0">
                <a:solidFill>
                  <a:srgbClr val="FF0000"/>
                </a:solidFill>
              </a:rPr>
              <a:t>萬</a:t>
            </a:r>
            <a:r>
              <a:rPr lang="zh-TW" altLang="zh-TW" dirty="0" smtClean="0"/>
              <a:t>名外國籍配偶人數來看，桃園縣即佔約</a:t>
            </a:r>
            <a:r>
              <a:rPr lang="en-US" altLang="zh-TW" b="1" dirty="0" smtClean="0">
                <a:solidFill>
                  <a:srgbClr val="3333FF"/>
                </a:solidFill>
              </a:rPr>
              <a:t>5.2</a:t>
            </a:r>
            <a:r>
              <a:rPr lang="zh-TW" altLang="zh-TW" b="1" dirty="0" smtClean="0">
                <a:solidFill>
                  <a:srgbClr val="3333FF"/>
                </a:solidFill>
              </a:rPr>
              <a:t>萬</a:t>
            </a:r>
            <a:r>
              <a:rPr lang="zh-TW" altLang="zh-TW" dirty="0" smtClean="0"/>
              <a:t>人（</a:t>
            </a:r>
            <a:r>
              <a:rPr lang="en-US" altLang="zh-TW" dirty="0" smtClean="0"/>
              <a:t>10.9%</a:t>
            </a:r>
            <a:r>
              <a:rPr lang="zh-TW" altLang="zh-TW" dirty="0" smtClean="0"/>
              <a:t>），其比例不可謂之不高。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467544" y="1628800"/>
          <a:ext cx="3240360" cy="4273269"/>
        </p:xfrm>
        <a:graphic>
          <a:graphicData uri="http://schemas.openxmlformats.org/drawingml/2006/table">
            <a:tbl>
              <a:tblPr/>
              <a:tblGrid>
                <a:gridCol w="1287164"/>
                <a:gridCol w="1953196"/>
              </a:tblGrid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latin typeface="標楷體"/>
                        </a:rPr>
                        <a:t>桃園市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FF0000"/>
                          </a:solidFill>
                          <a:latin typeface="標楷體"/>
                        </a:rPr>
                        <a:t>415,431</a:t>
                      </a:r>
                      <a:r>
                        <a:rPr lang="en-US" altLang="zh-TW" sz="2000" b="0" i="0" u="none" strike="noStrike" dirty="0">
                          <a:latin typeface="標楷體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latin typeface="標楷體"/>
                        </a:rPr>
                        <a:t>中壢市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FF0000"/>
                          </a:solidFill>
                          <a:latin typeface="標楷體"/>
                        </a:rPr>
                        <a:t>379,127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平鎮市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>
                          <a:latin typeface="標楷體"/>
                        </a:rPr>
                        <a:t>211,210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八德市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>
                          <a:latin typeface="標楷體"/>
                        </a:rPr>
                        <a:t>179,725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楊梅市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>
                          <a:latin typeface="標楷體"/>
                        </a:rPr>
                        <a:t>155,851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大溪鎮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>
                          <a:latin typeface="標楷體"/>
                        </a:rPr>
                        <a:t>91,910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蘆竹鄉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>
                          <a:latin typeface="標楷體"/>
                        </a:rPr>
                        <a:t>150,070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大園鄉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>
                          <a:latin typeface="標楷體"/>
                        </a:rPr>
                        <a:t>83,590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龜山鄉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>
                          <a:latin typeface="標楷體"/>
                        </a:rPr>
                        <a:t>140,481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龍潭鄉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>
                          <a:latin typeface="標楷體"/>
                        </a:rPr>
                        <a:t>115,786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新屋鄉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3333FF"/>
                          </a:solidFill>
                          <a:latin typeface="標楷體"/>
                        </a:rPr>
                        <a:t>47,988</a:t>
                      </a:r>
                      <a:r>
                        <a:rPr lang="en-US" altLang="zh-TW" sz="2000" b="0" i="0" u="none" strike="noStrike" dirty="0">
                          <a:latin typeface="標楷體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觀音鄉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>
                          <a:latin typeface="標楷體"/>
                        </a:rPr>
                        <a:t>63,050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復興鄉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>
                          <a:latin typeface="標楷體"/>
                        </a:rPr>
                        <a:t>10,638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6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latin typeface="標楷體"/>
                        </a:rPr>
                        <a:t>合計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>
                          <a:latin typeface="標楷體"/>
                        </a:rPr>
                        <a:t>2,044,857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611560" y="6021288"/>
            <a:ext cx="29594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/>
              <a:t>桃園縣</a:t>
            </a:r>
            <a:r>
              <a:rPr lang="en-US" altLang="zh-TW" dirty="0" smtClean="0"/>
              <a:t>103</a:t>
            </a:r>
            <a:r>
              <a:rPr lang="zh-TW" altLang="en-US" dirty="0" smtClean="0"/>
              <a:t>年</a:t>
            </a:r>
            <a:r>
              <a:rPr lang="en-US" altLang="zh-TW" dirty="0" smtClean="0"/>
              <a:t>1</a:t>
            </a:r>
            <a:r>
              <a:rPr lang="zh-TW" altLang="en-US" dirty="0" smtClean="0"/>
              <a:t>月現住人口數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桃園縣約每</a:t>
            </a:r>
            <a:r>
              <a:rPr lang="en-US" altLang="zh-TW" dirty="0" smtClean="0"/>
              <a:t>40</a:t>
            </a:r>
            <a:r>
              <a:rPr lang="zh-TW" altLang="en-US" dirty="0" smtClean="0"/>
              <a:t>人就有</a:t>
            </a:r>
            <a:r>
              <a:rPr lang="en-US" altLang="zh-TW" dirty="0" smtClean="0"/>
              <a:t>1</a:t>
            </a:r>
            <a:r>
              <a:rPr lang="zh-TW" altLang="en-US" dirty="0" smtClean="0"/>
              <a:t>人是新移民</a:t>
            </a:r>
            <a:endParaRPr lang="zh-TW" altLang="en-US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8351097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284984"/>
            <a:ext cx="8369496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1556792"/>
            <a:ext cx="8509017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77072"/>
            <a:ext cx="8525926" cy="192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32655"/>
            <a:ext cx="6768752" cy="6353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995" y="333725"/>
            <a:ext cx="8365473" cy="614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4438" y="417596"/>
            <a:ext cx="8136904" cy="6150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8748972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69</TotalTime>
  <Words>976</Words>
  <Application>Microsoft Office PowerPoint</Application>
  <PresentationFormat>如螢幕大小 (4:3)</PresentationFormat>
  <Paragraphs>79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市鎮</vt:lpstr>
      <vt:lpstr>教育部現代公民核心能力課程計畫 凝視與再現：移民社會與多元認同</vt:lpstr>
      <vt:lpstr>南洋姐妹到臺灣</vt:lpstr>
      <vt:lpstr>投影片 3</vt:lpstr>
      <vt:lpstr>桃園縣約每40人就有1人是新移民</vt:lpstr>
      <vt:lpstr>投影片 5</vt:lpstr>
      <vt:lpstr>投影片 6</vt:lpstr>
      <vt:lpstr>投影片 7</vt:lpstr>
      <vt:lpstr>投影片 8</vt:lpstr>
      <vt:lpstr>投影片 9</vt:lpstr>
      <vt:lpstr>近代外籍婚姻的成因</vt:lpstr>
      <vt:lpstr>投影片 11</vt:lpstr>
      <vt:lpstr>外籍婚姻配偶屬性</vt:lpstr>
      <vt:lpstr>投影片 13</vt:lpstr>
      <vt:lpstr>投影片 14</vt:lpstr>
      <vt:lpstr>新移民遭遇問題</vt:lpstr>
      <vt:lpstr>投影片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教育部現代公民核心能力課程計畫 凝視與再現：移民社會與多元認同</dc:title>
  <dc:creator>uch20135</dc:creator>
  <cp:lastModifiedBy>uch20135</cp:lastModifiedBy>
  <cp:revision>35</cp:revision>
  <dcterms:created xsi:type="dcterms:W3CDTF">2014-04-30T06:45:02Z</dcterms:created>
  <dcterms:modified xsi:type="dcterms:W3CDTF">2014-05-03T06:25:00Z</dcterms:modified>
</cp:coreProperties>
</file>