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82" r:id="rId3"/>
    <p:sldId id="274" r:id="rId4"/>
    <p:sldId id="275" r:id="rId5"/>
    <p:sldId id="276" r:id="rId6"/>
    <p:sldId id="277" r:id="rId7"/>
    <p:sldId id="278" r:id="rId8"/>
    <p:sldId id="279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73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4" autoAdjust="0"/>
  </p:normalViewPr>
  <p:slideViewPr>
    <p:cSldViewPr>
      <p:cViewPr>
        <p:scale>
          <a:sx n="70" d="100"/>
          <a:sy n="70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4208-5D77-41E5-9850-7B61C6144274}" type="datetimeFigureOut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48843-251B-4DC4-AF84-FAE12DA3B4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7B2-6EA5-4398-A76A-F69C49F3BA0B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78E9-F8D3-4551-AA39-911B0623CBB5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5725-6B5B-4FA2-B9F1-45A5626E4A36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A080-D15D-42F9-95A0-E5BD3AA95EFF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F4CDA-8E49-4640-A831-7395C5138087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4070-5709-4363-AACF-39FA0FD98E6F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39E7-94A8-49A8-8079-F987EDE92F3D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4BF25-13FE-4CE4-89E3-BE5476EDE634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BB8-791C-472B-8097-1F6229ED514B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E4B5-FD69-4511-89E5-7DE324D8C1E0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CDB6-76FD-4171-A0FA-4CC14C66D9C6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2F2C08-38DD-49F1-BFB2-A0705D1A3CE2}" type="datetime1">
              <a:rPr lang="zh-TW" altLang="en-US" smtClean="0"/>
              <a:pPr/>
              <a:t>2014/5/11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02ECCA-714C-4A85-9D0A-87C5C2E0F1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scu.edu.tw/politics/journal/doc/j302/3.pdf" TargetMode="External"/><Relationship Id="rId2" Type="http://schemas.openxmlformats.org/officeDocument/2006/relationships/hyperlink" Target="http://www.ntpu.edu.tw/college/e10/files/research/20111202162713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pu.edu.tw/college/e10/files/research/20111202162713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752600"/>
          </a:xfrm>
        </p:spPr>
        <p:txBody>
          <a:bodyPr/>
          <a:lstStyle/>
          <a:p>
            <a:r>
              <a:rPr lang="zh-TW" altLang="zh-TW" sz="2800" dirty="0" smtClean="0"/>
              <a:t>移民社會的認同：過去、現在與未來</a:t>
            </a:r>
            <a:endParaRPr lang="en-US" altLang="zh-TW" sz="2800" dirty="0" smtClean="0"/>
          </a:p>
          <a:p>
            <a:r>
              <a:rPr lang="zh-TW" altLang="en-US" sz="2800" dirty="0" smtClean="0"/>
              <a:t>閔宇經 助理教授</a:t>
            </a:r>
            <a:endParaRPr lang="en-US" altLang="zh-TW" sz="2800" dirty="0" smtClean="0"/>
          </a:p>
          <a:p>
            <a:r>
              <a:rPr lang="en-US" altLang="zh-TW" sz="2800" dirty="0" smtClean="0"/>
              <a:t>minber@uch.edu.tw</a:t>
            </a:r>
            <a:endParaRPr lang="zh-TW" altLang="en-US" sz="28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 smtClean="0"/>
              <a:t>教育部現代公民核心能力課程計畫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zh-TW" b="1" dirty="0" smtClean="0"/>
              <a:t>凝視與再現：移民社會與多元認同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問題意識：台灣商人早在政府開放探親與經商之前，便自行因應全球生產鏈的位移，將生產線遷移至大陸，成為最早接觸大陸社會的一群人。這群處在大陸人與台灣人「邊界」的人群，究竟是如</a:t>
            </a:r>
            <a:r>
              <a:rPr lang="en-US" altLang="zh-TW" dirty="0" smtClean="0"/>
              <a:t>Barth</a:t>
            </a:r>
            <a:r>
              <a:rPr lang="zh-TW" altLang="en-US" dirty="0" smtClean="0"/>
              <a:t>（</a:t>
            </a:r>
            <a:r>
              <a:rPr lang="en-US" altLang="zh-TW" dirty="0" smtClean="0"/>
              <a:t>1969</a:t>
            </a:r>
            <a:r>
              <a:rPr lang="zh-TW" altLang="en-US" dirty="0" smtClean="0"/>
              <a:t>）所述，因認知到群體差異而更形鞏固疆界，</a:t>
            </a:r>
            <a:r>
              <a:rPr lang="en-US" altLang="zh-TW" dirty="0" smtClean="0"/>
              <a:t> </a:t>
            </a:r>
            <a:r>
              <a:rPr lang="zh-TW" altLang="en-US" dirty="0" smtClean="0"/>
              <a:t>抑或如魏鏞（</a:t>
            </a:r>
            <a:r>
              <a:rPr lang="en-US" altLang="zh-TW" dirty="0" smtClean="0"/>
              <a:t>2002</a:t>
            </a:r>
            <a:r>
              <a:rPr lang="zh-TW" altLang="en-US" dirty="0" smtClean="0"/>
              <a:t>）對兩岸連綴社群（</a:t>
            </a:r>
            <a:r>
              <a:rPr lang="en-US" altLang="zh-TW" dirty="0" smtClean="0"/>
              <a:t>linkage community</a:t>
            </a:r>
            <a:r>
              <a:rPr lang="zh-TW" altLang="en-US" dirty="0" smtClean="0"/>
              <a:t>）的預期，接觸越頻繁越有利於打破疆界？</a:t>
            </a:r>
            <a:endParaRPr lang="en-US" altLang="zh-TW" dirty="0" smtClean="0"/>
          </a:p>
          <a:p>
            <a:r>
              <a:rPr lang="zh-TW" altLang="en-US" dirty="0" smtClean="0"/>
              <a:t>同化理論：</a:t>
            </a:r>
            <a:r>
              <a:rPr lang="en-US" altLang="zh-TW" dirty="0" smtClean="0"/>
              <a:t> Gordon</a:t>
            </a:r>
            <a:r>
              <a:rPr lang="zh-TW" altLang="en-US" dirty="0" smtClean="0"/>
              <a:t>（</a:t>
            </a:r>
            <a:r>
              <a:rPr lang="en-US" altLang="zh-TW" dirty="0" smtClean="0"/>
              <a:t>1964, 61-83</a:t>
            </a:r>
            <a:r>
              <a:rPr lang="zh-TW" altLang="en-US" dirty="0" smtClean="0"/>
              <a:t>）在針對美國所做的移民研究中，將同化分為七個層面。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 (1)</a:t>
            </a:r>
            <a:r>
              <a:rPr lang="zh-TW" altLang="en-US" dirty="0" smtClean="0"/>
              <a:t>「文化或行為同化」，表現在移民學習其他族群的文化特徵（如語言、飲食習慣）、價值或信仰。</a:t>
            </a:r>
            <a:endParaRPr lang="en-US" altLang="zh-TW" dirty="0" smtClean="0"/>
          </a:p>
          <a:p>
            <a:r>
              <a:rPr lang="en-US" altLang="zh-TW" dirty="0" smtClean="0"/>
              <a:t>(2)</a:t>
            </a:r>
            <a:r>
              <a:rPr lang="zh-TW" altLang="en-US" dirty="0" smtClean="0"/>
              <a:t>「結構同化」，表現在社會交往的深化，又可分為次級與初級結構同化：「次級結構同化」發生在正式的社會組織，代表移民在社會生活中與當地人享有平等的權利，不因族群身份影響而受歧視；相對於此，「初級結構同化」則發生在情感性的人際連帶中，指移民已打入當地社會網絡，如加入主流社會社團、與當地人成為好友等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(3)</a:t>
            </a:r>
            <a:r>
              <a:rPr lang="zh-TW" altLang="en-US" dirty="0" smtClean="0"/>
              <a:t>「婚姻同化」，即移民與當地族群大規模通婚，在生物學意義上融合為一。</a:t>
            </a:r>
            <a:endParaRPr lang="en-US" altLang="zh-TW" dirty="0" smtClean="0"/>
          </a:p>
          <a:p>
            <a:r>
              <a:rPr lang="en-US" altLang="zh-TW" dirty="0" smtClean="0"/>
              <a:t>(4)</a:t>
            </a:r>
            <a:r>
              <a:rPr lang="zh-TW" altLang="en-US" dirty="0" smtClean="0"/>
              <a:t>「認同同化」，代表發展出主流社會的成員意識。</a:t>
            </a:r>
            <a:endParaRPr lang="en-US" altLang="zh-TW" dirty="0" smtClean="0"/>
          </a:p>
          <a:p>
            <a:r>
              <a:rPr lang="en-US" altLang="zh-TW" dirty="0" smtClean="0"/>
              <a:t>(5)</a:t>
            </a:r>
            <a:r>
              <a:rPr lang="zh-TW" altLang="en-US" dirty="0" smtClean="0"/>
              <a:t>「態度待遇上的同化」，指主流社會對少數群體的偏見消失。</a:t>
            </a:r>
            <a:endParaRPr lang="en-US" altLang="zh-TW" dirty="0" smtClean="0"/>
          </a:p>
          <a:p>
            <a:r>
              <a:rPr lang="en-US" altLang="zh-TW" dirty="0" smtClean="0"/>
              <a:t>(6)</a:t>
            </a:r>
            <a:r>
              <a:rPr lang="zh-TW" altLang="en-US" dirty="0" smtClean="0"/>
              <a:t>「行為待遇上的同化」，代表主流社會對少數群體的歧視消失。</a:t>
            </a:r>
            <a:endParaRPr lang="en-US" altLang="zh-TW" dirty="0" smtClean="0"/>
          </a:p>
          <a:p>
            <a:r>
              <a:rPr lang="en-US" altLang="zh-TW" dirty="0" smtClean="0"/>
              <a:t>(7)</a:t>
            </a:r>
            <a:r>
              <a:rPr lang="zh-TW" altLang="en-US" dirty="0" smtClean="0"/>
              <a:t>「公民同化」則顯示價值觀與權力衝突皆消失。</a:t>
            </a:r>
          </a:p>
          <a:p>
            <a:r>
              <a:rPr lang="zh-TW" altLang="en-US" dirty="0" smtClean="0"/>
              <a:t>結論：唯有當大陸的經濟發展和人民素質與台灣趨近之際，雙方人民的接觸才能帶來正向效果，否則交流恐無助於社會融合，反而深化彼此惡感。 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陳鏗任、吳建華</a:t>
            </a:r>
            <a:r>
              <a:rPr lang="en-US" altLang="zh-TW" dirty="0" smtClean="0"/>
              <a:t>(2006)</a:t>
            </a:r>
            <a:r>
              <a:rPr lang="zh-TW" altLang="en-US" dirty="0" smtClean="0"/>
              <a:t>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是故鄉，還是異鄉？</a:t>
            </a:r>
            <a:r>
              <a:rPr lang="en-US" altLang="zh-TW" dirty="0" smtClean="0"/>
              <a:t>》</a:t>
            </a:r>
            <a:r>
              <a:rPr lang="zh-TW" altLang="en-US" dirty="0" smtClean="0"/>
              <a:t>研究中</a:t>
            </a:r>
            <a:endParaRPr lang="zh-TW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276872"/>
            <a:ext cx="6264696" cy="3615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7" name="內容版面配置區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5400600" cy="4206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6480720" cy="247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請到網站回答</a:t>
            </a:r>
            <a:r>
              <a:rPr lang="en-US" altLang="zh-TW" dirty="0" smtClean="0"/>
              <a:t>(</a:t>
            </a:r>
            <a:r>
              <a:rPr lang="zh-TW" altLang="en-US" dirty="0" smtClean="0"/>
              <a:t>學習單</a:t>
            </a:r>
            <a:r>
              <a:rPr lang="en-US" altLang="zh-TW" dirty="0" smtClean="0"/>
              <a:t>--</a:t>
            </a:r>
            <a:r>
              <a:rPr lang="zh-TW" altLang="en-US" dirty="0" smtClean="0"/>
              <a:t>最後一次</a:t>
            </a:r>
            <a:r>
              <a:rPr lang="en-US" altLang="zh-TW" dirty="0" smtClean="0"/>
              <a:t>)</a:t>
            </a:r>
          </a:p>
          <a:p>
            <a:r>
              <a:rPr lang="zh-TW" altLang="en-US" sz="1400" dirty="0" smtClean="0"/>
              <a:t>可參考資料：陳鏗任、吳建華</a:t>
            </a:r>
            <a:r>
              <a:rPr lang="en-US" altLang="zh-TW" sz="1400" dirty="0" smtClean="0"/>
              <a:t>(2006)</a:t>
            </a:r>
            <a:r>
              <a:rPr lang="zh-TW" altLang="en-US" sz="1400" dirty="0" smtClean="0"/>
              <a:t>，</a:t>
            </a:r>
            <a:r>
              <a:rPr lang="en-US" altLang="zh-TW" sz="1400" dirty="0" smtClean="0"/>
              <a:t>《</a:t>
            </a:r>
            <a:r>
              <a:rPr lang="zh-TW" altLang="en-US" sz="1400" dirty="0" smtClean="0"/>
              <a:t>是故鄉，還是異鄉？ 從東莞台校學生的學習經驗看台商子女的身份認同意象</a:t>
            </a:r>
            <a:r>
              <a:rPr lang="en-US" altLang="zh-TW" sz="1400" dirty="0" smtClean="0"/>
              <a:t>》</a:t>
            </a:r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：安德森</a:t>
            </a:r>
            <a:r>
              <a:rPr lang="en-US" altLang="zh-TW" dirty="0" smtClean="0"/>
              <a:t>Anderson</a:t>
            </a:r>
            <a:r>
              <a:rPr lang="zh-TW" altLang="zh-TW" dirty="0" smtClean="0"/>
              <a:t>「</a:t>
            </a:r>
            <a:r>
              <a:rPr lang="zh-TW" altLang="en-US" dirty="0" smtClean="0"/>
              <a:t>想像的共同體</a:t>
            </a:r>
            <a:r>
              <a:rPr lang="zh-TW" altLang="zh-TW" dirty="0" smtClean="0"/>
              <a:t>」</a:t>
            </a:r>
            <a:r>
              <a:rPr lang="zh-TW" altLang="en-US" dirty="0" smtClean="0"/>
              <a:t>意指為何</a:t>
            </a:r>
            <a:r>
              <a:rPr lang="zh-TW" altLang="zh-TW" dirty="0" smtClean="0"/>
              <a:t>？</a:t>
            </a:r>
            <a:r>
              <a:rPr lang="en-US" altLang="zh-TW" dirty="0" smtClean="0"/>
              <a:t>(p.177)</a:t>
            </a:r>
            <a:r>
              <a:rPr lang="zh-TW" altLang="zh-TW" dirty="0" smtClean="0"/>
              <a:t> 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smtClean="0"/>
              <a:t> ：台商子女對台灣和大陸的認同情形為何</a:t>
            </a:r>
            <a:r>
              <a:rPr lang="zh-TW" altLang="zh-TW" smtClean="0"/>
              <a:t>？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zh-TW" altLang="en-US" sz="1200" b="1" dirty="0" smtClean="0">
                <a:solidFill>
                  <a:schemeClr val="tx2"/>
                </a:solidFill>
              </a:rPr>
              <a:t>江丙坤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(2010) 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，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《ECFA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簽訂後台灣經濟的機會與挑戰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》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，</a:t>
            </a:r>
            <a:r>
              <a:rPr lang="zh-TW" altLang="en-US" sz="1200" dirty="0" smtClean="0"/>
              <a:t>「後</a:t>
            </a:r>
            <a:r>
              <a:rPr lang="en-US" altLang="zh-TW" sz="1200" dirty="0" smtClean="0"/>
              <a:t>ECFA </a:t>
            </a:r>
            <a:r>
              <a:rPr lang="zh-TW" altLang="en-US" sz="1200" dirty="0" smtClean="0"/>
              <a:t>時代兩岸經貿關係之發展」學術論壇成果彙編  </a:t>
            </a:r>
            <a:r>
              <a:rPr lang="en-US" altLang="zh-TW" sz="1200" dirty="0" smtClean="0">
                <a:hlinkClick r:id="rId2"/>
              </a:rPr>
              <a:t>http://www.ntpu.edu.tw/college/e10/files/research/20111202162713.pdf</a:t>
            </a:r>
            <a:endParaRPr lang="en-US" altLang="zh-TW" sz="1200" dirty="0" smtClean="0"/>
          </a:p>
          <a:p>
            <a:r>
              <a:rPr lang="zh-TW" altLang="en-US" sz="1200" b="1" dirty="0" smtClean="0">
                <a:solidFill>
                  <a:schemeClr val="tx2"/>
                </a:solidFill>
              </a:rPr>
              <a:t> 林瑞華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(2012)《</a:t>
            </a:r>
            <a:r>
              <a:rPr lang="zh-TW" altLang="en-US" sz="1200" b="1" dirty="0" smtClean="0">
                <a:solidFill>
                  <a:schemeClr val="tx2"/>
                </a:solidFill>
              </a:rPr>
              <a:t>階級不同不相為謀：大陸台灣人社會融入狀況之研究 </a:t>
            </a:r>
            <a:r>
              <a:rPr lang="en-US" altLang="zh-TW" sz="1200" b="1" dirty="0" smtClean="0">
                <a:solidFill>
                  <a:schemeClr val="tx2"/>
                </a:solidFill>
              </a:rPr>
              <a:t>》</a:t>
            </a:r>
            <a:r>
              <a:rPr lang="en-US" altLang="zh-TW" sz="1200" dirty="0" smtClean="0">
                <a:hlinkClick r:id="rId3"/>
              </a:rPr>
              <a:t>http://www2.scu.edu.tw/politics/journal/doc/j302/3.pdf</a:t>
            </a:r>
            <a:endParaRPr lang="en-US" altLang="zh-TW" sz="1200" dirty="0" smtClean="0"/>
          </a:p>
          <a:p>
            <a:r>
              <a:rPr lang="zh-TW" altLang="en-US" sz="1200" dirty="0" smtClean="0"/>
              <a:t>陳鏗任、吳建華</a:t>
            </a:r>
            <a:r>
              <a:rPr lang="en-US" altLang="zh-TW" sz="1200" dirty="0" smtClean="0"/>
              <a:t>(2006)</a:t>
            </a:r>
            <a:r>
              <a:rPr lang="zh-TW" altLang="en-US" sz="1200" dirty="0" smtClean="0"/>
              <a:t>，</a:t>
            </a:r>
            <a:r>
              <a:rPr lang="en-US" altLang="zh-TW" sz="1200" dirty="0" smtClean="0"/>
              <a:t>《</a:t>
            </a:r>
            <a:r>
              <a:rPr lang="zh-TW" altLang="en-US" sz="1200" b="1" dirty="0" smtClean="0"/>
              <a:t>是故鄉，還是異鄉？ 從東莞台校學生的學習經驗看台商子女的身份認同意象</a:t>
            </a:r>
            <a:r>
              <a:rPr lang="en-US" altLang="zh-TW" sz="1200" dirty="0" smtClean="0"/>
              <a:t>》</a:t>
            </a:r>
            <a:r>
              <a:rPr lang="en-US" altLang="zh-TW" sz="1200" dirty="0" smtClean="0">
                <a:latin typeface="+mn-ea"/>
              </a:rPr>
              <a:t>http://www.td-school.org.cn/3ws0608/rd/pdf/4.%E5%BE%9E%E6%9D%B1%E8%8E%9E%E5%8F%B0%E6%A0%A1%E5%AD%B8%E7%94%9F%E7%9A%84%E5%AD%B8%E7%BF%92%E7%B6%93%E9%A9%97%E7%9C%8B%E5%8F%B0%E5%95%86%E5%AD%90%E5%A5%B3%E7%9A%84%E8%BA%AB%E4%BB%BD%E8%AA%8D%E5%90%8C%E6%84%8F%E8%B1%A1.pdf</a:t>
            </a:r>
          </a:p>
          <a:p>
            <a:endParaRPr lang="zh-TW" altLang="en-US" sz="1200" dirty="0" smtClean="0">
              <a:latin typeface="+mn-ea"/>
            </a:endParaRPr>
          </a:p>
          <a:p>
            <a:endParaRPr lang="zh-TW" alt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全球產業分工</a:t>
            </a:r>
            <a:endParaRPr lang="en-US" altLang="zh-TW" dirty="0" smtClean="0"/>
          </a:p>
          <a:p>
            <a:r>
              <a:rPr lang="zh-TW" altLang="en-US" dirty="0" smtClean="0"/>
              <a:t>台灣經營成本升高</a:t>
            </a:r>
            <a:endParaRPr lang="en-US" altLang="zh-TW" dirty="0" smtClean="0"/>
          </a:p>
          <a:p>
            <a:r>
              <a:rPr lang="zh-TW" altLang="en-US" dirty="0" smtClean="0"/>
              <a:t>台灣製造業升級不易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以下資料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ppt</a:t>
            </a:r>
            <a:r>
              <a:rPr lang="en-US" altLang="zh-TW" dirty="0" smtClean="0"/>
              <a:t>)</a:t>
            </a:r>
            <a:r>
              <a:rPr lang="zh-TW" altLang="en-US" dirty="0" smtClean="0"/>
              <a:t>引自</a:t>
            </a:r>
            <a:endParaRPr lang="en-US" altLang="zh-TW" dirty="0" smtClean="0"/>
          </a:p>
          <a:p>
            <a:r>
              <a:rPr lang="zh-TW" altLang="en-US" sz="1400" b="1" dirty="0" smtClean="0">
                <a:solidFill>
                  <a:schemeClr val="tx2"/>
                </a:solidFill>
              </a:rPr>
              <a:t>江丙坤</a:t>
            </a:r>
            <a:r>
              <a:rPr lang="en-US" altLang="zh-TW" sz="1400" b="1" dirty="0" smtClean="0">
                <a:solidFill>
                  <a:schemeClr val="tx2"/>
                </a:solidFill>
              </a:rPr>
              <a:t>(2010) </a:t>
            </a:r>
            <a:r>
              <a:rPr lang="zh-TW" altLang="en-US" sz="1400" b="1" dirty="0" smtClean="0">
                <a:solidFill>
                  <a:schemeClr val="tx2"/>
                </a:solidFill>
              </a:rPr>
              <a:t>，</a:t>
            </a:r>
            <a:r>
              <a:rPr lang="en-US" altLang="zh-TW" sz="1400" b="1" dirty="0" smtClean="0">
                <a:solidFill>
                  <a:schemeClr val="tx2"/>
                </a:solidFill>
              </a:rPr>
              <a:t>《ECFA</a:t>
            </a:r>
            <a:r>
              <a:rPr lang="zh-TW" altLang="en-US" sz="1400" b="1" dirty="0" smtClean="0">
                <a:solidFill>
                  <a:schemeClr val="tx2"/>
                </a:solidFill>
              </a:rPr>
              <a:t>簽訂後台灣經濟的機會與挑戰</a:t>
            </a:r>
            <a:r>
              <a:rPr lang="en-US" altLang="zh-TW" sz="1400" b="1" dirty="0" smtClean="0">
                <a:solidFill>
                  <a:schemeClr val="tx2"/>
                </a:solidFill>
              </a:rPr>
              <a:t>》</a:t>
            </a:r>
            <a:r>
              <a:rPr lang="zh-TW" altLang="en-US" sz="1400" b="1" dirty="0" smtClean="0">
                <a:solidFill>
                  <a:schemeClr val="tx2"/>
                </a:solidFill>
              </a:rPr>
              <a:t>，</a:t>
            </a:r>
            <a:r>
              <a:rPr lang="zh-TW" altLang="en-US" sz="1400" dirty="0" smtClean="0"/>
              <a:t>「後</a:t>
            </a:r>
            <a:r>
              <a:rPr lang="en-US" altLang="zh-TW" sz="1400" dirty="0" smtClean="0"/>
              <a:t>ECFA </a:t>
            </a:r>
            <a:r>
              <a:rPr lang="zh-TW" altLang="en-US" sz="1400" dirty="0" smtClean="0"/>
              <a:t>時代兩岸經貿關係之發展」學術論壇成果彙編  </a:t>
            </a:r>
            <a:r>
              <a:rPr lang="en-US" altLang="zh-TW" sz="1400" dirty="0" smtClean="0">
                <a:hlinkClick r:id="rId2"/>
              </a:rPr>
              <a:t>http://www.ntpu.edu.tw/college/e10/files/research/20111202162713.pdf</a:t>
            </a:r>
            <a:endParaRPr lang="en-US" altLang="zh-TW" sz="14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8280920" cy="624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5"/>
            <a:ext cx="8424936" cy="63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352928" cy="6313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5"/>
            <a:ext cx="8352928" cy="6275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606424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8</a:t>
            </a:fld>
            <a:endParaRPr lang="zh-TW" alt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61649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ECCA-714C-4A85-9D0A-87C5C2E0F13B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 林瑞華</a:t>
            </a:r>
            <a:r>
              <a:rPr lang="en-US" altLang="zh-TW" dirty="0" smtClean="0"/>
              <a:t>(2012)《</a:t>
            </a:r>
            <a:r>
              <a:rPr lang="zh-TW" altLang="en-US" dirty="0" smtClean="0"/>
              <a:t>階級不同不相為謀：大陸台灣人社會融入狀況之研究 </a:t>
            </a:r>
            <a:r>
              <a:rPr lang="en-US" altLang="zh-TW" dirty="0" smtClean="0"/>
              <a:t>》</a:t>
            </a:r>
            <a:r>
              <a:rPr lang="zh-TW" altLang="en-US" dirty="0" smtClean="0"/>
              <a:t>中， 以大上海和大東莞地區的台灣人為研究對象，試圖釐清兩岸人民接觸之後的社會融入情形。</a:t>
            </a:r>
            <a:endParaRPr lang="en-US" altLang="zh-TW" dirty="0" smtClean="0"/>
          </a:p>
          <a:p>
            <a:r>
              <a:rPr lang="zh-TW" altLang="en-US" dirty="0" smtClean="0"/>
              <a:t> 研究發現，影響台人與當地人接觸交往的關鍵在「階級」，其影響主要透過「消費能力」和「生活方式」兩種機制發揮，前者決定人與人間客觀的「相遇機會」，後者則決定個人主觀的「接觸觀感」。階級相近的人群一方面常有機會在生活場域中相遇，另一方面則因消費偏好以及行為、思考模式趨同，接觸之後往往願意</a:t>
            </a:r>
            <a:r>
              <a:rPr lang="en-US" altLang="zh-TW" dirty="0" smtClean="0"/>
              <a:t>/</a:t>
            </a:r>
            <a:r>
              <a:rPr lang="zh-TW" altLang="en-US" dirty="0" smtClean="0"/>
              <a:t>能夠進一步深交；反之則難以認同彼此。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125</TotalTime>
  <Words>863</Words>
  <Application>Microsoft Office PowerPoint</Application>
  <PresentationFormat>如螢幕大小 (4:3)</PresentationFormat>
  <Paragraphs>48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公正</vt:lpstr>
      <vt:lpstr>教育部現代公民核心能力課程計畫 凝視與再現：移民社會與多元認同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65</cp:revision>
  <dcterms:created xsi:type="dcterms:W3CDTF">2014-04-30T06:45:02Z</dcterms:created>
  <dcterms:modified xsi:type="dcterms:W3CDTF">2014-05-11T02:12:21Z</dcterms:modified>
</cp:coreProperties>
</file>