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6" r:id="rId26"/>
    <p:sldId id="274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54DC2DF-A760-43D2-9DE5-45C8DD9B76B8}" type="datetimeFigureOut">
              <a:rPr lang="zh-TW" altLang="en-US" smtClean="0"/>
              <a:pPr/>
              <a:t>2016/5/21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8B46F2A-AE73-42FF-BC31-36B816EE7C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962152"/>
            <a:ext cx="7772400" cy="1538286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7030A0"/>
                </a:solidFill>
              </a:rPr>
              <a:t>影視文化創意產業</a:t>
            </a:r>
            <a:endParaRPr lang="zh-TW" alt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966782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Forte" pitchFamily="66" charset="0"/>
                <a:ea typeface="+mj-ea"/>
              </a:rPr>
              <a:t>健行科技大學通識教育中心</a:t>
            </a:r>
            <a:endParaRPr lang="en-US" altLang="zh-TW" sz="2800" b="1" dirty="0" smtClean="0">
              <a:solidFill>
                <a:srgbClr val="002060"/>
              </a:solidFill>
              <a:latin typeface="Forte" pitchFamily="66" charset="0"/>
              <a:ea typeface="+mj-ea"/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  <a:latin typeface="Forte" pitchFamily="66" charset="0"/>
                <a:ea typeface="+mj-ea"/>
              </a:rPr>
              <a:t>邵承芬老師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Forte" pitchFamily="66" charset="0"/>
                <a:ea typeface="+mj-ea"/>
              </a:rPr>
              <a:t>cfshaw</a:t>
            </a:r>
            <a:r>
              <a:rPr lang="en-US" altLang="zh-TW" sz="2800" b="1" dirty="0" smtClean="0">
                <a:solidFill>
                  <a:srgbClr val="002060"/>
                </a:solidFill>
                <a:latin typeface="Forte" pitchFamily="66" charset="0"/>
                <a:ea typeface="+mj-ea"/>
              </a:rPr>
              <a:t>/A737</a:t>
            </a:r>
            <a:endParaRPr lang="zh-TW" altLang="en-US" sz="2800" b="1" dirty="0">
              <a:solidFill>
                <a:srgbClr val="002060"/>
              </a:solidFill>
              <a:latin typeface="Forte" pitchFamily="66" charset="0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85918" y="14285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Forte" pitchFamily="66" charset="0"/>
                <a:ea typeface="+mj-ea"/>
              </a:rPr>
              <a:t>104-2</a:t>
            </a:r>
            <a:r>
              <a:rPr lang="zh-TW" altLang="en-US" sz="3200" dirty="0" smtClean="0">
                <a:latin typeface="Forte" pitchFamily="66" charset="0"/>
                <a:ea typeface="+mj-ea"/>
              </a:rPr>
              <a:t>台灣文化創意產業的發展</a:t>
            </a:r>
            <a:endParaRPr lang="zh-TW" altLang="en-US" sz="3200" dirty="0">
              <a:latin typeface="Forte" pitchFamily="66" charset="0"/>
              <a:ea typeface="+mj-ea"/>
            </a:endParaRPr>
          </a:p>
        </p:txBody>
      </p:sp>
      <p:pic>
        <p:nvPicPr>
          <p:cNvPr id="26626" name="Picture 2" descr="http://tong.visitkorea.or.kr/cht/SI/315344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2707124" cy="1357322"/>
          </a:xfrm>
          <a:prstGeom prst="rect">
            <a:avLst/>
          </a:prstGeom>
          <a:noFill/>
        </p:spPr>
      </p:pic>
      <p:pic>
        <p:nvPicPr>
          <p:cNvPr id="26628" name="Picture 4" descr="http://pic.pimg.tw/tiff2010/4bee473c4ea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93333"/>
            <a:ext cx="2357454" cy="1564493"/>
          </a:xfrm>
          <a:prstGeom prst="rect">
            <a:avLst/>
          </a:prstGeom>
          <a:noFill/>
        </p:spPr>
      </p:pic>
      <p:pic>
        <p:nvPicPr>
          <p:cNvPr id="8" name="Picture 6" descr="http://p1.qqyou.com/pic/uploadpic/2012-6/9/2012060921570473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2357454" cy="1428760"/>
          </a:xfrm>
          <a:prstGeom prst="rect">
            <a:avLst/>
          </a:prstGeom>
          <a:noFill/>
        </p:spPr>
      </p:pic>
      <p:pic>
        <p:nvPicPr>
          <p:cNvPr id="26632" name="Picture 8" descr="http://blog.roodo.com/coco0216/ab4ac4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71480"/>
            <a:ext cx="1344375" cy="1857361"/>
          </a:xfrm>
          <a:prstGeom prst="rect">
            <a:avLst/>
          </a:prstGeom>
          <a:noFill/>
        </p:spPr>
      </p:pic>
      <p:pic>
        <p:nvPicPr>
          <p:cNvPr id="26634" name="Picture 10" descr="http://www.elta.tv/upload/contents/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00108"/>
            <a:ext cx="2540017" cy="1285884"/>
          </a:xfrm>
          <a:prstGeom prst="rect">
            <a:avLst/>
          </a:prstGeom>
          <a:noFill/>
        </p:spPr>
      </p:pic>
      <p:pic>
        <p:nvPicPr>
          <p:cNvPr id="26636" name="Picture 12" descr="https://upload.wikimedia.org/wikipedia/zh/8/85/Cape_No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766311"/>
            <a:ext cx="1667031" cy="2377333"/>
          </a:xfrm>
          <a:prstGeom prst="rect">
            <a:avLst/>
          </a:prstGeom>
          <a:noFill/>
        </p:spPr>
      </p:pic>
      <p:sp>
        <p:nvSpPr>
          <p:cNvPr id="26638" name="AutoShape 14" descr="data:image/jpeg;base64,/9j/4AAQSkZJRgABAQAAAQABAAD/2wCEAAkGBxMTEhUTExMWFhUXGBcbGRgYGR0dHRgYGhodFxkYGiAdHSggGh0lHR0XITEhJSkrLi4uGCAzODMtNygtLisBCgoKDg0OGxAQGy0lICUtLy0tLTAtLS0tLS0tLS0tLS0tLS0tLS0tLS0tLS0tLS0vLS0tLS0tLS0tLS0tLS0tLf/AABEIAMMBAgMBIgACEQEDEQH/xAAcAAACAgMBAQAAAAAAAAAAAAAEBQMGAAEHAgj/xABKEAABAwIEAgUGDAQDBwUBAAABAgMRACEEBRIxQVEGEyJhcTKBkaGx0QcUFyNCUlRykqLh8GKzwdIzgrIVFiQlQ2PxNVODk9Nk/8QAGQEAAwEBAQAAAAAAAAAAAAAAAAEDAgQF/8QAKhEAAgICAgEDAgYDAAAAAAAAAAECEQMhEjFBIlFhE3EEUsHR4fAykbH/2gAMAwEAAhEDEQA/ALh0h6Y4lnFusoCClGmJQSQClKjJCuZNeMJ0vxajJ6rReewZ/wBVLemLRGOdO2opvPJCfVWYBkgEbgcd57/CvMy5ZqTpnrY8WNwTa8Fqw+evqEwn0cPTRSc4dP1fR+tLsEzCezsdu7vo8MgxQss35IyhBPolXmrv8Po/WhXM8fHBH4T76JLBNALYWVLEGNKtPZO8wNxJP6VvlkfknUF4IXuk2IGwR+E++of96cT/ANv8J/uqc4cwZsSTEg7RYGx0959dLnWtoFouSN7+rceg8qLyfmNeiv8AEIX0rxXDq/wn+6h3el2MG3VfgP8AdXhbQBE3FzsbbAeoTHeajajUZiDAHZJAkC97iL8PGNq0pT/MYaj7BDPTDFnfqvwn+6if96cVyb/Cf7qVM+QlIAmJJi86gInwn0UUyntAlMJGoxbjYDzC/n51tOXuYaj7Bo6VYjiG/wAJ/uovD9I3lb6Pwn30kUjmD5QPoTttcSb84JrbSuwkQZGmbGdySZ8DHm9Ok5e4ml7FmRnLp+r6P1ry/nboBICfR+tLmnLpSQbpJ8wMGaV4npEgr6phPXObdnyE/eVt6KpFsnJLwPm+kbmrQdGqJFjcbSL0WM6Xx0+j9apDWWYx0pdddDaTPYbQBpTvdR7Ub2mLU1GDQhoLSta0jtEiCVDlfnViVOyzpzVZ+r6P1od3OnAdk+j9aquSZo44tw9U421ACdcapNiYBMD3eamfb0CSdRUbkcIURsOyJ0j1mgNhrvSF4baPQffUTnSZ8baPwn+6gH3LgXHk8OFwfXB8J5CYFuyZE2SeH0u4Ed49HCgWxkrpS+OCN/qnb8VRK6V4gkhIbsCbjgLn6VABYAI32gkTAHL93pc+RpA42m3G/HwA3+t4UBY7T0wxH/b/AAn+6pU9K8Ryb/Cf7qRJdQCpQ0kFKoBF5K1FNot9EX4chRKX0wq3FWm0yNgNrWvProFv3GL3S7EgWDf4T/dQjnTfFCLNR90/3VASmUmJA0SINzuqbbWI/wA1ejh0FwqCZSkT5Nt+/fiKdC9T6JHem+KiR1X4D/dSvHfCJjm4kMQRI7B2P+eosU1uEiZk7cJ79qXPZBrA1L07mBcxQ6EuTsnf+FLH/RGH/wDrV/fQivhWzOLDDf8A1K//AEoQ9Gm5jrotb/xANAY7o660JSQ4P4fK2+qb+iaVodTR9HMqJSkncgH1VlZh/IT4D2VqkVOZdJlTmDySTHZ4WA0JJ4z3++vOGVBCQYAAkjw4zvXvpgz/AMY6sc0gje2hN/aI7jQWFHGf/FeTmXqf3PYw7gvsW7BYkC06r2P723NO2UCOdVPAOCwqw4HECjFLeyGeFdDMNVA+AKKS+IpVmKQZgCurJSjo5YW3sUZnisRPzbJgc+PdY2ryw4VjtNrbPIi3mO1LcyQq8Gq7iS7eFEf5j7641PZ6X0k46Lk5h7UG4xSHo/jFtKUlxxspICiSSVbGAOFjEzVkceEA1TRzSTi6IUIipwah1XqdMVSJNnma96ARXmb1JqAEkgVpGGxfneXv4gNspc0MTLmmQpY+qf4alwWFDLhQkoCQhRDaEdpQFpKuckW4zTRh5Ggq1CBcnlS7NWHHZPzgZ0zDKtK3O4Edrc8CkDia6YWSkQM4L/gFoUysagqUYl+5H1nXAVQIvAmwozo44lWGbAKVaRpJTdJItIPEd9VzEIU6wpS/ihYZ0/MnrVASrsysLCHVyBcA3482jOajCtRiA02m2hLIWSZ/hAPpmqom0OXRytXpsWpVkuaLxLiiGVtsgDSpYgqM3McBtTdaYpmRbmDRig2yRP740wxItQiW/bTMSBzNQYhoEWmfVHvpn1IIrycNa1BmxG2yZpph8OT6KNw+BJMRTBlkIgnhTM1W2BtYGocW0BYb8KJxmYATFUXp10lLLPYMOLUUp4wAJJ5cvTTapWzMZc5cUF4jOC046gpKdNtR2VChqAPMjb9ao2K6UuaiEuKQkmTBuf4QSJAFhQ+RDGY5S09bCQO2swN/CmOL6DFDZdZX14AOpIiT3pPMb+aouSO+MPbQwynFsuAqU+/I3+em/hpj00WznDoUEkp0RKVuIsRO+pu575TPdVAyjHoSrS6Cg37VzB5KSTMd4INWbGZqWyE64bULKMlKgeN9oMyJ75NjQxJn0qz5I8BWVrD+QnwHsrK0YOadMEH426fu/wChNLcP4TTbpdHxp2eaf9CaVN4gDlXm5I+pnqYp1FDNlYAFMmMZsKQl0b1tOKjjUGq6L0pLZaU5jXhzHBX79dVY4+9QqzCONLk2H0EPsXiJF7j1ikOOQDJSfNW38aLFKpBF7RHMGhHHQoGN6ykykY0hY+7FiDbaKDazVTR7KlRe02HmorHCaR4zlV4IlkSLDhOlahZQBHOYPupy10qZUJAVPKPZXL3HSONRt40gzyrpjE4po629mKVAaDIMcdv3apWZVuT++Vc4b6QqKQBYfvjxqzZB0hIUkLBOqw/fqrfEkyxYvGPoaKGsO04VEEly6UxsSn6UG+4qTIMI71jz2JcLjpYWmNJUlKTBKUtp3Fthc0avFNgalykHuk8otSt3pA+rU3gmlIUqAX3gLD6yEXHgVT4VWJJnrpEtXxFWvUnrXMOENrI1aA4CJQOy3IB7I2AuZmnmJWkhMJEgC5F9qToyTEqIW7iUvKER1jLRjwIQCPMaMW66j/FblN5U1c/hVv6aoibYWjNSmykg94tUS89TPaSQJ339NRuNak60ypHPSUkc9SVCRS19APfNaMPQxxOasCJcAmhMRnDIMBU/dE0pfwOq3Ga3gMhMya0kYkx7hX0q8lQM7X/pR7QqPA5SlNyKJeUAIHCjjb0SlOjbmJCRtFJsbjyo91TLcBPbJA7qR47FaQYq8Yxj9zlyTlJWwDNMxIt+96o/TftBtRM3UB57nwO3op7jnZk8qSZxh+tCEjgVewCpZFaNfh58Z2xj0OWpvL31ITch0lXhb1CrD0WzBxOFbIQTIVJPeo8+HcKqOVZsrBfNLGplwLuAZAVZUzY3nwpljOmDbTaW0pWrT5IkBHOVHc7zauGad0e5BxaUvFA3TPCodGtKAHBdUDh386pycbLK2V7JlSO5VgR4EAfhFXgdJHXUQ4yzoIg6F9q+xifVVQ6QZYpslUQD7K1B1phONq0fXuF8hP3R7KyswnkI+6n2VlWOc4r8I2YFGYPJMx2I7uwn1TSXBY0k3Jjf0fs0X08wLj2cYlCRYlv+Ui/tp/h+hDCAhTz8ExaQme4TXHkWz0MbSirE6Mbwnx/foFacxffVsx3RXDJGpJKeO/D9zVSztgNtoXtqJF/q7pV6K55R8HRDIn0RM4sFV5juph8TS6Pm3O1yP9RuKRZcElQ1q0IP0osPHl56sWL6MykKadKlRaSLjuKdqFjZqWVe4mxLTrSoUInY8D4VH8YIGq+nnwnlSrMAttZDggzxIB9/noTDY4gkgagRBE+s860sZh5S5NYppwAEQoC5E38e/voXMcrSdp9FKsHmKkkfNW/fdVyyrEdaBqTH7jlVIwonLJZzrMMtUCbUqxOG03Ex3867PjsgCk7VUM46OhB7QSLzCrn/ADAGRVLoi5FCbbMSJtuakGYKSAJ29I533qxsZIX16S6y3ptchPmSJk03X0bwGFTLjmtZ8FE8ilA4ePpqifuRa9ir4bOlgSTbly85k3ro+bZs6rHYRptJVOCZUpAGxWVEk8oAG+3nqqYbLBinkMtYdttKlDUVJBUEbqVtCbWG9yBXvK1px+PxK3QsNrQspShcS2yn5tBttCBIHGa1FpmJpo6jjFdWwHHHmWSFiC44AmPppkbkjgJuK9YbGoeQFoMpULGlDisGycOh9vCt4dsO9X15EoR2UpCEuKkrWdairT5IA4iqbk3TNUqUGtDKlEoaBJ0J4CT6fPV4xs5cr4qy4ZllilBWjEPIChBCVmIO8Dh4ivLGGCEpQNgIreBzhp4Sk3+qd/1otCxG3GtKGyDzWZhcJJHjT/D4QAC1B5e3eTU+ZZkhCD2gO/enTbpC5pK2e8SsAWpDmWYIbGpTkA28ZuKU5j0pTp0pGpw2G4ne4iZO/opDiM46xgJVZB8lcp1cJSd5AvBIgTtz3qOiTbfqJn87fcVLYBbJISo2Ft5O1t++vOYJcA7Yi9uREUhxGIW3LaNR+ckyABtZUDhew9VN/wDaBKAVOBdhaLzxm0VmyU1oU40m5Jnel+vh30TjXwaWqXE+JrQoKyyYFlOKaQwd0KIBG6tRJ99Wbpn0cw6MMgBFkJCQoDYcDNc8yHFhD2pRhIHAxtffhaacYPHjrSHcUSlRB0daQnTMwUqsfbXDlVSZ7v4V8scfjQXlCUYZBUqHE2gJAH4uNR9LnG8S0VJTpEHYd3rreFw6HFq6lY0A3TIsBw7/ANK8ZppCFJkeSfZXM27O6MYs+hcL5Cfuj2Vlbw3kJ+6PZWq7jzThfTnNVN5viNAkpLZj/wCJsn2j10q6T5yt5DTpBABVF7cO+1D/AAoZgpvOsT1YBVqZ8ocepQI8CDSJnN8Q88lGhA7YGhKYBVMTeTPfNc08e7OuGTSR0hWaLcSmXUhJQnUVLSIBAmZPmmvGYYf420vQpJShJ0FJ8pQ9gi3CfCufYtl5LikPl4DtWSdlRCbG0THmq6fBllioUtTkIgDSQBqPMVF40laLc9ivJnS00haynSRO+wkjtev0UZhs1cbVOHBQlWyV2bUOKtO6PSmkeZOtsoQVgLQl95KQCDABNlDbe4ngrvry00p0yhstsmdlGDykTAI+qKtWtk+WxlicYrFaQvDgOSAXgswU8gkEpnwNesBki0lOoARqmSBIv5qX9HUrdecZI1IaS6pS1XDYSB21W2EE8LmrLg3VqCQnUToCtUEz20oJAkd83MTQ4i5AGKw6gq6SAbiSbidxzFNcuWpoymVAJSTH0ZEmfXcxQ2YuoGlXZVoX1YE+SV3PlC9wNtq8qxIKMSykFBIaCYgXROpUA3uPoj6VJIUvgvOW5oFlImQYmOMbj1VF0jydCm1LTvvE2qqZJiISXClRALaQBtqJkAHiSAr0jnV6w2LaxCiwP/blW8g7EX81YcWx3RyzMMAtSjoSbk7XkmbRefAimmUdDRdTvYnYJjV6dh4CrDhwygrVpUtxClCAAUjcBRO4Hf30DnWYulO5YR9IpGpRB4pVsBM3jhThL3CUXej3kuStNYlKG3lKc7SihRBOlPFUbDUUb8YtVdyroq63qCHiFsAh51pUJbJF2W1K09og3USAn2sMFjBhm3PiiUqcdRAXq1G9gsncwTMSBSLEYJxOEDC3FdSVdYpA2W4bHUd1TY3tN966FSOeVjI5U71KQtLAwDvaW604CpBSR86666mXLjYdk7AC1K8VkC0MHEsOJxGGB/xUSCIMHWhXaTfeJF6VZ31uHbwyOtLuFcSXWm1jshV0rStPEpUTB2vMC9R4rpDi3m+rXiFdVt1SQlCIF40oSBHdXVjvwcuRLyM8A+TBFjNiKv3R/EFSfnDyg8xVCyBtRUnkIq2P49LKYFia6+PL0o86dQ2y2v48JEJqsZ9mbYPbPmqsZpnCwJCoN7jwFJF5iV3WZrE0oaRlRlLbGGOebKSr5yTJCgQIO3DhSdeJcIIAOlIIMbc5PfRSlWseNqgaxclaSTBvczwiP1rnZfGtGsHiT9IGSNwT2vEUwXjezsZPedxSthBCQTxuO79bCpFuHjTQpxTZt5/zUvxD3GiENLecDbSFLcV5KUi5t6vHYV03JuimGw6EKWyl14AFSlHUlK7EaUnswOfdWZTUey2LFZRsi6OuuJDiyhpEapcJBKSY1AAEwYMExMGKnGN/4kJGOWlCp7WmQDJgXvwHpp30hy911k4olXzj6Ex/2DCEKjnqJV/nrl+O1BagVEnUb7T3+NQlLmz0MUeC0XbOXw3ClYlK1gQCgQog/W51Xk41ThKdxBtSdmT400wrRANokGp8Ui6m5dH13hvIT90eytVmG8hP3R7KyrHKcQ+EBxlzMcSwpA1S3KtP0i2jTqPhae6OVKsmyptjENkbA6lKMCAN9/N66H+FDEKTnGKIJ3b57dS3b986U5hm4W11ZIvcyJNuA88VzTi7O2ElxL9nuLZLw0OpW4f+mntHT9a1o8edAOOEWBi9VXobiFtLUprDhRvJcWlAHeJi/p2p/jcy7C3XdKSm5CTI7gO8kgVKcN6NxnrZTc0yxbjzgZClwtRUgCVBR3iPK9u9uNWXoZl7yyUtsmCBqUu2hQtxvNtone1qr3QpjE4nGBDJhSyVrVbSkTJWqQduHMwK7ujKWgiPjWpdpUQgidphKQOe8x5q6eOqOVTp2IcbgUYXCvpbSVOrTpWpIAW4VEGEgXKQFG3eN5rmmKxzmjV1iVKdHbiCoFJsDbszawPDuq3fCXh3EtjU2FhMFDzYmDqMpUSSpNoJ2uBG0Vz/AASyp0JSUFcz2jAKxcCTafHjSZuO1oaO4jS1bta4DgKSAgC+kn6x3Bsf6wYc6kFZXB1J1SN9c9omb3Gx/rXnNsQtSCpcp1OELQLALCUxaYNu7hRDDQ+KKKnEArU2Uie0I6wHVYkWSoi30e+kaS2W/MsUjD4dppMLIfWQTx6sAFZIIAJUQeIAIFG9Ds2T8ZUtIgFMOAm6OIItCpI/fHnmZ49Sj1phKzqKwNlKO5SI7M7x31vKcWpK0lSt4VEwAJ2MXuBNuYpfI2k9HSsQ0GXittepBBBI3AN9JEyrhcWtUWJx3WFtCCFOEntGeyL7gb70RhOqSgO9WCgjVqiSBEyeKh66qmY459tRUgQoqELkQUnkJmsOFbQKd9mY7Brw5LiHEySdSSAlE7wI8k2F6Aw+eNuBDfxdzEOrVp6rXoSFFUpuEkqA5yIA7qYJS1iGnVuuEPhQKU20qTYHbYgyaiy7BhTLzQhCjpKXgAktokF/UuDpb6sE+IA41qE90zE46tB/wm4ZxGHOjCYUMtJQ0HCdTiASJ6sHyRqMC5VxgcObYR2Ym2/sinnTnFDWjBNN6MOxCkyTrcU4kLK13gEhW24k34BXhMsV1YdTcBekiQPo6pkmIO3mrshKujiyLRacse6touAo7gVCTFtjS17OCuVEjewpW7gX0ytbK9AFz3eI8aDbxqYsgAjiTIPiD3co2rrWX6caXZxrDyfJlideQ+2koKQtFlIAI1TbUNVKX21ITqVtIAMTw7hT7JC86kpShhpJTuE6iom1rm1TZkwHG0toZKFpTCjMJUocgb9+1RbNXT2LU5cS2HWlpc2JgEEW5G/sqfDZOop1KRE8ZA9pojIuizzhWt11aS2qxREwm6uFxtUPTbMW3NAAUtSRxIBAkSSAJM+rurFmuDfTAsWpCSW1OGE30i08OyTblyr23leIddQhpBUHTCOMTxWQOyALztArxkLzLi+qLZlc69Rt3aSLjl3zXTvg1yd1DuIedWVJshrtagB5SjJvxSL99NypCUPVxLD0b6MM4FkpRCnVJ+cdIuoxw+qnkn2m9JscXDqaPZK3A2hUXMi608vpx9yeNW7FHsHz1WcqwZViVvKKlBIhEzHb3UPMAPTXLJ2zsgkkR9K1hrAvBEAoQAmdpEBM+gVxNLYcmRG2pPLvHd311f4TFHqCgJK9ZA0jkBqMeYG1ctabAAUFdyXPq80OA8O8+o3rB1YXS30GL6PJ0ghUGRCosDyWeE8DEWFXPKslR1PzjYC7jVuCeYpFk+ajV1biQlRm30Vg/VJ38DerXh2+wQknRwB+j3eHL0cqnJt6Z0cUtx6OzseSnwHsrK2z5I8B7K1XWecfPXTDLhiekbzC56sqQpyDEIRh0KN+EwBPfVAYxSQ4oJUYkhKuYmxPK1dW+Edn4o7mmMNncQWsO1zCSy3rUDuJhX4K5x0nwTSG8N1Jn5tWpREGRpsY3glVYdXRSNpWD4V9KXQHXCUTJIvaj+k2esvNpaYStMHtEmy79k90cqqyalZBUqwkztS4q7HzdUW3o1j04duVSlBIK9N1uq+i2BNwJNjAuSTMV0PA4rNnkpcYwDLKCB/jrMqB+lAjT4Qd+NB/BT0XQ+v466mW2yUMINwSk/OOm31pA8O6uvADetEzm+L6TnDkNZjhVMg2LzcuMKtEkkBQkzYg+6i9OeiKUBOKwkLYdMqCTIRNwUn6hv4E8jbvmKZStJQtIUkiCCJBHIiuWZxlIyl0KkKyzEr0OMquGFLEagD9A3kfpSHZzJDoVg3EiSouhafGzZHMkj2inHSlnqmMIhZUg6BKdKQO0Eq6zUB84ncX7STaTN3ua9A+qLnUg9WkpUtsOagU3KFie2k2E3I77VV+keeLeYTuhAeUtlvfRYFcqIBsVQEwADO8ClRaE1TEGJxCl9o6pE23hMewf1orG48nTNj1Td0iJIG5iAT7aEy5AUTqIAA7791QvtwQAJ2iL3I2HnMUcULkzsfQjrHME0qRoGpN+YMxbuVWs+wbCAXOrRqkalaRMnieyTv3UVl+S9U3obUpKbHTJsSIPG+1StsFMyom5sd/0pUZvZVUuhVkIO1oSq8XP0RwqVzFIU2nDNhRClBWKXGkLSIKWETfTNyTEmOAp9jXww2p1pEuSNQV9FJ+lbnYE+mq1mLwacbeVZtyFFBtY3UgGx5x4ip8a67N3q/BvpP/ALNXiXXVYl6XFBWhLCpTYJjUezaKEzDMcCrDfFcOziUrU4lSXXlISAfJJ7BuNMiI486ibYaxGJeVhtasOmIUsG1hOo8BM704zXokVJSUxpP0otO9b+pxdE3BSVinNsGyw3C8Y7qIH0yqRy0cR+5pdlLi32eqS0kBMlLqkkDuiJ0k85ItTvCdDwEKcCEr2I6yQmTcDSPK23mKTL6SOtKLbrQOnbSNJT4DY+quhTTORwcetkuHwGNSVL+bWpQggntEdyyJHhYUww+IU27C20JSAmFEme+5Ak+FudR/71shsKQFLdOyIIPioxAG1xNesVhQ82y/17gK0yYT2W1zZIBHkn63fW7XSJcZTTlOv1/kaDEJdacaUo6lplPVK7REAKHffUY76r+P6PIRDmpKoElCUEmZO/a3JkHwojDJKpCFqcc0qKEFLadWlUlUm8zHKmTaFFRGjchJEbKVGokTsB5zJ2il5BJpFWGZNKsn5nSoG6SZuD2dO0H+ld26FQcE0sCOsBXuT5Rsb90VyLNcI225o6tkqjUbJSkiQBIi5mbTHG0iu15OyEYdlAAAS22IGwhIsKzN6KRS7PGZuK0LCPK4eJFvdQPRrDQwHDGtztKiQNyQACTESaY41B7RHFPrFx7T6KxhQiBFgIjl+4qHkv4OefCZjAh7CSQE61kmduzoE93apDjspStXWNkJWR2hHZWP4hz7xRHwtPn40zEEoSkgTuVrKYM2i3Gq9gs4LKjMqQD2mlWWifqTuO7bkanJPtHfglFQpghw9i3pNt2jZSeSmzxHcPNG1O8i6QKaEOnW3cBz6vc4PVPpijMRhmsS2HG1aoJhSbKQeR+qeYNjSDHNqaMrOkmwdA7CuQWOB/YPCi1LTNtcdrr+/wB/Y+p2D2U+A9lZWsN5Cfuj2VldJ5x8+/Dhj+szFGGB7KClaxP0lpSAD3hI/PVUzVnShtVinUU/iSf0pp8KY/55ivFr+Q3SnEBZQQLjsm+0ghXGw2qcuy0OhE/hChIJ4m3hNMcty8l3DNoTqdchUd7hhobGLBKtvpVLmLJccYw6TGtSU841EJHo7Xoq4ZMwlGZMvgCFqxIRyhtCW0R/lPso5GZKmdZ6O5cG2GmEE9UyhKJ2LhAuo9xMnvp3MCgV4tLSJX2UpAlR5ngBxNQYjNghourSUj6CD5aydhHD9zQmkYCMxzJtkStUE7ACVHwAvSl4uYtpxoI6tC0EdY4kKVKk2IQZAgnjO1ay1ouq61wgrNzGyB9RJ4gc6eocAOgUtsVnE+ieNX8ebaxKikttOYXEhXkaW0r6s9riYTfjpJiDavdJ8pSkqU0oqbJ3BmDEQTcHaJHd3TY/h0ZUzjWXUHT1jOlUWktrJlXOyk+iqrkebFRhQKrGRc+nUbgmN5rbNR0QZVkbigYgSLXiaJYyR4ONEAylxJB3AhQP9BVmwrCwFOFASkGDZUARvzSLd9OsvxrCikrdUlI3UEBQP+YKJHnqblXZeGKU16VY+Rj/AK0Xvv8ApQTrgJ1attu/92oPNcyYZcQ2Ct0KAuREBXIG6t+6tLcgqnSQCQLyRabgX2itciUoSj2D5khaVB5EynhzSbEHusPPSzIsxeexiOuaT8WPlakIIQkgpDoWsdlQmZBG0RTxh8a9KjFgeW/EkkD18aR9MQgOhAI0tstADcEqHWkjzrNCZgbYvpIcDlroGPaxOMcchIS4hYabPZSUoHZsi5ERKuIF/fQrpQU4YYd0BQFwpXDjVFwWVF19pHUOhtTiUqUlpZASVQVSBsKkxCX8E4WcSjQoiRJkKAJGpJBuLePMCiab6HFrydDzLpA2mwOowICbk/0iqjmeETjD85qbUApUpSCIEWmZNvZQ2WZm0V95i3DnU+f5+epKUqCbW0iOXnrCk0xuC46JMLlmHZSkLKCEyorlMngNQEkgegVFmmbBxBS2iwAvbTEglXMQOPfVVy/IgpJdUvQhMEmIvRuIzDDrQ00zqGpXbPEWIjjBniK6lo45tzlbd1rr2CsyzoMBrShBJBmJ1iCRNxa8G/KsZzZZAWFrTphRJPlJNwDuQfozwE85pDhsF8+QpJgHaTttzudqtKsYpSloQtGhGkABIXAAEjxB8aVWalNRVI8Zw2pYDkaldkauQCpkDaDaxvYcq7y3sPAVxDBIWp5sdYo9tFimAZIHC3m7q7cTelMzjbZ4xBsaU5XiittKrSCttUc0LKP6CmGKV2TVWy3MSlhOozqddCjYESokbcZIqL7Lro5/8LmI/wCLRxKUJkDiNZIk8OMUBmuHbfbS6ggkwCEm6SR5PPzUb8JbgOIEnymRAjiFm08eNIcsulSALpFlJPaje4Nlp7t+VZa8ndhlSp9Mhy7GOYd2Uq0naYsrklY4/uKt2GzJrEJKFpCVwdTZ2VaJTwUPX3VR8biCVHXB4SNvON6hcdKU7kgXSQe0kxaDRKHLs2pqLfHo+ycOOwnwHsrVZhfIT90eysq5wHzJ8KqozvF+LX8lul4XI3gcbTRnwvmM5xZ/ia/kN1X2MaQJFTkisGT9EzGOZmCEKj8qgmrzmDK22cMtpMuJU+2DJAbU8kpDhPAJIBnhvwrneRSXteyQSSo7J4iTVxxWeDEApJ0YVuC4ZgvqFyPu22777wHVk29nTMOAhnDS6p90/wCGXSTqUf8AqkHZIGoxyAovDYNT73WqMtN9lud1q+m75zIHcKqvRzFLxWKSVyOxZH1GuAPImfXFdJG0JgAWFZrYWY7iEtoMgE/R5k8AOdDYEKupW5v+leUYMBWsypfAkzHcOVA9K8yOGwjjiP8AE06UDmtVh4xvHdT+RHO/hj6QsYhHUpR1jrSo60bNiYUmeJMRHfXJECn2YYB5QAAdcUI7PVr3O5AAgnv414Y6H49e2DfHepBR/rinHodnhjP8ZASh1wAACEb+oUflTTqxKSSZhUfW79gOcd9L8P0afUoJUhAlQEF5oGSYgSreasmUdD8Yw4ZS1oJi7zQPcY1m/DeiUb0yuHM8T5RHLWNfZbSh1AKhsZ2BuNhv56t/RDEhxpQdEcQRaPA78KrmBQ4kqB6pwNeUOubJQJAkjVMSRfvpmPjUS01qbUOC0Gx5EKoIzm5O2A9L2C0pLhfBbmAsjtC2zhA8YMeylGN6Q4hoISy/EIbUNCUWQUhSY1AqFj4cqixLGNZUQppztbdpJtzEHnBozplmWCxCuuby/GKe0IQpIIQ0NIgKOiVqMQLaZCRtQkHISr6SZq8tLbGKxLqzslETbmEpEAd9Ic8TixikpzEuqWnQSlxcnqydWlJBISCJ22NXTKsmzJiX3mcShtoKcThmCU9bo7XziwTDf31KWq4SDcjnedZ49in14l5QUtZ5WSPopSOCRw41oaQQ/jGELxADSwSR8X7Z+avPav2+za9MM16TtuYZhttgIdbCQt0pRK4QEquBPlQb86rZxapm28+SN4jlXpGLMiYIHCB7qz8leON6t19v5LX0i6TJfwbbKGAhQA1qAHagCTa+4m/9aWZ5nDLuHw6GWA0tpKQ44EpHWKCYBkX4E35zSzBdcuQ2kq5kJ9p2ApgnABIl91CAd0oAUrbusOA3oboIYoNdv/Wv+ixzGOKBEkCLxaR386nazB1sAIXEWgpBtHhtvRinMLpQlS8QoJ1ARoESZtKTY1GpOD//AKPxI/sp8jDxapdBnRfNHVYzD9YslCHErUEpE6W/nDAAk2Twr6Dy3N2MQCWXkORuEntD7yfKT5xXBuieXJW44thKnNCLpUQkjUqAUqAAkQTeKzMVuIXJUoKT9dJQpB4QtNvOKTkJYFXsd9xh7JE8OR91c7TiJacbJ8p15AkR2tKTbzz6KpbfTzHNp0h9RAsNYSv1xJ85pm1i3cRlhfBl5t9SyQOQE2+4T6KVbsy40qE3SbHl1trV5aQULB5iD5iYn00nyVaetT1glJtMkEHuIuDRT2MS4S4UiFwFjkraR42M0vdZ0wJkGShXOP6ihrRXFLavwWfPej61dtHzgjuC47/or88VT30FMg+hQg+b9KtOTZ04Ega9fDSuxn+BcX8DPiKKxDrKwdbToMXGib+z11JSlHT2dThCe06Pp/CeQj7qfZWVmG8hP3R7Kyuk4D5o+F3Bzm+LUVpAJatCir/Bb4ARw58aqrXVIEhClq5uQlHKdKTqP4vNVh+GF9QzjFgG2pr+S3VJUonc0h7DcRiyYBMjglICU+YAAD2njWmcbpWla06gm6ETCZmxPMT6aFRHnra2zAJ2osdFnyfp3i2FFTZbGreUT7b1ZGfhdxaPLbZcHEQUn0hUequb4dKbyqI8f6Vp97WbWTwkz6aRVJKJ2rKvhfwq4D7bjJ5jtp9UK/LQvSTM3Mdi2W2SlLbXbBcTIWtQ7JA4gJvP8VcaIirrljKk4ZDrCz1jZEbwLyQRwG489FbJSSRfsTkuYpMjHpEwvss2B1GwlR2tTtjJca42lTmaPBRAJDbbSQJE27E+uo+inSpvF4cJUIWgQ4g/WG5HcTxrbfSTtJQkJKSSACYUAPUbDjFMndFO6QZLi2yrTmC4QbKWm5kTBItYzwojGNZslEqdZeEDdCDM85TUWdZg2464gLLbhXdKuySCTB5KEcRReYYh5sylcjkYpNITm32cxzrEudc4VIQlckEo7PCCP331vC5himEp0LWgCIg2onHvtvLcJSkKKybeJvRmLy0DYGOXChj5CnM+k77xSVqMp2i1yZPsFXT4PcRjnEFTHxbDj6eJcKSrSm2pKFEwsCb6QDxNc5xjPbVHOP6V0vodkWEUlJewbCFoRqdLr7iylI3WtuNKJhR0rUDbbeijSo6N8IuNS5hvi6X30rdIbSllMqcWoCNZIPzQEKXpixibweDZqwvDPuYZ1tsraWR2kC8XB8FJhQ8a6h8IGNzbWr4g4CwlCdSGdJeTKZlQI1AEQRp4Vxp1bjjilOrWp0ntFZJUSLdoqvIiL8qJFMfY6X1Kkak4VueF1DzEA+ao8K60THxZsE7EyYPFJB40ocbUkRJ34cZqJAUbajfv4++ppa7OhuKkvSWDMXnSAkmEmwiwFvJIHA0Hg2FGBwJi42P1aBdedAguKI7yalw+NeHkuqHMeaL0lHWzXNctJjDHZYU3KYHMCw8RwrwrLezKbwLgpIIqF3PMWQUqfcINiCZkei9eP9rPgCHVphOmx3Ezenxddic4NvQ76I45eHS6UdXLikpKFmCQgEymxG6o829G47PJB6xJTNj2QR33RNOOhmFZcwSfjCEuFxa1S4mbg6BBNxZI2rWZdFsGfIDqD/AokehZIptJ9kIZ+Okc7xam5OkDzWqyfB/mIBcw5NnQdP30gn1gn0CgM0yBCCdK3Y/iSk+xX9Kg6M4eMUmFeQCvaLg6R7aeqMzfIHzrA9Q6QPJJNuX8NbwmIFxGpO6kG3+ZJ4K4T5jNN+mJSopcHnHoFVQHiK0nZOnVlkyV5Da1AkLZV5QUBKfvDa31hbw2orMsqYIKmySk8Aokea9VtjGQRq3HEb07y/DMvJV1mkHa0JV4m0GsShu0y8PxFKpKz6vw3kJ+6PZWVvDDsJ+6PZWqqQPlz4Yx/wA5xfi1/JbqlKFXP4ZD/wA5xfi1/Jbqlk0hntNFvYZwNhZSdJMT+9v0qLCJghSgY3Ft4O/femyczsBvsL3kXt37nek7KQ475CtvDhSSoTbfbhvHEwL91bLGiFLEg7egHnKTBBvRr/ZQoBtSbrjUCB206SNt4HtpfisWVBKTw3NpJgJvHICKWyr+mo/IPNG4TNHWv8NZTzjiOXhQa21DcEeII2sa0DTOdj5PSBYSVBOhy4CkWF95FS4TpG8g9ZMymB3HYmkKZUQkCSeFOcPgUBkKcDoCto0ESQNrzFxvzoszRHnWfrxGnUBqSZCwO0O6fG9EM9KHgmFmbVC5lCEj/qg6ikTogkSefIb9xqJ/KdJIWlwGUhF0XkGQb2uPCgOKI05kko0KbSTqCg5stJG4kbg8j41P/ttQ7wKkcyplKgPn4MDZG6iQkez10M9lKpSlIXJCjfTEJAJIg9/HupKhtX2M+iOeMN4hCsUgFCVlxKwmVIXpMCB5SdUHuIBq6YzPctxuGXg28QcLrVqlSNIUoKklZNlSYJlQNh4Vz3D5SgqCVh2YRq06DC1HSBvsVWHrrwrLmilRT1vZkmdEROj/AFQPPTVIb2PfhFzIDMQ7h35UGmwXGlbKAIICknkB6axjpx1gCcfhmsWnbrCAh5I7lpF/V41XncnUlQlKwkq0/QnYn60TY91Gt5UwQP8AHkpQqPm/JUJB34wq3hQ2NFmayDLsdHxPGFlxX/QfEmRwSZBPOQV0rzD4OcxbmGkugbltYPqVCp81Lm8laUSIf7JIN27KGkHc8yfVUz61rahb+LU0E6gCsFMbCQVbd0caSobk2JySmUuWUCUkKFxHOvMIBsr0cPP/AEo5GSDUApLoCpSI0SV3gb2EA3PKs/2YySNJeIKQr6Hkmb+qlSN/U9wT4+IAKATxk798ChnMSSOVosNx30wXgQrU2jrDpM3CLX0mbibRYUsxLCkKKVCCPDx4d0U0khSyNnQMlx+jDMpvGgek3PtNe8ZmBCQqDpO1xBjzzVXYxRSlKQdgB6KiXiVqMDUe4XoaIxSsPx2M1ElDap5CTFLMnx3Vvzc6k6TF7mD7RWsPmCm1EqBPknSQZkHUnwvHmpew2JF1cdUJmOXG8+bz0kizimlvb7+B5npUoWCrG8A2jeeVV5VOFZikFZKSCVFQT95CkEHldU+mlYbUryUk7CwJubgW42PopoJQSVRdnjVUhdB3AEJgR4b+JqNQvBseIPOvCqZNo+2sJ5CPup9lZWYTyEfdT7KytGT5a+GX/wBZxfi1/Jbql1dPhl/9Zxfi1/JbqlUjQxxGMSptKQCFJ46UwqTJ2unnbmaDQ7BHjRaMSxN2bW4nlBmFDx91R4p1op7DelVuf9Vn2Ul0alNydsOzHN0uIKQmDrkW4e/3mlAVcVpBAIkSOVFfGGv/AGZufpkeoWoSrSHlzSyS5SDs1zVDrekBQOoG4Fxf9+ek1SvuJMaUaefaJn07frUVJKtDy5ZZZcpdnptcGYB7iJFMGcYgoCVBsRpv1Umx4mb7CecmltZTJjIYxA4Nm6D/AIIsQqSN/JI3HHatnFtzIDdth1NlTG9+Ee3nS9RTpEAhXHkeRHI14mgGMlPtEFUp1SYT1Q0ns6RxtwO296lTi2lKkhANkgBkQRzgHyrn8IpSqOG1F4F5lIV1rS1q3SpLmmDyIgyO+gA/D4ckBaW0qUSOyWhGoGCm52vee6p28H1oBCIA8koZTdQJCgrtcCQP/FLm8YyDPVObzZ08ucc7/uamXmLBv1TgM7Jcgd52te8RQARgsMVbNo0qK4PVJOyogSqQI9FesuwCCRpClHSVR1KVdkq3usbWHnNADGsxHVOR3OkcZ5VoYxkbNOCxE9aZ/wBNFAG4xxLLmlTaBqgmWU2jsiBqNjpnfcmhmH2CjSspBg7MgmxBF9V5vehsXiGlDsoWFW7RcnjexH9fTvQdFANX8QyYgp4zDIG8j624EGtuYhlQIOkQezpZjUALaiFTNz6BSmsigBq1i2iBrCAUlEQyLwBOrtCbgDvk7TQmOxfWRCG0gTBQgJkWHajw9ZoWsjjQB61HnTDLcb1SV6gYWnsm+4O/mvS2pGnIIkakgyUzY8/ChqymOfB8kZiHdSiRaf3wphkuZJaCgoHtFJkAGIvzFRoxzIJnDJUJBErUI5ix2NAFZgDgJ9fPnSatBDK4T5rv9yR9YKiQSQTN96Z5HmaGkqCwoyoEafAjn3z/AOKX4F9CCS40HQUkBJUpMHgrskExy2vUr+KZKSlOHCVcFdYsxfkbd1NpNUGLLLHPnHsgxzoU4tQ2UokcLE2qFVZWjQYbt2fbWE8hH3U+ysrWE8hH3U+yt1owIs06DZfiHVPP4VtxxcalGZMAJHHkAPNQvya5T9ha/N761WUAb+TXKfsLX5vfWfJrlP2Fr83vrVZQBv5Ncp+wtfm99Z8muU/YWvze+tVlAG/k1yn7C1+b31nya5T9ha/N761WUAb+TXKfsLX5vfWfJrlP2Fr83vrVZQBv5Ncp+wtfm99Z8muU/YWvze+tVlAG/k1yn7C1+b31nya5T9ha/N761WUAb+TXKfsLX5vfWfJrlP2Fr83vrVZQBv5Ncp+wtfm99Z8muU/YWvze+tVlAG/k1yn7C1+b31nya5T9ha/N761WUAb+TXKfsLX5vfWfJrlP2Fr83vrVZQBv5Ncp+wtfm99Z8muVfYmvze+srKAM+TXKfsLX5vfWfJrlP2Fr83vrVZQBv5Ncp+wtfm99Z8muU/YWvze+tVlAG/k1yn7C1+b31nya5T9ha/N761WUAb+TXKfsLX5vfWfJplP2Fr83vrVZQBa0pgADYVlZW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6640" name="Picture 16" descr="https://www.fhl.net/img/movie/1316102084-39650360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3746822"/>
            <a:ext cx="1857388" cy="2396822"/>
          </a:xfrm>
          <a:prstGeom prst="rect">
            <a:avLst/>
          </a:prstGeom>
          <a:noFill/>
        </p:spPr>
      </p:pic>
      <p:pic>
        <p:nvPicPr>
          <p:cNvPr id="26642" name="Picture 18" descr="http://www.twword.com/uploads/wiki/62/87/51447_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642918"/>
            <a:ext cx="120551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故事產業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作者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出版社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影視戲劇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電影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以故事為核心的產業鏈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4678" y="6357958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http://emcontnt.blogspot.tw/2015/05/blog-post_28.html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台灣故事產業的困境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缺乏創作人才→作者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暢銷書→</a:t>
            </a:r>
            <a:r>
              <a:rPr lang="en-US" altLang="zh-TW" dirty="0" smtClean="0">
                <a:latin typeface="+mj-ea"/>
                <a:ea typeface="+mj-ea"/>
              </a:rPr>
              <a:t>80%</a:t>
            </a:r>
            <a:r>
              <a:rPr lang="zh-TW" altLang="en-US" dirty="0" smtClean="0">
                <a:latin typeface="+mj-ea"/>
                <a:ea typeface="+mj-ea"/>
              </a:rPr>
              <a:t>是外國作者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我們的人生整理→日本人教的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減肥塑身→韓國人教的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商業談判</a:t>
            </a:r>
            <a:r>
              <a:rPr lang="zh-TW" altLang="en-US" dirty="0" smtClean="0">
                <a:latin typeface="+mj-ea"/>
              </a:rPr>
              <a:t>→</a:t>
            </a:r>
            <a:r>
              <a:rPr lang="zh-TW" altLang="en-US" dirty="0" smtClean="0">
                <a:latin typeface="+mj-ea"/>
                <a:ea typeface="+mj-ea"/>
              </a:rPr>
              <a:t>美國人教的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兒童教養</a:t>
            </a:r>
            <a:r>
              <a:rPr lang="zh-TW" altLang="en-US" dirty="0" smtClean="0">
                <a:latin typeface="+mj-ea"/>
              </a:rPr>
              <a:t>→</a:t>
            </a:r>
            <a:r>
              <a:rPr lang="zh-TW" altLang="en-US" dirty="0" smtClean="0">
                <a:latin typeface="+mj-ea"/>
                <a:ea typeface="+mj-ea"/>
              </a:rPr>
              <a:t>德國媽媽教的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驚悚故事</a:t>
            </a:r>
            <a:r>
              <a:rPr lang="zh-TW" altLang="en-US" dirty="0" smtClean="0">
                <a:latin typeface="+mj-ea"/>
              </a:rPr>
              <a:t>→</a:t>
            </a:r>
            <a:r>
              <a:rPr lang="zh-TW" altLang="en-US" dirty="0" smtClean="0">
                <a:latin typeface="+mj-ea"/>
                <a:ea typeface="+mj-ea"/>
              </a:rPr>
              <a:t>英國人講的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連</a:t>
            </a:r>
            <a:r>
              <a:rPr lang="en-US" altLang="zh-TW" dirty="0" smtClean="0">
                <a:latin typeface="+mj-ea"/>
                <a:ea typeface="+mj-ea"/>
              </a:rPr>
              <a:t>《</a:t>
            </a:r>
            <a:r>
              <a:rPr lang="zh-TW" altLang="en-US" dirty="0" smtClean="0">
                <a:latin typeface="+mj-ea"/>
                <a:ea typeface="+mj-ea"/>
              </a:rPr>
              <a:t>正義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  <a:r>
              <a:rPr lang="zh-TW" altLang="en-US" dirty="0" smtClean="0">
                <a:latin typeface="+mj-ea"/>
                <a:ea typeface="+mj-ea"/>
              </a:rPr>
              <a:t>這種考驗腦力的書都能上榜</a:t>
            </a:r>
            <a:r>
              <a:rPr lang="zh-TW" altLang="en-US" dirty="0" smtClean="0">
                <a:latin typeface="+mj-ea"/>
              </a:rPr>
              <a:t>→</a:t>
            </a:r>
            <a:r>
              <a:rPr lang="zh-TW" altLang="en-US" dirty="0" smtClean="0">
                <a:latin typeface="+mj-ea"/>
                <a:ea typeface="+mj-ea"/>
              </a:rPr>
              <a:t>美國人寫的。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4678" y="6357958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http://emcontnt.blogspot.tw/2015/05/blog-post_28.html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我們需要的是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7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共同緊張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共同垂淚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共同懸著一顆心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共同記憶、激盪、緬懷一輩子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8926" y="4643446"/>
            <a:ext cx="3500462" cy="9286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好</a:t>
            </a:r>
            <a:r>
              <a:rPr lang="zh-TW" altLang="en-US" sz="4400" dirty="0"/>
              <a:t>故事</a:t>
            </a:r>
          </a:p>
        </p:txBody>
      </p:sp>
      <p:sp>
        <p:nvSpPr>
          <p:cNvPr id="5" name="矩形 4"/>
          <p:cNvSpPr/>
          <p:nvPr/>
        </p:nvSpPr>
        <p:spPr>
          <a:xfrm>
            <a:off x="3214678" y="6357958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http://emcontnt.blogspot.tw/2015/05/blog-post_28.html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文化產業的</a:t>
            </a:r>
            <a:r>
              <a:rPr lang="zh-TW" altLang="en-US" b="1" dirty="0" smtClean="0">
                <a:solidFill>
                  <a:srgbClr val="FF0000"/>
                </a:solidFill>
              </a:rPr>
              <a:t>火車頭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7030A0"/>
                </a:solidFill>
              </a:rPr>
              <a:t>出版業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2864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《</a:t>
            </a:r>
            <a:r>
              <a:rPr lang="zh-TW" altLang="en-US" dirty="0" smtClean="0">
                <a:latin typeface="+mj-ea"/>
                <a:ea typeface="+mj-ea"/>
              </a:rPr>
              <a:t>侏羅紀公園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開啟了科幻驚悚的原著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電影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玩具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遊戲的大產業鏈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《</a:t>
            </a:r>
            <a:r>
              <a:rPr lang="zh-TW" altLang="en-US" dirty="0" smtClean="0">
                <a:latin typeface="+mj-ea"/>
                <a:ea typeface="+mj-ea"/>
              </a:rPr>
              <a:t>愛國者遊戲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推動了諜報動作片的類型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《</a:t>
            </a:r>
            <a:r>
              <a:rPr lang="zh-TW" altLang="en-US" dirty="0" smtClean="0">
                <a:latin typeface="+mj-ea"/>
                <a:ea typeface="+mj-ea"/>
              </a:rPr>
              <a:t>哈利波特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  <a:r>
              <a:rPr lang="zh-TW" altLang="en-US" dirty="0" smtClean="0">
                <a:latin typeface="+mj-ea"/>
                <a:ea typeface="+mj-ea"/>
              </a:rPr>
              <a:t>→</a:t>
            </a:r>
            <a:r>
              <a:rPr lang="en-US" altLang="zh-TW" dirty="0" smtClean="0">
                <a:latin typeface="+mj-ea"/>
                <a:ea typeface="+mj-ea"/>
              </a:rPr>
              <a:t> JK</a:t>
            </a:r>
            <a:r>
              <a:rPr lang="zh-TW" altLang="en-US" dirty="0" smtClean="0">
                <a:latin typeface="+mj-ea"/>
                <a:ea typeface="+mj-ea"/>
              </a:rPr>
              <a:t>羅琳</a:t>
            </a:r>
            <a:r>
              <a:rPr lang="en-US" altLang="zh-TW" dirty="0" smtClean="0">
                <a:latin typeface="+mj-ea"/>
                <a:ea typeface="+mj-ea"/>
              </a:rPr>
              <a:t>『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一個人的火車頭</a:t>
            </a:r>
            <a:r>
              <a:rPr lang="en-US" altLang="zh-TW" dirty="0" smtClean="0">
                <a:latin typeface="+mj-ea"/>
                <a:ea typeface="+mj-ea"/>
              </a:rPr>
              <a:t>』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影視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動漫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遊戲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倫敦國王十字車站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en-US" altLang="zh-TW" dirty="0" smtClean="0">
                <a:latin typeface="+mj-ea"/>
                <a:ea typeface="+mj-ea"/>
              </a:rPr>
              <a:t>『</a:t>
            </a:r>
            <a:r>
              <a:rPr lang="zh-TW" altLang="en-US" dirty="0" smtClean="0">
                <a:latin typeface="+mj-ea"/>
                <a:ea typeface="+mj-ea"/>
              </a:rPr>
              <a:t>九又四分之三月台</a:t>
            </a:r>
            <a:r>
              <a:rPr lang="en-US" altLang="zh-TW" dirty="0" smtClean="0">
                <a:latin typeface="+mj-ea"/>
                <a:ea typeface="+mj-ea"/>
              </a:rPr>
              <a:t>』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4678" y="6357958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http://emcontnt.blogspot.tw/2015/05/blog-post_28.html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71744"/>
            <a:ext cx="1000132" cy="14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595091"/>
            <a:ext cx="1000132" cy="14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571744"/>
            <a:ext cx="1053597" cy="14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8" descr="http://www.twword.com/uploads/wiki/62/87/51447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643446"/>
            <a:ext cx="1348392" cy="1997618"/>
          </a:xfrm>
          <a:prstGeom prst="rect">
            <a:avLst/>
          </a:prstGeom>
          <a:noFill/>
        </p:spPr>
      </p:pic>
      <p:pic>
        <p:nvPicPr>
          <p:cNvPr id="14342" name="Picture 6" descr="http://pic.eslite.com/Upload/Product/201005/m/634106454391255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643446"/>
            <a:ext cx="1463986" cy="2071677"/>
          </a:xfrm>
          <a:prstGeom prst="rect">
            <a:avLst/>
          </a:prstGeom>
          <a:noFill/>
        </p:spPr>
      </p:pic>
      <p:pic>
        <p:nvPicPr>
          <p:cNvPr id="14344" name="Picture 8" descr="大家拍世界：穿墙术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643050"/>
            <a:ext cx="35623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出版業</a:t>
            </a:r>
            <a:r>
              <a:rPr lang="en-US" altLang="zh-TW" dirty="0" smtClean="0"/>
              <a:t>-</a:t>
            </a:r>
            <a:r>
              <a:rPr lang="zh-TW" altLang="en-US" dirty="0" smtClean="0"/>
              <a:t>火車頭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提供影視文創者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故事的養份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優勢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成本夠低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產出夠多的複雜性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一個人就可以完成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4678" y="6357958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http://emcontnt.blogspot.tw/2015/05/blog-post_28.html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台灣的成功案例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8632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「父後七日」</a:t>
            </a: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6" name="Picture 2" descr="http://tw.ent3.yimg.com/mpost/35/33/3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2913315" cy="4143380"/>
          </a:xfrm>
          <a:prstGeom prst="rect">
            <a:avLst/>
          </a:prstGeom>
          <a:noFill/>
        </p:spPr>
      </p:pic>
      <p:pic>
        <p:nvPicPr>
          <p:cNvPr id="7172" name="Picture 4" descr="https://upload.wikimedia.org/wikipedia/zh/6/6a/You_Are_the_Apple_of_My_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857520" cy="4126259"/>
          </a:xfrm>
          <a:prstGeom prst="rect">
            <a:avLst/>
          </a:prstGeom>
          <a:noFill/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4643438" y="1500174"/>
            <a:ext cx="4114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Char char="ß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「那些年我們一起追的女孩」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「父後七日」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Forte" pitchFamily="66" charset="0"/>
                <a:ea typeface="+mj-ea"/>
              </a:rPr>
              <a:t>自由時報</a:t>
            </a:r>
            <a:r>
              <a:rPr lang="en-US" altLang="zh-TW" dirty="0" smtClean="0">
                <a:latin typeface="Forte" pitchFamily="66" charset="0"/>
                <a:ea typeface="+mj-ea"/>
              </a:rPr>
              <a:t>(2010/07/17)</a:t>
            </a:r>
          </a:p>
          <a:p>
            <a:pPr lvl="1"/>
            <a:r>
              <a:rPr lang="zh-TW" altLang="en-US" dirty="0" smtClean="0">
                <a:latin typeface="Forte" pitchFamily="66" charset="0"/>
                <a:ea typeface="+mj-ea"/>
              </a:rPr>
              <a:t>「父後七日」看俏票房拼海角</a:t>
            </a:r>
            <a:endParaRPr lang="en-US" altLang="zh-TW" dirty="0" smtClean="0">
              <a:latin typeface="Forte" pitchFamily="66" charset="0"/>
              <a:ea typeface="+mj-ea"/>
            </a:endParaRPr>
          </a:p>
          <a:p>
            <a:r>
              <a:rPr lang="zh-TW" altLang="en-US" dirty="0" smtClean="0">
                <a:latin typeface="Forte" pitchFamily="66" charset="0"/>
                <a:ea typeface="+mj-ea"/>
              </a:rPr>
              <a:t>中央社</a:t>
            </a:r>
            <a:r>
              <a:rPr lang="en-US" altLang="zh-TW" dirty="0" smtClean="0">
                <a:latin typeface="Forte" pitchFamily="66" charset="0"/>
                <a:ea typeface="+mj-ea"/>
              </a:rPr>
              <a:t>(2010/09/06)</a:t>
            </a:r>
          </a:p>
          <a:p>
            <a:pPr lvl="1"/>
            <a:r>
              <a:rPr lang="zh-TW" altLang="en-US" dirty="0" smtClean="0">
                <a:latin typeface="Forte" pitchFamily="66" charset="0"/>
                <a:ea typeface="+mj-ea"/>
              </a:rPr>
              <a:t>「父後七日」票房破</a:t>
            </a:r>
            <a:r>
              <a:rPr lang="en-US" altLang="zh-TW" dirty="0" smtClean="0">
                <a:latin typeface="Forte" pitchFamily="66" charset="0"/>
                <a:ea typeface="+mj-ea"/>
              </a:rPr>
              <a:t>2300</a:t>
            </a:r>
            <a:r>
              <a:rPr lang="zh-TW" altLang="en-US" dirty="0" smtClean="0">
                <a:latin typeface="Forte" pitchFamily="66" charset="0"/>
                <a:ea typeface="+mj-ea"/>
              </a:rPr>
              <a:t>萬</a:t>
            </a:r>
            <a:endParaRPr lang="en-US" altLang="zh-TW" dirty="0" smtClean="0">
              <a:latin typeface="Forte" pitchFamily="66" charset="0"/>
              <a:ea typeface="+mj-ea"/>
            </a:endParaRPr>
          </a:p>
          <a:p>
            <a:r>
              <a:rPr lang="zh-TW" altLang="en-US" dirty="0" smtClean="0">
                <a:latin typeface="Forte" pitchFamily="66" charset="0"/>
                <a:ea typeface="+mj-ea"/>
              </a:rPr>
              <a:t>自由電子報</a:t>
            </a:r>
            <a:r>
              <a:rPr lang="en-US" altLang="zh-TW" dirty="0" smtClean="0">
                <a:latin typeface="Forte" pitchFamily="66" charset="0"/>
                <a:ea typeface="+mj-ea"/>
              </a:rPr>
              <a:t>(2010/09/14)</a:t>
            </a:r>
          </a:p>
          <a:p>
            <a:pPr lvl="1"/>
            <a:r>
              <a:rPr lang="zh-TW" altLang="en-US" dirty="0" smtClean="0">
                <a:latin typeface="Forte" pitchFamily="66" charset="0"/>
                <a:ea typeface="+mj-ea"/>
              </a:rPr>
              <a:t>「父後七日」票房 大破</a:t>
            </a:r>
            <a:r>
              <a:rPr lang="en-US" altLang="zh-TW" dirty="0" smtClean="0">
                <a:latin typeface="Forte" pitchFamily="66" charset="0"/>
                <a:ea typeface="+mj-ea"/>
              </a:rPr>
              <a:t>3</a:t>
            </a:r>
            <a:r>
              <a:rPr lang="zh-TW" altLang="en-US" dirty="0" smtClean="0">
                <a:latin typeface="Forte" pitchFamily="66" charset="0"/>
                <a:ea typeface="+mj-ea"/>
              </a:rPr>
              <a:t>千萬</a:t>
            </a:r>
            <a:endParaRPr lang="zh-TW" altLang="en-US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「父後七日」編劇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Forte" pitchFamily="66" charset="0"/>
                <a:ea typeface="+mj-ea"/>
              </a:rPr>
              <a:t>劉梓潔</a:t>
            </a:r>
            <a:r>
              <a:rPr lang="en-US" altLang="zh-TW" dirty="0" smtClean="0">
                <a:latin typeface="Forte" pitchFamily="66" charset="0"/>
                <a:ea typeface="+mj-ea"/>
              </a:rPr>
              <a:t>(1980-)/</a:t>
            </a:r>
            <a:r>
              <a:rPr lang="zh-TW" altLang="en-US" dirty="0" smtClean="0">
                <a:latin typeface="Forte" pitchFamily="66" charset="0"/>
                <a:ea typeface="+mj-ea"/>
              </a:rPr>
              <a:t>彰化人</a:t>
            </a:r>
            <a:endParaRPr lang="en-US" altLang="zh-TW" dirty="0" smtClean="0">
              <a:latin typeface="Forte" pitchFamily="66" charset="0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第二屆林榮三文學獎→散文首獎得主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《</a:t>
            </a:r>
            <a:r>
              <a:rPr lang="zh-TW" altLang="en-US" dirty="0" smtClean="0">
                <a:latin typeface="+mj-ea"/>
                <a:ea typeface="+mj-ea"/>
              </a:rPr>
              <a:t>父後七日</a:t>
            </a:r>
            <a:r>
              <a:rPr lang="en-US" altLang="zh-TW" dirty="0" smtClean="0">
                <a:latin typeface="+mj-ea"/>
                <a:ea typeface="+mj-ea"/>
              </a:rPr>
              <a:t>》</a:t>
            </a:r>
            <a:endParaRPr lang="zh-TW" altLang="en-US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14686"/>
            <a:ext cx="26123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2590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「那些年我們一起追的女孩」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 descr="150192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72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2003-2011</a:t>
            </a:r>
            <a:r>
              <a:rPr lang="zh-TW" altLang="en-US" dirty="0" smtClean="0"/>
              <a:t>國片票房榜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86320"/>
          </a:xfrm>
        </p:spPr>
        <p:txBody>
          <a:bodyPr>
            <a:normAutofit fontScale="92500" lnSpcReduction="10000"/>
          </a:bodyPr>
          <a:lstStyle/>
          <a:p>
            <a:r>
              <a:rPr lang="fr-FR" altLang="zh-TW" dirty="0" smtClean="0"/>
              <a:t>2003</a:t>
            </a:r>
            <a:r>
              <a:rPr lang="zh-TW" altLang="fr-FR" dirty="0" smtClean="0"/>
              <a:t>年→    </a:t>
            </a:r>
            <a:r>
              <a:rPr lang="fr-FR" altLang="zh-TW" dirty="0" smtClean="0"/>
              <a:t>1375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dirty="0" smtClean="0"/>
              <a:t>2004</a:t>
            </a:r>
            <a:r>
              <a:rPr lang="zh-TW" altLang="fr-FR" dirty="0" smtClean="0"/>
              <a:t>年→    </a:t>
            </a:r>
            <a:r>
              <a:rPr lang="fr-FR" altLang="zh-TW" dirty="0" smtClean="0"/>
              <a:t>5305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dirty="0" smtClean="0"/>
              <a:t>2005</a:t>
            </a:r>
            <a:r>
              <a:rPr lang="zh-TW" altLang="fr-FR" dirty="0" smtClean="0"/>
              <a:t>年→    </a:t>
            </a:r>
            <a:r>
              <a:rPr lang="fr-FR" altLang="zh-TW" dirty="0" smtClean="0"/>
              <a:t>8379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dirty="0" smtClean="0"/>
              <a:t>2006</a:t>
            </a:r>
            <a:r>
              <a:rPr lang="zh-TW" altLang="fr-FR" dirty="0" smtClean="0"/>
              <a:t>年→    </a:t>
            </a:r>
            <a:r>
              <a:rPr lang="fr-FR" altLang="zh-TW" dirty="0" smtClean="0"/>
              <a:t>8532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dirty="0" smtClean="0"/>
              <a:t>2007</a:t>
            </a:r>
            <a:r>
              <a:rPr lang="zh-TW" altLang="fr-FR" dirty="0" smtClean="0"/>
              <a:t>年→  </a:t>
            </a:r>
            <a:r>
              <a:rPr lang="fr-FR" altLang="zh-TW" dirty="0" smtClean="0"/>
              <a:t>12491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b="1" dirty="0" smtClean="0">
                <a:solidFill>
                  <a:srgbClr val="FF0000"/>
                </a:solidFill>
              </a:rPr>
              <a:t>2008</a:t>
            </a:r>
            <a:r>
              <a:rPr lang="zh-TW" altLang="fr-FR" b="1" dirty="0" smtClean="0">
                <a:solidFill>
                  <a:srgbClr val="FF0000"/>
                </a:solidFill>
              </a:rPr>
              <a:t>年→  </a:t>
            </a:r>
            <a:r>
              <a:rPr lang="fr-FR" altLang="zh-TW" b="1" dirty="0" smtClean="0">
                <a:solidFill>
                  <a:srgbClr val="FF0000"/>
                </a:solidFill>
              </a:rPr>
              <a:t>67574</a:t>
            </a:r>
            <a:r>
              <a:rPr lang="zh-TW" altLang="fr-FR" b="1" dirty="0" smtClean="0">
                <a:solidFill>
                  <a:srgbClr val="FF0000"/>
                </a:solidFill>
              </a:rPr>
              <a:t>萬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fr-FR" altLang="zh-TW" dirty="0" smtClean="0"/>
              <a:t>2009</a:t>
            </a:r>
            <a:r>
              <a:rPr lang="zh-TW" altLang="fr-FR" dirty="0" smtClean="0"/>
              <a:t>年→  </a:t>
            </a:r>
            <a:r>
              <a:rPr lang="fr-FR" altLang="zh-TW" dirty="0" smtClean="0"/>
              <a:t>10916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dirty="0" smtClean="0"/>
              <a:t>2010</a:t>
            </a:r>
            <a:r>
              <a:rPr lang="zh-TW" altLang="fr-FR" dirty="0" smtClean="0"/>
              <a:t>年→  </a:t>
            </a:r>
            <a:r>
              <a:rPr lang="fr-FR" altLang="zh-TW" dirty="0" smtClean="0"/>
              <a:t>45774</a:t>
            </a:r>
            <a:r>
              <a:rPr lang="zh-TW" altLang="fr-FR" dirty="0" smtClean="0"/>
              <a:t>萬</a:t>
            </a:r>
            <a:endParaRPr lang="en-US" altLang="zh-TW" dirty="0" smtClean="0"/>
          </a:p>
          <a:p>
            <a:r>
              <a:rPr lang="fr-FR" altLang="zh-TW" dirty="0" smtClean="0"/>
              <a:t>2011</a:t>
            </a:r>
            <a:r>
              <a:rPr lang="zh-TW" altLang="fr-FR" dirty="0" smtClean="0"/>
              <a:t>年</a:t>
            </a:r>
            <a:r>
              <a:rPr lang="zh-TW" altLang="fr-FR" b="1" dirty="0" smtClean="0">
                <a:solidFill>
                  <a:srgbClr val="FF0000"/>
                </a:solidFill>
              </a:rPr>
              <a:t>→  </a:t>
            </a:r>
            <a:r>
              <a:rPr lang="fr-FR" altLang="zh-TW" b="1" dirty="0" smtClean="0">
                <a:solidFill>
                  <a:srgbClr val="FF0000"/>
                </a:solidFill>
              </a:rPr>
              <a:t>62215</a:t>
            </a:r>
            <a:r>
              <a:rPr lang="zh-TW" altLang="fr-FR" b="1" dirty="0" smtClean="0">
                <a:solidFill>
                  <a:srgbClr val="FF0000"/>
                </a:solidFill>
              </a:rPr>
              <a:t>萬</a:t>
            </a:r>
          </a:p>
          <a:p>
            <a:endParaRPr lang="zh-TW" altLang="en-US" dirty="0"/>
          </a:p>
        </p:txBody>
      </p:sp>
      <p:pic>
        <p:nvPicPr>
          <p:cNvPr id="33794" name="Picture 2" descr="https://upload.wikimedia.org/wikipedia/zh/8/85/Cape_No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19630"/>
            <a:ext cx="3214710" cy="458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影視相關產業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1736" y="1571612"/>
            <a:ext cx="4114800" cy="3143272"/>
          </a:xfrm>
        </p:spPr>
        <p:txBody>
          <a:bodyPr/>
          <a:lstStyle/>
          <a:p>
            <a:r>
              <a:rPr lang="zh-TW" altLang="en-US" dirty="0" smtClean="0"/>
              <a:t>視覺藝術</a:t>
            </a:r>
            <a:endParaRPr lang="en-US" altLang="zh-TW" dirty="0" smtClean="0"/>
          </a:p>
          <a:p>
            <a:r>
              <a:rPr lang="zh-TW" altLang="en-US" dirty="0" smtClean="0"/>
              <a:t>音樂</a:t>
            </a:r>
            <a:endParaRPr lang="en-US" altLang="zh-TW" dirty="0" smtClean="0"/>
          </a:p>
          <a:p>
            <a:r>
              <a:rPr lang="zh-TW" altLang="en-US" dirty="0" smtClean="0"/>
              <a:t>表演藝術</a:t>
            </a:r>
            <a:endParaRPr lang="en-US" altLang="zh-TW" dirty="0" smtClean="0"/>
          </a:p>
          <a:p>
            <a:r>
              <a:rPr lang="zh-TW" altLang="en-US" dirty="0" smtClean="0"/>
              <a:t>電視與廣播</a:t>
            </a:r>
            <a:endParaRPr lang="en-US" altLang="zh-TW" dirty="0" smtClean="0"/>
          </a:p>
          <a:p>
            <a:r>
              <a:rPr lang="zh-TW" altLang="en-US" dirty="0" smtClean="0"/>
              <a:t>電影及廣告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2000232" y="5072074"/>
            <a:ext cx="5643602" cy="1357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latin typeface="+mj-ea"/>
                <a:ea typeface="+mj-ea"/>
              </a:rPr>
              <a:t>文化成為一種消費</a:t>
            </a:r>
            <a:endParaRPr lang="en-US" altLang="zh-TW" sz="4400" dirty="0" smtClean="0">
              <a:latin typeface="+mj-ea"/>
              <a:ea typeface="+mj-ea"/>
            </a:endParaRPr>
          </a:p>
          <a:p>
            <a:pPr algn="ctr"/>
            <a:r>
              <a:rPr lang="zh-TW" altLang="en-US" sz="4400" dirty="0" smtClean="0">
                <a:latin typeface="+mj-ea"/>
                <a:ea typeface="+mj-ea"/>
              </a:rPr>
              <a:t>消費成為一種文化</a:t>
            </a:r>
            <a:endParaRPr lang="zh-TW" altLang="en-US" sz="44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九把刀</a:t>
            </a:r>
            <a:r>
              <a:rPr lang="en-US" altLang="zh-TW" dirty="0" smtClean="0"/>
              <a:t>(1978-)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《</a:t>
            </a:r>
            <a:r>
              <a:rPr lang="zh-TW" altLang="en-US" dirty="0" smtClean="0">
                <a:latin typeface="+mj-ea"/>
              </a:rPr>
              <a:t>那些年我們一起追的女孩</a:t>
            </a:r>
            <a:r>
              <a:rPr lang="en-US" altLang="zh-TW" dirty="0" smtClean="0">
                <a:latin typeface="+mj-ea"/>
              </a:rPr>
              <a:t>》</a:t>
            </a:r>
            <a:endParaRPr lang="zh-TW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79568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向右箭號 4"/>
          <p:cNvSpPr/>
          <p:nvPr/>
        </p:nvSpPr>
        <p:spPr>
          <a:xfrm>
            <a:off x="3214678" y="4286256"/>
            <a:ext cx="1357322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820" name="Picture 4" descr="http://test.tugouli.com/fujian/2012/05/naxien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4248427" cy="26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成功的關鍵在</a:t>
            </a:r>
            <a:r>
              <a:rPr lang="en-US" altLang="zh-TW" dirty="0" smtClean="0"/>
              <a:t>…..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是什麼元素打動了你我</a:t>
            </a:r>
            <a:r>
              <a:rPr lang="en-US" altLang="zh-TW" dirty="0" smtClean="0">
                <a:latin typeface="+mj-ea"/>
                <a:ea typeface="+mj-ea"/>
              </a:rPr>
              <a:t>?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這個感動在</a:t>
            </a:r>
            <a:r>
              <a:rPr lang="en-US" altLang="zh-TW" dirty="0" smtClean="0">
                <a:latin typeface="+mj-ea"/>
                <a:ea typeface="+mj-ea"/>
              </a:rPr>
              <a:t>????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作者開啟了怎樣的連結的時空</a:t>
            </a:r>
            <a:r>
              <a:rPr lang="en-US" altLang="zh-TW" dirty="0" smtClean="0">
                <a:latin typeface="+mj-ea"/>
                <a:ea typeface="+mj-ea"/>
              </a:rPr>
              <a:t>????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為何您會有共鳴</a:t>
            </a:r>
            <a:r>
              <a:rPr lang="en-US" altLang="zh-TW" dirty="0" smtClean="0">
                <a:latin typeface="+mj-ea"/>
                <a:ea typeface="+mj-ea"/>
              </a:rPr>
              <a:t>????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如果是您如何詮釋您回憶中最美好的那一個部份</a:t>
            </a:r>
            <a:r>
              <a:rPr lang="en-US" altLang="zh-TW" dirty="0" smtClean="0">
                <a:latin typeface="+mj-ea"/>
                <a:ea typeface="+mj-ea"/>
              </a:rPr>
              <a:t>?????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有人說</a:t>
            </a:r>
            <a:r>
              <a:rPr lang="en-US" altLang="zh-TW" dirty="0" smtClean="0"/>
              <a:t>…..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那就是通俗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那就是簡單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那就是生命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那就是簡單中有真實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那就是真實中見平凡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那就是平凡中的感動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那就是共同的記憶、追憶與回憶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那就是</a:t>
            </a:r>
            <a:r>
              <a:rPr lang="en-US" altLang="zh-TW" dirty="0" smtClean="0">
                <a:latin typeface="+mj-ea"/>
                <a:ea typeface="+mj-ea"/>
              </a:rPr>
              <a:t>……</a:t>
            </a:r>
            <a:r>
              <a:rPr lang="zh-TW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期待您的想像</a:t>
            </a:r>
            <a:endParaRPr lang="zh-TW" altLang="en-US" sz="4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要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鍛鍊</a:t>
            </a:r>
            <a:r>
              <a:rPr lang="zh-TW" altLang="en-US" dirty="0" smtClean="0">
                <a:latin typeface="+mj-ea"/>
                <a:ea typeface="+mj-ea"/>
              </a:rPr>
              <a:t>說故事的能力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就要先具備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文化</a:t>
            </a:r>
            <a:r>
              <a:rPr lang="zh-TW" altLang="en-US" dirty="0" smtClean="0">
                <a:latin typeface="+mj-ea"/>
                <a:ea typeface="+mj-ea"/>
              </a:rPr>
              <a:t>素養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不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讀書</a:t>
            </a:r>
            <a:r>
              <a:rPr lang="zh-TW" altLang="en-US" dirty="0" smtClean="0">
                <a:latin typeface="+mj-ea"/>
                <a:ea typeface="+mj-ea"/>
              </a:rPr>
              <a:t>是沒有辦法的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透過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閱讀</a:t>
            </a:r>
            <a:r>
              <a:rPr lang="zh-TW" altLang="en-US" dirty="0" smtClean="0">
                <a:latin typeface="+mj-ea"/>
                <a:ea typeface="+mj-ea"/>
              </a:rPr>
              <a:t>才能彰顯說故事的能力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有了說故事的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能力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才能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創造</a:t>
            </a:r>
            <a:r>
              <a:rPr lang="zh-TW" altLang="en-US" dirty="0" smtClean="0">
                <a:latin typeface="+mj-ea"/>
                <a:ea typeface="+mj-ea"/>
              </a:rPr>
              <a:t>出令人感動的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作品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有了這些作品才能造就出一系列的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文創產業鏈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14422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428868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祝福大家都能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527513" cy="389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參考來源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宜蘭包仔</a:t>
            </a:r>
            <a:r>
              <a:rPr lang="en-US" altLang="zh-TW" dirty="0" smtClean="0">
                <a:latin typeface="+mj-ea"/>
                <a:ea typeface="+mj-ea"/>
              </a:rPr>
              <a:t>http://tanya413.pixnet.net/blog/post/65629219-%E3%80%90%E5%AE%9C%E8%98%AD%E5%8C%85%E4%BB%94%E3%80%91%E9%B6%AF%E6%AD%8C%E5%BF%85%E5%90%83%EF%BC%8C%E4%B9%9D%E6%8C%87%E5%BF%AB%E6%89%8B-10%E5%85%83%E4%BE%BF%E5%AE%9C%E5%A4%A7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參考來源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父後七日劇照</a:t>
            </a:r>
            <a:r>
              <a:rPr lang="en-US" altLang="zh-TW" dirty="0" smtClean="0"/>
              <a:t>https://tw.movies.yahoo.com/movieinfo_main.html/id=3533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影視產業的現況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電影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文化藝術的最頂層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融合美術、戲劇、音樂、攝影等面向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電視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時下最普及的大眾傳播媒介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6273225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+mj-ea"/>
              </a:rPr>
              <a:t>陳嘉彰</a:t>
            </a:r>
            <a:r>
              <a:rPr lang="en-US" altLang="zh-TW" sz="1600" dirty="0" smtClean="0">
                <a:latin typeface="+mj-ea"/>
              </a:rPr>
              <a:t>&lt;</a:t>
            </a:r>
            <a:r>
              <a:rPr lang="zh-TW" altLang="en-US" sz="1600" b="1" dirty="0"/>
              <a:t>影視文化創意產業發展的突創</a:t>
            </a:r>
            <a:r>
              <a:rPr lang="en-US" altLang="zh-TW" sz="1600" dirty="0" smtClean="0">
                <a:latin typeface="+mj-ea"/>
              </a:rPr>
              <a:t>&gt;</a:t>
            </a:r>
            <a:r>
              <a:rPr lang="en-US" altLang="zh-TW" sz="1600" dirty="0" smtClean="0"/>
              <a:t>http://old.npf.org.tw/PUBLICATION/EC/092/EC-B-092-047.htm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韓國的成功案例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「冬季戀歌」、「藍色生死戀」、「愛上女主播」、「情定大飯店」、「女人天下」、「明成皇后」、「商道」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韓劇之所以能引起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韓流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非政府資金的挹注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政策性主導→行政效率取勝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影展→資金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技術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人力的媒合站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內容具有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故事性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讓一件事物變得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有意義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讓平凡的事物變得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不平凡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有意義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被認識的可能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價值性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必要性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不平凡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引發好奇與興趣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3319462" cy="316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214678" y="6357958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http://softword.pixnet.net/blog/post/41753131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故事性的功效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將一個平面→立體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打開一件事物被接受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被理解的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空間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是一個與他人建立關係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消除陌生的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連結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善用故事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讓事物變得不平凡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不簡單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即使是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雞毛蒜皮的小事→不平凡的雞毛蒜皮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經過設計→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情節的舖陳</a:t>
            </a:r>
            <a:r>
              <a:rPr lang="zh-TW" altLang="en-US" dirty="0" smtClean="0">
                <a:latin typeface="+mj-ea"/>
                <a:ea typeface="+mj-ea"/>
              </a:rPr>
              <a:t>→製作一個你我共同的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想像空間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4678" y="6357958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http://softword.pixnet.net/blog/post/41753131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77144" cy="506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142976" y="3143248"/>
            <a:ext cx="3643338" cy="128588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70" y="571480"/>
            <a:ext cx="8878586" cy="57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7193"/>
            <a:ext cx="8143932" cy="65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145</TotalTime>
  <Words>816</Words>
  <Application>Microsoft Office PowerPoint</Application>
  <PresentationFormat>如螢幕大小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暗香撲面</vt:lpstr>
      <vt:lpstr>影視文化創意產業</vt:lpstr>
      <vt:lpstr>影視相關產業</vt:lpstr>
      <vt:lpstr>影視產業的現況</vt:lpstr>
      <vt:lpstr>韓國的成功案例</vt:lpstr>
      <vt:lpstr>故事性</vt:lpstr>
      <vt:lpstr>故事性的功效</vt:lpstr>
      <vt:lpstr>案例一</vt:lpstr>
      <vt:lpstr>投影片 8</vt:lpstr>
      <vt:lpstr>投影片 9</vt:lpstr>
      <vt:lpstr>故事產業</vt:lpstr>
      <vt:lpstr>台灣故事產業的困境</vt:lpstr>
      <vt:lpstr>我們需要的是</vt:lpstr>
      <vt:lpstr>文化產業的火車頭-出版業</vt:lpstr>
      <vt:lpstr>出版業-火車頭</vt:lpstr>
      <vt:lpstr>台灣的成功案例</vt:lpstr>
      <vt:lpstr>「父後七日」</vt:lpstr>
      <vt:lpstr>「父後七日」編劇</vt:lpstr>
      <vt:lpstr>「那些年我們一起追的女孩」</vt:lpstr>
      <vt:lpstr>2003-2011國片票房榜</vt:lpstr>
      <vt:lpstr>九把刀(1978-)</vt:lpstr>
      <vt:lpstr>成功的關鍵在…..</vt:lpstr>
      <vt:lpstr>有人說…..</vt:lpstr>
      <vt:lpstr>結論</vt:lpstr>
      <vt:lpstr>祝福大家都能</vt:lpstr>
      <vt:lpstr>參考來源-1</vt:lpstr>
      <vt:lpstr>參考來源-2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影視文化創意產業</dc:title>
  <dc:creator>SHAW</dc:creator>
  <cp:lastModifiedBy>SHAW</cp:lastModifiedBy>
  <cp:revision>16</cp:revision>
  <dcterms:created xsi:type="dcterms:W3CDTF">2016-05-21T06:04:50Z</dcterms:created>
  <dcterms:modified xsi:type="dcterms:W3CDTF">2016-05-21T08:54:28Z</dcterms:modified>
</cp:coreProperties>
</file>