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8" r:id="rId3"/>
    <p:sldId id="260" r:id="rId4"/>
    <p:sldId id="259" r:id="rId5"/>
    <p:sldId id="27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9C878-BB66-4640-873A-1ACF5E163B0B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F54EB-C124-4BB6-92E5-ED8AC485BF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551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54EB-C124-4BB6-92E5-ED8AC485BF2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863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54EB-C124-4BB6-92E5-ED8AC485BF2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863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54EB-C124-4BB6-92E5-ED8AC485BF2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7904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54EB-C124-4BB6-92E5-ED8AC485BF2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4920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0D6E8D-BA82-4B01-A2B8-7817832F348E}" type="datetimeFigureOut">
              <a:rPr lang="zh-TW" altLang="en-US" smtClean="0"/>
              <a:pPr/>
              <a:t>2016/11/3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E8112F-CAF9-47D1-9378-444591DF1B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3812" y="2771582"/>
            <a:ext cx="7772400" cy="1089466"/>
          </a:xfrm>
        </p:spPr>
        <p:txBody>
          <a:bodyPr>
            <a:noAutofit/>
          </a:bodyPr>
          <a:lstStyle/>
          <a:p>
            <a:pPr algn="ctr"/>
            <a:r>
              <a:rPr lang="zh-TW" altLang="en-US" sz="5600" dirty="0" smtClean="0">
                <a:solidFill>
                  <a:srgbClr val="7030A0"/>
                </a:solidFill>
              </a:rPr>
              <a:t>原鄉情結與英雄旅程</a:t>
            </a:r>
            <a:endParaRPr lang="zh-TW" altLang="en-US" sz="5600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4415" y="5445224"/>
            <a:ext cx="5751843" cy="1296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協同教師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：陳進益老師</a:t>
            </a:r>
            <a:endParaRPr lang="en-US" altLang="zh-TW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任課教師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：邵承芬</a:t>
            </a:r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老師</a:t>
            </a:r>
            <a:endParaRPr lang="en-US" altLang="zh-TW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健行科技大學通識教育中心</a:t>
            </a:r>
          </a:p>
        </p:txBody>
      </p:sp>
      <p:sp>
        <p:nvSpPr>
          <p:cNvPr id="4" name="矩形 3"/>
          <p:cNvSpPr/>
          <p:nvPr/>
        </p:nvSpPr>
        <p:spPr>
          <a:xfrm>
            <a:off x="1331640" y="33265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/>
              <a:t>教育部</a:t>
            </a:r>
            <a:r>
              <a:rPr lang="en-US" altLang="zh-TW" sz="3200" b="1" dirty="0"/>
              <a:t>105-1</a:t>
            </a:r>
            <a:r>
              <a:rPr lang="zh-TW" altLang="en-US" sz="3200" b="1" dirty="0"/>
              <a:t>通識課程革新計畫</a:t>
            </a:r>
            <a:br>
              <a:rPr lang="zh-TW" altLang="en-US" sz="3200" b="1" dirty="0"/>
            </a:br>
            <a:r>
              <a:rPr lang="zh-TW" altLang="en-US" sz="3200" b="1" dirty="0" smtClean="0"/>
              <a:t>［閱讀</a:t>
            </a:r>
            <a:r>
              <a:rPr lang="zh-TW" altLang="en-US" sz="3200" b="1" dirty="0"/>
              <a:t>與</a:t>
            </a:r>
            <a:r>
              <a:rPr lang="zh-TW" altLang="en-US" sz="3200" b="1" dirty="0" smtClean="0"/>
              <a:t>想像：歷史記憶］</a:t>
            </a:r>
            <a:endParaRPr lang="zh-TW" altLang="en-US" sz="3200" b="1" dirty="0"/>
          </a:p>
        </p:txBody>
      </p:sp>
      <p:sp>
        <p:nvSpPr>
          <p:cNvPr id="5" name="矩形 4"/>
          <p:cNvSpPr/>
          <p:nvPr/>
        </p:nvSpPr>
        <p:spPr>
          <a:xfrm>
            <a:off x="2555776" y="1628800"/>
            <a:ext cx="45704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800" b="1" dirty="0" smtClean="0"/>
              <a:t>第二場</a:t>
            </a:r>
            <a:r>
              <a:rPr lang="zh-TW" altLang="en-US" sz="3800" b="1" dirty="0" smtClean="0">
                <a:solidFill>
                  <a:srgbClr val="FF0000"/>
                </a:solidFill>
              </a:rPr>
              <a:t>科</a:t>
            </a:r>
            <a:r>
              <a:rPr lang="zh-TW" altLang="en-US" sz="3800" b="1" dirty="0">
                <a:solidFill>
                  <a:srgbClr val="FF0000"/>
                </a:solidFill>
              </a:rPr>
              <a:t>際</a:t>
            </a:r>
            <a:r>
              <a:rPr lang="zh-TW" altLang="en-US" sz="3800" b="1" dirty="0"/>
              <a:t>協同教學</a:t>
            </a:r>
          </a:p>
        </p:txBody>
      </p:sp>
    </p:spTree>
    <p:extLst>
      <p:ext uri="{BB962C8B-B14F-4D97-AF65-F5344CB8AC3E}">
        <p14:creationId xmlns:p14="http://schemas.microsoft.com/office/powerpoint/2010/main" xmlns="" val="65314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2886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89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文本的理解與詮釋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dirty="0" smtClean="0"/>
              <a:t>歷史學的角度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原鄉人的血必須流返原鄉才會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停止</a:t>
            </a:r>
            <a:r>
              <a:rPr lang="zh-TW" altLang="en-US" sz="2800" dirty="0" smtClean="0"/>
              <a:t>沸騰</a:t>
            </a:r>
            <a:r>
              <a:rPr lang="en-US" altLang="zh-TW" sz="2800" dirty="0" smtClean="0"/>
              <a:t>?????</a:t>
            </a:r>
          </a:p>
          <a:p>
            <a:r>
              <a:rPr lang="zh-TW" altLang="en-US" sz="3200" dirty="0"/>
              <a:t>文學的角度</a:t>
            </a:r>
            <a:endParaRPr lang="en-US" altLang="zh-TW" sz="3200" dirty="0"/>
          </a:p>
          <a:p>
            <a:pPr lvl="1"/>
            <a:r>
              <a:rPr lang="zh-TW" altLang="en-US" sz="2800" dirty="0"/>
              <a:t>自我追尋</a:t>
            </a:r>
            <a:endParaRPr lang="en-US" altLang="zh-TW" sz="2800" dirty="0"/>
          </a:p>
          <a:p>
            <a:pPr lvl="1"/>
            <a:r>
              <a:rPr lang="zh-TW" altLang="en-US" sz="2800" dirty="0"/>
              <a:t>移動中的</a:t>
            </a:r>
            <a:r>
              <a:rPr lang="zh-TW" altLang="en-US" sz="2800" dirty="0" smtClean="0"/>
              <a:t>存在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省思與討論</a:t>
            </a:r>
            <a:r>
              <a:rPr lang="en-US" altLang="zh-TW" sz="4400" dirty="0" smtClean="0"/>
              <a:t>-1</a:t>
            </a:r>
            <a:endParaRPr lang="zh-TW" alt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2336766" cy="337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7945"/>
            <a:ext cx="2804109" cy="25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505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影本的理解與詮釋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dirty="0" smtClean="0"/>
              <a:t>文學的角度</a:t>
            </a:r>
            <a:endParaRPr lang="en-US" altLang="zh-TW" sz="3200" dirty="0" smtClean="0"/>
          </a:p>
          <a:p>
            <a:pPr lvl="1"/>
            <a:r>
              <a:rPr lang="zh-TW" altLang="en-US" sz="2800" b="1" dirty="0" smtClean="0">
                <a:solidFill>
                  <a:srgbClr val="FF0000"/>
                </a:solidFill>
              </a:rPr>
              <a:t>英雄旅程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3200" dirty="0" smtClean="0"/>
              <a:t>歷史學的角度</a:t>
            </a:r>
            <a:endParaRPr lang="en-US" altLang="zh-TW" sz="3200" dirty="0" smtClean="0"/>
          </a:p>
          <a:p>
            <a:pPr lvl="1"/>
            <a:r>
              <a:rPr lang="zh-TW" altLang="en-US" sz="2800" b="1" dirty="0" smtClean="0"/>
              <a:t>從</a:t>
            </a:r>
            <a:r>
              <a:rPr lang="zh-TW" altLang="zh-TW" sz="2800" b="1" dirty="0" smtClean="0"/>
              <a:t>創作</a:t>
            </a:r>
            <a:r>
              <a:rPr lang="zh-TW" altLang="zh-TW" sz="2800" b="1" dirty="0"/>
              <a:t>是英雄之旅的歷練</a:t>
            </a:r>
            <a:r>
              <a:rPr lang="en-US" altLang="zh-TW" sz="2800" b="1" dirty="0"/>
              <a:t>/</a:t>
            </a:r>
            <a:r>
              <a:rPr lang="zh-TW" altLang="zh-TW" sz="2800" b="1" dirty="0"/>
              <a:t>故事是集體智慧的溝通與傳遞→</a:t>
            </a:r>
            <a:r>
              <a:rPr lang="zh-TW" altLang="zh-TW" sz="2800" b="1" dirty="0">
                <a:solidFill>
                  <a:srgbClr val="FF0000"/>
                </a:solidFill>
              </a:rPr>
              <a:t>談＜復活＞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省思與討論</a:t>
            </a:r>
            <a:r>
              <a:rPr lang="en-US" altLang="zh-TW" sz="4400" dirty="0" smtClean="0"/>
              <a:t>-2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88339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/>
              <a:t>台灣人的心靈原鄉？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歷史學的角度</a:t>
            </a:r>
            <a:endParaRPr lang="en-US" altLang="zh-TW" sz="2800" dirty="0" smtClean="0"/>
          </a:p>
          <a:p>
            <a:pPr lvl="2"/>
            <a:r>
              <a:rPr lang="zh-TW" altLang="en-US" sz="2400" dirty="0" smtClean="0"/>
              <a:t>唐</a:t>
            </a:r>
            <a:r>
              <a:rPr lang="zh-TW" altLang="en-US" sz="2400" dirty="0"/>
              <a:t>賀知章</a:t>
            </a:r>
            <a:r>
              <a:rPr lang="en-US" altLang="zh-TW" sz="2400" dirty="0"/>
              <a:t>《</a:t>
            </a:r>
            <a:r>
              <a:rPr lang="zh-TW" altLang="en-US" sz="2400" dirty="0"/>
              <a:t>回鄉偶書</a:t>
            </a:r>
            <a:r>
              <a:rPr lang="en-US" altLang="zh-TW" sz="2400" dirty="0" smtClean="0"/>
              <a:t>》</a:t>
            </a:r>
          </a:p>
          <a:p>
            <a:pPr lvl="2"/>
            <a:r>
              <a:rPr lang="zh-TW" altLang="en-US" sz="2400" b="1" dirty="0" smtClean="0">
                <a:solidFill>
                  <a:srgbClr val="FF0000"/>
                </a:solidFill>
              </a:rPr>
              <a:t>［客］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2"/>
            <a:r>
              <a:rPr lang="zh-TW" altLang="en-US" sz="2400" b="1" dirty="0" smtClean="0">
                <a:solidFill>
                  <a:srgbClr val="FF0000"/>
                </a:solidFill>
              </a:rPr>
              <a:t>台灣一頁移民史／一府二鹿三艋舺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 smtClean="0"/>
              <a:t>文學的角度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省思與討論３</a:t>
            </a:r>
            <a:endParaRPr lang="zh-TW" altLang="en-US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4786597" cy="26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652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12568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民族意識與自我價值認同</a:t>
            </a:r>
            <a:endParaRPr lang="en-US" altLang="zh-TW" sz="3200" dirty="0" smtClean="0"/>
          </a:p>
          <a:p>
            <a:pPr lvl="1"/>
            <a:r>
              <a:rPr lang="en-US" altLang="zh-TW" sz="2800" dirty="0"/>
              <a:t>Fanon</a:t>
            </a:r>
            <a:r>
              <a:rPr lang="zh-TW" altLang="en-US" sz="2800" dirty="0"/>
              <a:t>（</a:t>
            </a:r>
            <a:r>
              <a:rPr lang="en-US" altLang="zh-TW" sz="2800" dirty="0"/>
              <a:t>1986</a:t>
            </a:r>
            <a:r>
              <a:rPr lang="zh-TW" altLang="en-US" sz="2800" dirty="0"/>
              <a:t>）所著的</a:t>
            </a:r>
            <a:r>
              <a:rPr lang="en-US" altLang="zh-TW" sz="2800" dirty="0"/>
              <a:t>《</a:t>
            </a:r>
            <a:r>
              <a:rPr lang="zh-TW" altLang="en-US" sz="2800" dirty="0"/>
              <a:t>黑皮膚，白面具</a:t>
            </a:r>
            <a:r>
              <a:rPr lang="en-US" altLang="zh-TW" sz="2800" dirty="0"/>
              <a:t>》</a:t>
            </a:r>
            <a:r>
              <a:rPr lang="zh-TW" altLang="en-US" sz="2800" dirty="0"/>
              <a:t>（</a:t>
            </a:r>
            <a:r>
              <a:rPr lang="en-US" altLang="zh-TW" sz="2800" dirty="0"/>
              <a:t>Black Skin, White Masks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說</a:t>
            </a:r>
            <a:r>
              <a:rPr lang="zh-TW" altLang="en-US" sz="2800" dirty="0"/>
              <a:t>明了</a:t>
            </a:r>
            <a:r>
              <a:rPr lang="zh-TW" altLang="en-US" sz="2800" b="1" dirty="0">
                <a:solidFill>
                  <a:srgbClr val="FF0000"/>
                </a:solidFill>
              </a:rPr>
              <a:t>不穩定認同</a:t>
            </a:r>
            <a:r>
              <a:rPr lang="zh-TW" altLang="en-US" sz="2800" dirty="0"/>
              <a:t>的後殖民</a:t>
            </a:r>
            <a:r>
              <a:rPr lang="zh-TW" altLang="en-US" sz="2800" dirty="0" smtClean="0"/>
              <a:t>傷痕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身體</a:t>
            </a:r>
            <a:r>
              <a:rPr lang="zh-TW" altLang="en-US" sz="2800" dirty="0"/>
              <a:t>雖是黑色的皮膚，卻帶著白人的思考模式、信念與價值觀，族裔散居（</a:t>
            </a:r>
            <a:r>
              <a:rPr lang="en-US" altLang="zh-TW" sz="2800" dirty="0"/>
              <a:t>diaspora</a:t>
            </a:r>
            <a:r>
              <a:rPr lang="zh-TW" altLang="en-US" sz="2800" dirty="0"/>
              <a:t>）</a:t>
            </a:r>
            <a:r>
              <a:rPr lang="zh-TW" altLang="en-US" sz="2800" dirty="0" smtClean="0"/>
              <a:t>的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［歷</a:t>
            </a:r>
            <a:r>
              <a:rPr lang="zh-TW" altLang="en-US" sz="2800" b="1" dirty="0">
                <a:solidFill>
                  <a:srgbClr val="FF0000"/>
                </a:solidFill>
              </a:rPr>
              <a:t>史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印記］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/>
              <a:t>「變成什麼」（</a:t>
            </a:r>
            <a:r>
              <a:rPr lang="en-US" altLang="zh-TW" sz="2800" dirty="0"/>
              <a:t>becoming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lvl="1"/>
            <a:r>
              <a:rPr lang="zh-TW" altLang="en-US" sz="2800" b="1" dirty="0" smtClean="0">
                <a:solidFill>
                  <a:srgbClr val="FF0000"/>
                </a:solidFill>
              </a:rPr>
              <a:t>我／他者→我成為他者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/>
              <a:t>台灣人對中國的孺慕之情→臍帶</a:t>
            </a:r>
            <a:r>
              <a:rPr lang="en-US" altLang="zh-TW" sz="3200" b="1" dirty="0" smtClean="0"/>
              <a:t>/DNA</a:t>
            </a:r>
            <a:endParaRPr lang="zh-TW" altLang="en-US" sz="32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省思與討論４</a:t>
            </a:r>
            <a:endParaRPr lang="zh-TW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2916" y="125971"/>
            <a:ext cx="2243915" cy="317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55623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887343" cy="49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0231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733425"/>
            <a:ext cx="6621463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35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7518" y="4509120"/>
            <a:ext cx="2236482" cy="223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209046"/>
            <a:ext cx="8229600" cy="3798245"/>
          </a:xfrm>
        </p:spPr>
        <p:txBody>
          <a:bodyPr/>
          <a:lstStyle/>
          <a:p>
            <a:r>
              <a:rPr lang="zh-TW" altLang="en-US" sz="3200" dirty="0" smtClean="0"/>
              <a:t>喬瑟夫</a:t>
            </a:r>
            <a:r>
              <a:rPr lang="en-US" altLang="zh-TW" sz="3200" dirty="0" smtClean="0"/>
              <a:t>‧</a:t>
            </a:r>
            <a:r>
              <a:rPr lang="zh-TW" altLang="en-US" sz="3200" dirty="0" smtClean="0"/>
              <a:t>坎伯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神話</a:t>
            </a:r>
            <a:r>
              <a:rPr lang="zh-TW" altLang="en-US" sz="2800" dirty="0"/>
              <a:t>是民族共同的夢境，是人類集體思想的展現。</a:t>
            </a:r>
            <a:endParaRPr lang="en-US" altLang="zh-TW" sz="2800" dirty="0" smtClean="0"/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英雄旅程</a:t>
            </a:r>
            <a:r>
              <a:rPr lang="zh-TW" altLang="en-US" sz="3200" dirty="0" smtClean="0"/>
              <a:t>→主題永遠只有一個</a:t>
            </a:r>
            <a:endParaRPr lang="en-US" altLang="zh-TW" sz="3200" dirty="0" smtClean="0"/>
          </a:p>
          <a:p>
            <a:r>
              <a:rPr lang="zh-TW" altLang="en-US" sz="3200" dirty="0" smtClean="0"/>
              <a:t>克里斯多夫</a:t>
            </a:r>
            <a:r>
              <a:rPr lang="en-US" altLang="zh-TW" sz="3200" dirty="0" smtClean="0"/>
              <a:t>‧</a:t>
            </a:r>
            <a:r>
              <a:rPr lang="zh-TW" altLang="en-US" sz="3200" dirty="0" smtClean="0"/>
              <a:t>佛格勒</a:t>
            </a:r>
            <a:r>
              <a:rPr lang="en-US" altLang="zh-TW" sz="3200" dirty="0" smtClean="0"/>
              <a:t>《</a:t>
            </a:r>
            <a:r>
              <a:rPr lang="zh-TW" altLang="en-US" sz="3200" dirty="0" smtClean="0"/>
              <a:t>作家之路：從英雄的旅程學習說一個好故事</a:t>
            </a:r>
            <a:r>
              <a:rPr lang="en-US" altLang="zh-TW" sz="3200" dirty="0" smtClean="0"/>
              <a:t>》</a:t>
            </a:r>
          </a:p>
          <a:p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37330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序幕</a:t>
            </a:r>
            <a:r>
              <a:rPr lang="en-US" altLang="zh-TW" dirty="0" smtClean="0"/>
              <a:t>-</a:t>
            </a:r>
            <a:r>
              <a:rPr lang="zh-TW" altLang="en-US" dirty="0" smtClean="0"/>
              <a:t>神話</a:t>
            </a:r>
            <a:r>
              <a:rPr lang="zh-TW" altLang="en-US" dirty="0"/>
              <a:t>大師的啟示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1230"/>
            <a:ext cx="20431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645276" y="188640"/>
            <a:ext cx="149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1904-1987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51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77680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06483"/>
          </a:xfrm>
        </p:spPr>
        <p:txBody>
          <a:bodyPr/>
          <a:lstStyle/>
          <a:p>
            <a:r>
              <a:rPr lang="en-US" altLang="zh-TW" sz="3200" b="1" dirty="0" smtClean="0">
                <a:solidFill>
                  <a:srgbClr val="7030A0"/>
                </a:solidFill>
              </a:rPr>
              <a:t>《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作家之路：從英雄的旅程學習說一個好故事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》</a:t>
            </a:r>
          </a:p>
          <a:p>
            <a:r>
              <a:rPr lang="zh-TW" altLang="zh-TW" sz="3200" dirty="0"/>
              <a:t>所有故事都包含幾項在神話、童話、夢境與電影中能找得到的基本元素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r>
              <a:rPr lang="zh-TW" altLang="zh-TW" sz="3200" dirty="0" smtClean="0"/>
              <a:t>我們</a:t>
            </a:r>
            <a:r>
              <a:rPr lang="zh-TW" altLang="zh-TW" sz="3200" dirty="0"/>
              <a:t>將這些基本元素統稱為「</a:t>
            </a:r>
            <a:r>
              <a:rPr lang="zh-TW" altLang="zh-TW" sz="3200" b="1" dirty="0">
                <a:solidFill>
                  <a:srgbClr val="FF0000"/>
                </a:solidFill>
              </a:rPr>
              <a:t>英雄旅程</a:t>
            </a:r>
            <a:r>
              <a:rPr lang="zh-TW" altLang="en-US" sz="3200" dirty="0"/>
              <a:t>」。</a:t>
            </a:r>
            <a:endParaRPr lang="en-US" altLang="zh-TW" sz="3200" dirty="0"/>
          </a:p>
          <a:p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373306"/>
            <a:ext cx="8229600" cy="1143000"/>
          </a:xfrm>
        </p:spPr>
        <p:txBody>
          <a:bodyPr/>
          <a:lstStyle/>
          <a:p>
            <a:r>
              <a:rPr lang="zh-TW" altLang="en-US" sz="4400" dirty="0"/>
              <a:t>克里斯多夫</a:t>
            </a:r>
            <a:r>
              <a:rPr lang="en-US" altLang="zh-TW" sz="4400" dirty="0"/>
              <a:t>‧</a:t>
            </a:r>
            <a:r>
              <a:rPr lang="zh-TW" altLang="en-US" sz="4400" dirty="0"/>
              <a:t>佛格勒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2088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[</a:t>
            </a:r>
            <a:r>
              <a:rPr lang="zh-TW" altLang="zh-TW" sz="3200" dirty="0"/>
              <a:t>平凡世界→歷險的召喚→拒絕召喚→遇上師父→跨越第一道門檻</a:t>
            </a:r>
            <a:r>
              <a:rPr lang="en-US" altLang="zh-TW" sz="3200" b="1" dirty="0">
                <a:solidFill>
                  <a:srgbClr val="FF0000"/>
                </a:solidFill>
              </a:rPr>
              <a:t>]</a:t>
            </a:r>
            <a:r>
              <a:rPr lang="zh-TW" altLang="zh-TW" sz="3200" dirty="0"/>
              <a:t>→</a:t>
            </a:r>
            <a:r>
              <a:rPr lang="en-US" altLang="zh-TW" sz="3200" b="1" dirty="0">
                <a:solidFill>
                  <a:srgbClr val="FF0000"/>
                </a:solidFill>
              </a:rPr>
              <a:t>[</a:t>
            </a:r>
            <a:r>
              <a:rPr lang="zh-TW" altLang="zh-TW" sz="3200" dirty="0"/>
              <a:t>試煉、盟友、敵人→進入洞穴最深處→苦難折磨</a:t>
            </a:r>
            <a:r>
              <a:rPr lang="en-US" altLang="zh-TW" sz="3200" b="1" dirty="0">
                <a:solidFill>
                  <a:srgbClr val="FF0000"/>
                </a:solidFill>
              </a:rPr>
              <a:t>]</a:t>
            </a:r>
            <a:r>
              <a:rPr lang="zh-TW" altLang="zh-TW" sz="3200" dirty="0"/>
              <a:t>→</a:t>
            </a:r>
            <a:r>
              <a:rPr lang="en-US" altLang="zh-TW" sz="3200" b="1" dirty="0">
                <a:solidFill>
                  <a:srgbClr val="FF0000"/>
                </a:solidFill>
              </a:rPr>
              <a:t>[</a:t>
            </a:r>
            <a:r>
              <a:rPr lang="zh-TW" altLang="zh-TW" sz="3200" dirty="0"/>
              <a:t>獎賞→回歸之路→復甦→帶著仙丹歸返</a:t>
            </a:r>
            <a:r>
              <a:rPr lang="en-US" altLang="zh-TW" sz="3200" b="1" dirty="0">
                <a:solidFill>
                  <a:srgbClr val="FF0000"/>
                </a:solidFill>
              </a:rPr>
              <a:t>]</a:t>
            </a:r>
            <a:endParaRPr lang="zh-TW" altLang="zh-TW" sz="3200" dirty="0">
              <a:solidFill>
                <a:srgbClr val="FF0000"/>
              </a:solidFill>
            </a:endParaRPr>
          </a:p>
          <a:p>
            <a:r>
              <a:rPr lang="zh-TW" altLang="zh-TW" sz="3200" dirty="0"/>
              <a:t>編劇創作的指引</a:t>
            </a:r>
            <a:r>
              <a:rPr lang="zh-TW" altLang="zh-TW" sz="3200" dirty="0" smtClean="0"/>
              <a:t>圖</a:t>
            </a:r>
            <a:endParaRPr lang="en-US" altLang="zh-TW" sz="3200" dirty="0" smtClean="0"/>
          </a:p>
          <a:p>
            <a:pPr lvl="1"/>
            <a:r>
              <a:rPr lang="zh-TW" altLang="en-US" sz="2800" b="1" dirty="0" smtClean="0">
                <a:solidFill>
                  <a:srgbClr val="7030A0"/>
                </a:solidFill>
              </a:rPr>
              <a:t>隔離</a:t>
            </a:r>
            <a:endParaRPr lang="en-US" altLang="zh-TW" sz="2800" b="1" dirty="0" smtClean="0">
              <a:solidFill>
                <a:srgbClr val="7030A0"/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rgbClr val="7030A0"/>
                </a:solidFill>
              </a:rPr>
              <a:t>下凡與啟蒙</a:t>
            </a:r>
            <a:endParaRPr lang="en-US" altLang="zh-TW" sz="2800" b="1" dirty="0" smtClean="0">
              <a:solidFill>
                <a:srgbClr val="7030A0"/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rgbClr val="7030A0"/>
                </a:solidFill>
              </a:rPr>
              <a:t>歸返</a:t>
            </a:r>
            <a:endParaRPr lang="zh-TW" alt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英雄的十二個歷程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2031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1915-1960</a:t>
            </a:r>
          </a:p>
          <a:p>
            <a:r>
              <a:rPr lang="zh-TW" altLang="en-US" sz="3200" dirty="0" smtClean="0"/>
              <a:t>屏東高樹鄉→高雄美濃→大陸東北→高雄美濃</a:t>
            </a:r>
            <a:endParaRPr lang="en-US" altLang="zh-TW" sz="3200" dirty="0" smtClean="0"/>
          </a:p>
          <a:p>
            <a:r>
              <a:rPr lang="zh-TW" altLang="en-US" sz="3200" dirty="0" smtClean="0"/>
              <a:t>從故鄉回原鄉</a:t>
            </a:r>
            <a:endParaRPr lang="en-US" altLang="zh-TW" sz="3200" dirty="0" smtClean="0"/>
          </a:p>
          <a:p>
            <a:r>
              <a:rPr lang="zh-TW" altLang="en-US" sz="3200" dirty="0" smtClean="0"/>
              <a:t>再從原鄉返故鄉</a:t>
            </a:r>
            <a:endParaRPr lang="en-US" altLang="zh-TW" sz="3200" dirty="0" smtClean="0"/>
          </a:p>
          <a:p>
            <a:r>
              <a:rPr lang="en-US" altLang="zh-TW" sz="3200" dirty="0" smtClean="0"/>
              <a:t>2008/10/23</a:t>
            </a:r>
            <a:r>
              <a:rPr lang="zh-TW" altLang="en-US" sz="3200" dirty="0" smtClean="0"/>
              <a:t>中央大學天文團隊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國際編號</a:t>
            </a:r>
            <a:r>
              <a:rPr lang="en-US" altLang="zh-TW" sz="2800" dirty="0" smtClean="0"/>
              <a:t>237187</a:t>
            </a:r>
            <a:r>
              <a:rPr lang="zh-TW" altLang="en-US" sz="2800" dirty="0" smtClean="0"/>
              <a:t>的小行星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鍾理和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鍾理和</a:t>
            </a:r>
            <a:endParaRPr lang="zh-TW" alt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21516" cy="183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442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4475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從小到大接觸與感受到的人際關係</a:t>
            </a:r>
            <a:endParaRPr lang="en-US" altLang="zh-TW" sz="3200" dirty="0" smtClean="0"/>
          </a:p>
          <a:p>
            <a:r>
              <a:rPr lang="zh-TW" altLang="en-US" sz="3200" dirty="0" smtClean="0"/>
              <a:t>原鄉人／福佬人／日本人</a:t>
            </a:r>
            <a:endParaRPr lang="en-US" altLang="zh-TW" sz="3200" dirty="0" smtClean="0"/>
          </a:p>
          <a:p>
            <a:r>
              <a:rPr lang="zh-TW" altLang="en-US" sz="3200" dirty="0" smtClean="0"/>
              <a:t>尤其是原鄉人的印象</a:t>
            </a:r>
            <a:endParaRPr lang="en-US" altLang="zh-TW" sz="3200" dirty="0" smtClean="0"/>
          </a:p>
          <a:p>
            <a:r>
              <a:rPr lang="zh-TW" altLang="en-US" sz="3200" dirty="0" smtClean="0"/>
              <a:t>家庭→成長背景與環境→接觸的人事物</a:t>
            </a:r>
            <a:endParaRPr lang="en-US" altLang="zh-TW" sz="3200" dirty="0" smtClean="0"/>
          </a:p>
          <a:p>
            <a:r>
              <a:rPr lang="zh-TW" altLang="en-US" sz="3200" dirty="0" smtClean="0"/>
              <a:t>奶奶／父親／二哥</a:t>
            </a:r>
            <a:endParaRPr lang="en-US" altLang="zh-TW" sz="3200" dirty="0" smtClean="0"/>
          </a:p>
          <a:p>
            <a:r>
              <a:rPr lang="zh-TW" altLang="en-US" sz="3200" dirty="0" smtClean="0"/>
              <a:t>啟蒙先生／學校老師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文本簡介－１</a:t>
            </a:r>
            <a:endParaRPr lang="zh-TW" alt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1"/>
            <a:ext cx="2126264" cy="300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672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我</a:t>
            </a:r>
            <a:r>
              <a:rPr lang="zh-TW" altLang="en-US" sz="3200" dirty="0"/>
              <a:t>是什麼人／你是什麼</a:t>
            </a:r>
            <a:r>
              <a:rPr lang="zh-TW" altLang="en-US" sz="3200" dirty="0" smtClean="0"/>
              <a:t>人</a:t>
            </a:r>
            <a:endParaRPr lang="en-US" altLang="zh-TW" sz="3200" dirty="0" smtClean="0"/>
          </a:p>
          <a:p>
            <a:r>
              <a:rPr lang="zh-TW" altLang="en-US" sz="3200" dirty="0" smtClean="0"/>
              <a:t>展開對原鄉的探索</a:t>
            </a:r>
            <a:endParaRPr lang="en-US" altLang="zh-TW" sz="3200" dirty="0" smtClean="0"/>
          </a:p>
          <a:p>
            <a:r>
              <a:rPr lang="zh-TW" altLang="en-US" sz="3200" dirty="0" smtClean="0"/>
              <a:t>最後對原鄉的詮釋</a:t>
            </a:r>
            <a:endParaRPr lang="en-US" altLang="zh-TW" sz="3200" dirty="0" smtClean="0"/>
          </a:p>
          <a:p>
            <a:r>
              <a:rPr lang="zh-TW" altLang="zh-TW" sz="4400" b="1" dirty="0" smtClean="0">
                <a:solidFill>
                  <a:srgbClr val="FF0000"/>
                </a:solidFill>
              </a:rPr>
              <a:t>我</a:t>
            </a:r>
            <a:r>
              <a:rPr lang="zh-TW" altLang="zh-TW" sz="4400" b="1" dirty="0">
                <a:solidFill>
                  <a:srgbClr val="FF0000"/>
                </a:solidFill>
              </a:rPr>
              <a:t>不是愛國主義者，但是，原鄉人的血，必須流返原鄉，才會停止沸騰！</a:t>
            </a:r>
            <a:endParaRPr lang="en-US" altLang="zh-TW" sz="4400" b="1" dirty="0">
              <a:solidFill>
                <a:srgbClr val="FF0000"/>
              </a:solidFill>
            </a:endParaRPr>
          </a:p>
          <a:p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文本簡介－２</a:t>
            </a:r>
            <a:endParaRPr lang="zh-TW" alt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343184" cy="233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601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鍾理和的一生／婚姻／志業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與平妹結婚遭遇的困境→同姓不婚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投奔原鄉→東北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歸返台灣</a:t>
            </a:r>
            <a:endParaRPr lang="en-US" altLang="zh-TW" sz="28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影本簡介</a:t>
            </a:r>
            <a:r>
              <a:rPr lang="en-US" altLang="zh-TW" sz="4400" dirty="0" smtClean="0"/>
              <a:t>-1</a:t>
            </a:r>
            <a:endParaRPr lang="zh-TW" altLang="en-US" sz="4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3331"/>
            <a:ext cx="2857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381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3331"/>
            <a:ext cx="2816862" cy="201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656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一生起伏轉折點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在東北時不自覺引發的民族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情結與氣節</a:t>
            </a:r>
            <a:r>
              <a:rPr lang="zh-TW" altLang="en-US" sz="2800" dirty="0" smtClean="0"/>
              <a:t>，致使他回歸作家的本行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妻子無怨無悔的支持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身染重病與次子的疏離→次子的夭折，喪子之痛</a:t>
            </a:r>
            <a:endParaRPr lang="en-US" altLang="zh-TW" sz="2800" dirty="0" smtClean="0"/>
          </a:p>
          <a:p>
            <a:pPr lvl="1"/>
            <a:r>
              <a:rPr lang="en-US" altLang="zh-TW" sz="2800" dirty="0" smtClean="0"/>
              <a:t>[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倒在血泊中的筆耕者</a:t>
            </a:r>
            <a:r>
              <a:rPr lang="en-US" altLang="zh-TW" sz="2800" dirty="0" smtClean="0"/>
              <a:t>]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影本簡介</a:t>
            </a:r>
            <a:r>
              <a:rPr lang="en-US" altLang="zh-TW" sz="4400" dirty="0" smtClean="0"/>
              <a:t>-2</a:t>
            </a:r>
            <a:endParaRPr lang="zh-TW" alt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88542"/>
            <a:ext cx="38100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43069"/>
            <a:ext cx="2945905" cy="207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5196" y="44624"/>
            <a:ext cx="2462962" cy="19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9962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674</Words>
  <Application>Microsoft Office PowerPoint</Application>
  <PresentationFormat>如螢幕大小 (4:3)</PresentationFormat>
  <Paragraphs>91</Paragraphs>
  <Slides>16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匯合</vt:lpstr>
      <vt:lpstr>原鄉情結與英雄旅程</vt:lpstr>
      <vt:lpstr>序幕-神話大師的啟示</vt:lpstr>
      <vt:lpstr>克里斯多夫‧佛格勒</vt:lpstr>
      <vt:lpstr>英雄的十二個歷程</vt:lpstr>
      <vt:lpstr>鍾理和</vt:lpstr>
      <vt:lpstr>文本簡介－１</vt:lpstr>
      <vt:lpstr>文本簡介－２</vt:lpstr>
      <vt:lpstr>影本簡介-1</vt:lpstr>
      <vt:lpstr>影本簡介-2</vt:lpstr>
      <vt:lpstr>投影片 10</vt:lpstr>
      <vt:lpstr>省思與討論-1</vt:lpstr>
      <vt:lpstr>省思與討論-2</vt:lpstr>
      <vt:lpstr>省思與討論３</vt:lpstr>
      <vt:lpstr>省思與討論４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邵承芬</dc:creator>
  <cp:lastModifiedBy>SHAW</cp:lastModifiedBy>
  <cp:revision>14</cp:revision>
  <dcterms:created xsi:type="dcterms:W3CDTF">2016-10-29T17:55:45Z</dcterms:created>
  <dcterms:modified xsi:type="dcterms:W3CDTF">2016-11-03T07:28:03Z</dcterms:modified>
</cp:coreProperties>
</file>