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2" r:id="rId5"/>
    <p:sldId id="259" r:id="rId6"/>
    <p:sldId id="263" r:id="rId7"/>
    <p:sldId id="260" r:id="rId8"/>
    <p:sldId id="267" r:id="rId9"/>
    <p:sldId id="268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2014/4/29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2014/4/29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2014/4/29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2014/4/29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2014/4/29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2014/4/29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2014/4/29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2014/4/29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2014/4/29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2014/4/29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DB1F-7826-4EB2-BEEE-873FB0F45B82}" type="datetimeFigureOut">
              <a:rPr lang="zh-TW" altLang="en-US" smtClean="0"/>
              <a:pPr/>
              <a:t>2014/4/29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0DB1F-7826-4EB2-BEEE-873FB0F45B82}" type="datetimeFigureOut">
              <a:rPr lang="zh-TW" altLang="en-US" smtClean="0"/>
              <a:pPr/>
              <a:t>2014/4/29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9A67A-650B-4DFA-B3CF-73E0F235F8E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earch.books.com.tw/exep/prod_search.php?key=%E5%BC%B5%E5%AD%B8%E5%B2%91&amp;f=author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youtube.com/watch?v=3-o_o3S6OWA" TargetMode="External"/><Relationship Id="rId4" Type="http://schemas.openxmlformats.org/officeDocument/2006/relationships/hyperlink" Target="http://www.books.com.tw/web/sys_puballb/books/?pubid=uniquerout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j0J84mlCFps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139952" y="2130425"/>
            <a:ext cx="4608512" cy="1470025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明天吹明天的風：一位精神科醫師脫下白袍之後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500694" y="4286256"/>
            <a:ext cx="2414582" cy="1752600"/>
          </a:xfrm>
        </p:spPr>
        <p:txBody>
          <a:bodyPr/>
          <a:lstStyle/>
          <a:p>
            <a:r>
              <a:rPr lang="zh-TW" altLang="en-US" dirty="0" smtClean="0"/>
              <a:t>導讀：</a:t>
            </a:r>
            <a:endParaRPr lang="en-US" altLang="zh-TW" dirty="0" smtClean="0"/>
          </a:p>
          <a:p>
            <a:r>
              <a:rPr lang="zh-TW" altLang="en-US" dirty="0" smtClean="0"/>
              <a:t>劉斾辰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 rot="1062127">
            <a:off x="-53197" y="4644148"/>
            <a:ext cx="4031873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000" dirty="0" smtClean="0"/>
              <a:t>生命終歸是</a:t>
            </a:r>
            <a:endParaRPr lang="en-US" altLang="zh-TW" sz="6000" dirty="0" smtClean="0"/>
          </a:p>
          <a:p>
            <a:r>
              <a:rPr lang="zh-TW" altLang="en-US" sz="6000" dirty="0" smtClean="0"/>
              <a:t>孤獨的旅程</a:t>
            </a:r>
            <a:endParaRPr lang="zh-TW" altLang="en-US" sz="6000" dirty="0"/>
          </a:p>
        </p:txBody>
      </p:sp>
      <p:sp>
        <p:nvSpPr>
          <p:cNvPr id="10242" name="AutoShape 2" descr="http://life.kingstone.com.tw/Book/images/Product/20185/2018551609113/2018551609113b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10244" name="Picture 4" descr="http://life.kingstone.com.tw/Book/images/Product/20185/2018551609113/2018551609113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404664"/>
            <a:ext cx="2892288" cy="41318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後記</a:t>
            </a: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323528" y="1844824"/>
            <a:ext cx="86439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2400" dirty="0" smtClean="0"/>
              <a:t>練習捕捉吉光片羽的人生風景</a:t>
            </a:r>
            <a:endParaRPr lang="en-US" altLang="zh-TW" sz="2400" dirty="0" smtClean="0"/>
          </a:p>
          <a:p>
            <a:pPr algn="ctr">
              <a:lnSpc>
                <a:spcPct val="150000"/>
              </a:lnSpc>
            </a:pPr>
            <a:r>
              <a:rPr lang="zh-TW" altLang="en-US" sz="2400" dirty="0" smtClean="0"/>
              <a:t>練習享受平凡普通的日常片刻</a:t>
            </a:r>
            <a:endParaRPr lang="en-US" altLang="zh-TW" sz="2400" dirty="0" smtClean="0"/>
          </a:p>
          <a:p>
            <a:pPr algn="ctr">
              <a:lnSpc>
                <a:spcPct val="150000"/>
              </a:lnSpc>
            </a:pPr>
            <a:r>
              <a:rPr lang="zh-TW" altLang="en-US" sz="2400" dirty="0" smtClean="0"/>
              <a:t>練習面對個瞬息的美麗哀悉</a:t>
            </a:r>
            <a:endParaRPr lang="en-US" altLang="zh-TW" sz="2400" dirty="0" smtClean="0"/>
          </a:p>
          <a:p>
            <a:pPr algn="ctr">
              <a:lnSpc>
                <a:spcPct val="150000"/>
              </a:lnSpc>
            </a:pPr>
            <a:r>
              <a:rPr lang="zh-TW" altLang="en-US" sz="2400" dirty="0" smtClean="0"/>
              <a:t>練習尋找自己生活課題的解答</a:t>
            </a:r>
            <a:endParaRPr lang="zh-TW" altLang="en-US" sz="2400" dirty="0"/>
          </a:p>
        </p:txBody>
      </p:sp>
      <p:sp>
        <p:nvSpPr>
          <p:cNvPr id="4" name="文字方塊 3"/>
          <p:cNvSpPr txBox="1"/>
          <p:nvPr/>
        </p:nvSpPr>
        <p:spPr>
          <a:xfrm rot="1062127">
            <a:off x="-53197" y="4644148"/>
            <a:ext cx="4031873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000" dirty="0" smtClean="0"/>
              <a:t>生命終歸是</a:t>
            </a:r>
            <a:endParaRPr lang="en-US" altLang="zh-TW" sz="6000" dirty="0" smtClean="0"/>
          </a:p>
          <a:p>
            <a:r>
              <a:rPr lang="zh-TW" altLang="en-US" sz="6000" dirty="0" smtClean="0"/>
              <a:t>孤獨的旅程</a:t>
            </a:r>
            <a:endParaRPr lang="zh-TW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http://ec1img.pchome.com.tw/pic/v1/data/item/201109/D/N/A/A/5/6/DNAA56-A58559118000_4e76eb5107a0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32656"/>
            <a:ext cx="3429000" cy="3429001"/>
          </a:xfrm>
          <a:prstGeom prst="rect">
            <a:avLst/>
          </a:prstGeom>
          <a:noFill/>
        </p:spPr>
      </p:pic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5652120" y="1357298"/>
            <a:ext cx="3163270" cy="1470025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/>
              <a:t>明天吹明天的風：一位精神科醫師脫下白袍之後</a:t>
            </a:r>
            <a:br>
              <a:rPr lang="zh-TW" altLang="en-US" sz="2400" b="1" dirty="0" smtClean="0"/>
            </a:br>
            <a:r>
              <a:rPr lang="zh-TW" altLang="en-US" sz="2400" dirty="0" smtClean="0"/>
              <a:t>作者： </a:t>
            </a:r>
            <a:r>
              <a:rPr lang="zh-TW" altLang="en-US" sz="2400" dirty="0" smtClean="0">
                <a:hlinkClick r:id="rId3"/>
              </a:rPr>
              <a:t>張學岑</a:t>
            </a:r>
            <a:r>
              <a:rPr lang="zh-TW" altLang="en-US" sz="2400" dirty="0" smtClean="0"/>
              <a:t/>
            </a:r>
            <a:br>
              <a:rPr lang="zh-TW" altLang="en-US" sz="2400" dirty="0" smtClean="0"/>
            </a:br>
            <a:r>
              <a:rPr lang="zh-TW" altLang="en-US" sz="2400" dirty="0" smtClean="0"/>
              <a:t>出版社：</a:t>
            </a:r>
            <a:r>
              <a:rPr lang="zh-TW" altLang="en-US" sz="2400" dirty="0" smtClean="0">
                <a:hlinkClick r:id="rId4"/>
              </a:rPr>
              <a:t>有鹿文化</a:t>
            </a:r>
            <a:r>
              <a:rPr lang="zh-TW" altLang="en-US" sz="2400" dirty="0" smtClean="0"/>
              <a:t/>
            </a:r>
            <a:br>
              <a:rPr lang="zh-TW" altLang="en-US" sz="2400" dirty="0" smtClean="0"/>
            </a:br>
            <a:r>
              <a:rPr lang="zh-TW" altLang="en-US" sz="2400" dirty="0" smtClean="0"/>
              <a:t>出版日期：</a:t>
            </a:r>
            <a:r>
              <a:rPr lang="en-US" altLang="zh-TW" sz="2400" dirty="0" smtClean="0"/>
              <a:t>2013/03/29</a:t>
            </a:r>
            <a:br>
              <a:rPr lang="en-US" altLang="zh-TW" sz="2400" dirty="0" smtClean="0"/>
            </a:br>
            <a:r>
              <a:rPr lang="zh-TW" altLang="en-US" sz="2400" dirty="0" smtClean="0"/>
              <a:t>語言：繁體中文</a:t>
            </a:r>
            <a:br>
              <a:rPr lang="zh-TW" altLang="en-US" sz="2400" dirty="0" smtClean="0"/>
            </a:br>
            <a:r>
              <a:rPr lang="zh-TW" altLang="en-US" sz="2400" b="1" dirty="0" smtClean="0"/>
              <a:t/>
            </a:r>
            <a:br>
              <a:rPr lang="zh-TW" altLang="en-US" sz="2400" b="1" dirty="0" smtClean="0"/>
            </a:br>
            <a:r>
              <a:rPr lang="zh-TW" altLang="en-US" sz="2400" dirty="0" smtClean="0"/>
              <a:t/>
            </a:r>
            <a:br>
              <a:rPr lang="zh-TW" altLang="en-US" sz="2400" dirty="0" smtClean="0"/>
            </a:br>
            <a:endParaRPr lang="zh-TW" altLang="en-US" sz="240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683568" y="3868013"/>
            <a:ext cx="79208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精神疾病的診斷概念不管如何演變，這個世界上的人類，還是一樣林林總總、光怪陸離、引人入勝。</a:t>
            </a:r>
            <a:r>
              <a:rPr lang="zh-TW" altLang="en-US" b="1" dirty="0" smtClean="0">
                <a:solidFill>
                  <a:srgbClr val="FF0000"/>
                </a:solidFill>
              </a:rPr>
              <a:t>我們每個人都有著我們的怪僻、有著我們的喜和樂、堅持和困頓。我們也都有著某種疾病或是症狀光譜上，我們應該得的分數</a:t>
            </a:r>
            <a:r>
              <a:rPr lang="zh-TW" altLang="en-US" dirty="0" smtClean="0"/>
              <a:t>。</a:t>
            </a:r>
          </a:p>
          <a:p>
            <a:r>
              <a:rPr lang="zh-TW" altLang="en-US" dirty="0" smtClean="0"/>
              <a:t>　　如果真是這樣，那為甚麼人們還要害怕精神疾病呢？</a:t>
            </a:r>
          </a:p>
          <a:p>
            <a:r>
              <a:rPr lang="zh-TW" altLang="en-US" dirty="0" smtClean="0"/>
              <a:t>　　我們怕的是，和我們不一樣的那一部分、或是我們心中無法面對的那一部分。</a:t>
            </a:r>
          </a:p>
          <a:p>
            <a:r>
              <a:rPr lang="zh-TW" altLang="en-US" dirty="0" smtClean="0"/>
              <a:t>　　</a:t>
            </a:r>
            <a:r>
              <a:rPr lang="zh-TW" altLang="en-US" b="1" dirty="0" smtClean="0">
                <a:solidFill>
                  <a:srgbClr val="FF0000"/>
                </a:solidFill>
              </a:rPr>
              <a:t>生命終歸是孤獨的旅程。</a:t>
            </a:r>
          </a:p>
          <a:p>
            <a:r>
              <a:rPr lang="zh-TW" altLang="en-US" dirty="0" smtClean="0"/>
              <a:t>　　我們可以做的，一定要做的，最重要的，其實就是耐心地陪彼此走一段。</a:t>
            </a:r>
            <a:endParaRPr lang="en-US" altLang="zh-TW" dirty="0" smtClean="0"/>
          </a:p>
          <a:p>
            <a:r>
              <a:rPr lang="zh-TW" altLang="en-US" dirty="0" smtClean="0">
                <a:hlinkClick r:id="rId5"/>
              </a:rPr>
              <a:t>愛在心裡口難開</a:t>
            </a:r>
            <a:r>
              <a:rPr lang="en-US" altLang="zh-TW" dirty="0" smtClean="0">
                <a:hlinkClick r:id="rId5"/>
              </a:rPr>
              <a:t>http://www.youtube.com/watch?v=3-o_o3S6OWA</a:t>
            </a:r>
            <a:endParaRPr lang="zh-TW" altLang="en-US" dirty="0" smtClean="0"/>
          </a:p>
          <a:p>
            <a:endParaRPr lang="zh-TW" altLang="en-US" dirty="0"/>
          </a:p>
        </p:txBody>
      </p:sp>
      <p:pic>
        <p:nvPicPr>
          <p:cNvPr id="9218" name="Picture 2" descr="http://pic.pimg.tw/bonsaiho/4be10bf095f88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260648"/>
            <a:ext cx="2278935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1916832"/>
            <a:ext cx="8229600" cy="244827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身體生病了</a:t>
            </a:r>
            <a:r>
              <a:rPr lang="en-US" altLang="zh-TW" dirty="0" smtClean="0"/>
              <a:t>~</a:t>
            </a:r>
            <a:r>
              <a:rPr lang="zh-TW" altLang="en-US" dirty="0" smtClean="0"/>
              <a:t>看醫生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如果心生病了呢？</a:t>
            </a: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 rot="1062127">
            <a:off x="-53197" y="4644148"/>
            <a:ext cx="4031873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000" dirty="0" smtClean="0"/>
              <a:t>生命終歸是</a:t>
            </a:r>
            <a:endParaRPr lang="en-US" altLang="zh-TW" sz="6000" dirty="0" smtClean="0"/>
          </a:p>
          <a:p>
            <a:r>
              <a:rPr lang="zh-TW" altLang="en-US" sz="6000" dirty="0" smtClean="0"/>
              <a:t>孤獨的旅程</a:t>
            </a:r>
            <a:endParaRPr lang="zh-TW" altLang="en-US" sz="6000" dirty="0"/>
          </a:p>
        </p:txBody>
      </p:sp>
      <p:pic>
        <p:nvPicPr>
          <p:cNvPr id="1026" name="Picture 2" descr="H:\Documents and Settings\Administrator\Local Settings\Temporary Internet Files\Content.IE5\QSPAWBGR\MC9003118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428604"/>
            <a:ext cx="2190740" cy="2070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一、生命中的悲與喜</a:t>
            </a:r>
            <a:endParaRPr lang="zh-TW" altLang="en-US" dirty="0"/>
          </a:p>
        </p:txBody>
      </p:sp>
      <p:sp>
        <p:nvSpPr>
          <p:cNvPr id="6" name="副標題 5"/>
          <p:cNvSpPr>
            <a:spLocks noGrp="1"/>
          </p:cNvSpPr>
          <p:nvPr>
            <p:ph type="subTitle" idx="1"/>
          </p:nvPr>
        </p:nvSpPr>
        <p:spPr>
          <a:xfrm>
            <a:off x="1475656" y="3717032"/>
            <a:ext cx="6400800" cy="1752600"/>
          </a:xfrm>
        </p:spPr>
        <p:txBody>
          <a:bodyPr/>
          <a:lstStyle/>
          <a:p>
            <a:r>
              <a:rPr lang="zh-TW" altLang="en-US" dirty="0" smtClean="0"/>
              <a:t>讓我們一起說再見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 rot="1062127">
            <a:off x="-53197" y="4644148"/>
            <a:ext cx="4031873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sz="6000" dirty="0" smtClean="0"/>
              <a:t>生命終歸是</a:t>
            </a:r>
            <a:endParaRPr lang="en-US" altLang="zh-TW" sz="6000" dirty="0" smtClean="0"/>
          </a:p>
          <a:p>
            <a:r>
              <a:rPr lang="zh-TW" altLang="en-US" sz="6000" dirty="0" smtClean="0"/>
              <a:t>孤獨的旅程</a:t>
            </a:r>
            <a:endParaRPr lang="zh-TW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8"/>
          <p:cNvSpPr txBox="1"/>
          <p:nvPr/>
        </p:nvSpPr>
        <p:spPr>
          <a:xfrm>
            <a:off x="285720" y="285728"/>
            <a:ext cx="49519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b="1" dirty="0" smtClean="0">
                <a:solidFill>
                  <a:srgbClr val="C00000"/>
                </a:solidFill>
              </a:rPr>
              <a:t>故事發生在每一天</a:t>
            </a:r>
            <a:r>
              <a:rPr lang="en-US" altLang="zh-TW" sz="3600" b="1" dirty="0" smtClean="0">
                <a:solidFill>
                  <a:srgbClr val="C00000"/>
                </a:solidFill>
              </a:rPr>
              <a:t>……….</a:t>
            </a:r>
            <a:endParaRPr lang="zh-TW" altLang="en-US" sz="3600" b="1" dirty="0">
              <a:solidFill>
                <a:srgbClr val="C00000"/>
              </a:solidFill>
            </a:endParaRPr>
          </a:p>
        </p:txBody>
      </p:sp>
      <p:sp>
        <p:nvSpPr>
          <p:cNvPr id="16" name="副標題 2"/>
          <p:cNvSpPr txBox="1">
            <a:spLocks/>
          </p:cNvSpPr>
          <p:nvPr/>
        </p:nvSpPr>
        <p:spPr>
          <a:xfrm>
            <a:off x="683568" y="1052736"/>
            <a:ext cx="7072362" cy="56436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en-US" sz="2400" b="1" dirty="0" smtClean="0">
                <a:solidFill>
                  <a:srgbClr val="0070C0"/>
                </a:solidFill>
              </a:rPr>
              <a:t>故事一：但是我就是不想知道</a:t>
            </a:r>
            <a:r>
              <a:rPr lang="en-US" altLang="zh-TW" sz="2400" b="1" dirty="0" smtClean="0">
                <a:solidFill>
                  <a:srgbClr val="0070C0"/>
                </a:solidFill>
              </a:rPr>
              <a:t>~</a:t>
            </a:r>
            <a:r>
              <a:rPr lang="zh-TW" altLang="en-US" sz="2400" b="1" dirty="0" smtClean="0">
                <a:solidFill>
                  <a:srgbClr val="0070C0"/>
                </a:solidFill>
              </a:rPr>
              <a:t>談逃避</a:t>
            </a:r>
            <a:r>
              <a:rPr lang="en-US" altLang="zh-TW" sz="2400" b="1" dirty="0" smtClean="0">
                <a:solidFill>
                  <a:srgbClr val="0070C0"/>
                </a:solidFill>
              </a:rPr>
              <a:t/>
            </a:r>
            <a:br>
              <a:rPr lang="en-US" altLang="zh-TW" sz="2400" b="1" dirty="0" smtClean="0">
                <a:solidFill>
                  <a:srgbClr val="0070C0"/>
                </a:solidFill>
              </a:rPr>
            </a:br>
            <a:r>
              <a:rPr lang="zh-TW" altLang="en-US" sz="2400" dirty="0" smtClean="0"/>
              <a:t>   但是我就是不想讓你們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或是我自己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知道我有多厲害</a:t>
            </a:r>
            <a:r>
              <a:rPr lang="en-US" altLang="zh-TW" sz="2400" dirty="0" smtClean="0"/>
              <a:t/>
            </a:r>
            <a:br>
              <a:rPr lang="en-US" altLang="zh-TW" sz="2400" dirty="0" smtClean="0"/>
            </a:br>
            <a:r>
              <a:rPr lang="zh-TW" altLang="en-US" sz="2400" b="1" dirty="0" smtClean="0">
                <a:solidFill>
                  <a:srgbClr val="0070C0"/>
                </a:solidFill>
              </a:rPr>
              <a:t>故事二：嚎不嚎</a:t>
            </a:r>
            <a:r>
              <a:rPr lang="en-US" altLang="zh-TW" sz="2400" b="1" dirty="0" smtClean="0">
                <a:solidFill>
                  <a:srgbClr val="0070C0"/>
                </a:solidFill>
              </a:rPr>
              <a:t>	~</a:t>
            </a:r>
            <a:r>
              <a:rPr lang="zh-TW" altLang="en-US" sz="2400" b="1" dirty="0" smtClean="0">
                <a:solidFill>
                  <a:srgbClr val="0070C0"/>
                </a:solidFill>
              </a:rPr>
              <a:t>談資優患者</a:t>
            </a:r>
            <a:endParaRPr lang="en-US" altLang="zh-TW" sz="2400" b="1" dirty="0" smtClean="0">
              <a:solidFill>
                <a:srgbClr val="0070C0"/>
              </a:solidFill>
            </a:endParaRPr>
          </a:p>
          <a:p>
            <a:pPr marL="1200150" lvl="2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en-US" sz="2400" dirty="0" smtClean="0"/>
              <a:t>擁有聰明的頭腦也許是件好事，但找到美麗心靈更是上天的恩賜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en-US" sz="2400" b="1" dirty="0" smtClean="0">
                <a:solidFill>
                  <a:srgbClr val="0070C0"/>
                </a:solidFill>
              </a:rPr>
              <a:t>故事三：忘了就忘了啊！</a:t>
            </a:r>
            <a:r>
              <a:rPr lang="en-US" altLang="zh-TW" sz="2400" b="1" dirty="0" smtClean="0">
                <a:solidFill>
                  <a:srgbClr val="0070C0"/>
                </a:solidFill>
              </a:rPr>
              <a:t>~</a:t>
            </a:r>
            <a:r>
              <a:rPr lang="zh-TW" altLang="en-US" sz="2400" b="1" dirty="0" smtClean="0">
                <a:solidFill>
                  <a:srgbClr val="0070C0"/>
                </a:solidFill>
              </a:rPr>
              <a:t>談忘不掉的挫敗</a:t>
            </a:r>
            <a:endParaRPr lang="en-US" altLang="zh-TW" sz="2400" b="1" dirty="0" smtClean="0">
              <a:solidFill>
                <a:srgbClr val="0070C0"/>
              </a:solidFill>
            </a:endParaRPr>
          </a:p>
          <a:p>
            <a:pPr marL="1200150" lvl="2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en-US" sz="2400" dirty="0" smtClean="0"/>
              <a:t> 過去就過去了，明天吹明天的風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en-US" sz="2400" b="1" dirty="0" smtClean="0">
                <a:solidFill>
                  <a:srgbClr val="0070C0"/>
                </a:solidFill>
              </a:rPr>
              <a:t>故事四：罪惡感</a:t>
            </a:r>
            <a:r>
              <a:rPr lang="en-US" altLang="zh-TW" sz="2400" b="1" dirty="0" smtClean="0">
                <a:solidFill>
                  <a:srgbClr val="0070C0"/>
                </a:solidFill>
              </a:rPr>
              <a:t>~</a:t>
            </a:r>
            <a:r>
              <a:rPr lang="zh-TW" altLang="en-US" sz="2400" b="1" dirty="0" smtClean="0">
                <a:solidFill>
                  <a:srgbClr val="0070C0"/>
                </a:solidFill>
              </a:rPr>
              <a:t>談男女相處</a:t>
            </a:r>
            <a:endParaRPr lang="en-US" altLang="zh-TW" sz="2400" b="1" dirty="0" smtClean="0">
              <a:solidFill>
                <a:srgbClr val="0070C0"/>
              </a:solidFill>
            </a:endParaRPr>
          </a:p>
          <a:p>
            <a:pPr marL="1200150" lvl="2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en-US" sz="2400" dirty="0" smtClean="0"/>
              <a:t>我想過了，我的罪惡感還沒有大到可以強迫自己改變</a:t>
            </a:r>
            <a:endParaRPr lang="en-US" altLang="zh-TW" sz="2400" b="1" dirty="0" smtClean="0">
              <a:solidFill>
                <a:srgbClr val="0070C0"/>
              </a:solidFill>
            </a:endParaRP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en-US" sz="2400" b="1" dirty="0" smtClean="0">
                <a:solidFill>
                  <a:srgbClr val="0070C0"/>
                </a:solidFill>
              </a:rPr>
              <a:t>故事五：我的大法師病人</a:t>
            </a:r>
            <a:r>
              <a:rPr lang="en-US" altLang="zh-TW" sz="2400" b="1" dirty="0" smtClean="0">
                <a:solidFill>
                  <a:srgbClr val="0070C0"/>
                </a:solidFill>
              </a:rPr>
              <a:t>~</a:t>
            </a:r>
            <a:r>
              <a:rPr lang="zh-TW" altLang="en-US" sz="2400" b="1" dirty="0" smtClean="0">
                <a:solidFill>
                  <a:srgbClr val="0070C0"/>
                </a:solidFill>
              </a:rPr>
              <a:t>談建瑋</a:t>
            </a:r>
            <a:endParaRPr lang="en-US" altLang="zh-TW" sz="2400" b="1" dirty="0" smtClean="0">
              <a:solidFill>
                <a:srgbClr val="0070C0"/>
              </a:solidFill>
            </a:endParaRPr>
          </a:p>
          <a:p>
            <a:pPr marL="1200150" lvl="2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zh-TW" altLang="en-US" sz="2400" dirty="0" smtClean="0"/>
              <a:t> 大貓醫師，我也認為是精神病。因為啊！他都沒有倒過身體來爬樓梯的啊。</a:t>
            </a:r>
            <a:r>
              <a:rPr lang="en-US" altLang="zh-TW" sz="2400" dirty="0" smtClean="0">
                <a:hlinkClick r:id="rId2"/>
              </a:rPr>
              <a:t>http://www.youtube.com/watch?v=j0J84mlCFps</a:t>
            </a:r>
            <a:endParaRPr lang="en-US" altLang="zh-TW" sz="2400" b="1" dirty="0" smtClean="0">
              <a:solidFill>
                <a:srgbClr val="0070C0"/>
              </a:solidFill>
            </a:endParaRP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00034" y="2285992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二、如果讓你向過去說再見</a:t>
            </a:r>
            <a:endParaRPr lang="zh-TW" altLang="en-US" dirty="0"/>
          </a:p>
        </p:txBody>
      </p:sp>
      <p:sp>
        <p:nvSpPr>
          <p:cNvPr id="6" name="副標題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如果再見可以變成船或飛機</a:t>
            </a:r>
            <a:endParaRPr lang="en-US" altLang="zh-TW" dirty="0" smtClean="0"/>
          </a:p>
          <a:p>
            <a:r>
              <a:rPr lang="zh-TW" altLang="en-US" dirty="0" smtClean="0"/>
              <a:t>漂向海洋或划過天際</a:t>
            </a:r>
            <a:endParaRPr lang="en-US" altLang="zh-TW" dirty="0" smtClean="0"/>
          </a:p>
          <a:p>
            <a:r>
              <a:rPr lang="en-US" altLang="zh-TW" dirty="0" smtClean="0"/>
              <a:t>~</a:t>
            </a:r>
            <a:r>
              <a:rPr lang="zh-TW" altLang="en-US" dirty="0" smtClean="0"/>
              <a:t>我想我可以更堅強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7584" y="1556792"/>
            <a:ext cx="7072362" cy="5643602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zh-TW" altLang="en-US" sz="2200" b="1" dirty="0" smtClean="0">
                <a:solidFill>
                  <a:srgbClr val="0070C0"/>
                </a:solidFill>
              </a:rPr>
              <a:t>故事六：我等這一天等很久了</a:t>
            </a:r>
            <a:endParaRPr lang="en-US" altLang="zh-TW" sz="2200" b="1" dirty="0" smtClean="0">
              <a:solidFill>
                <a:srgbClr val="0070C0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chemeClr val="tx1"/>
                </a:solidFill>
              </a:rPr>
              <a:t>嗯啍</a:t>
            </a:r>
            <a:r>
              <a:rPr lang="en-US" altLang="zh-TW" sz="2400" dirty="0" smtClean="0">
                <a:solidFill>
                  <a:schemeClr val="tx1"/>
                </a:solidFill>
              </a:rPr>
              <a:t>,</a:t>
            </a:r>
            <a:r>
              <a:rPr lang="zh-TW" altLang="en-US" sz="2400" dirty="0" smtClean="0">
                <a:solidFill>
                  <a:schemeClr val="tx1"/>
                </a:solidFill>
              </a:rPr>
              <a:t>我了解</a:t>
            </a:r>
            <a:r>
              <a:rPr lang="en-US" altLang="zh-TW" sz="2400" dirty="0" smtClean="0">
                <a:solidFill>
                  <a:schemeClr val="tx1"/>
                </a:solidFill>
              </a:rPr>
              <a:t>,</a:t>
            </a:r>
            <a:r>
              <a:rPr lang="zh-TW" altLang="en-US" sz="2400" dirty="0" smtClean="0">
                <a:solidFill>
                  <a:schemeClr val="tx1"/>
                </a:solidFill>
              </a:rPr>
              <a:t>我知道你的痛苦</a:t>
            </a:r>
            <a:r>
              <a:rPr lang="en-US" altLang="zh-TW" sz="2400" dirty="0" smtClean="0">
                <a:solidFill>
                  <a:schemeClr val="tx1"/>
                </a:solidFill>
              </a:rPr>
              <a:t>,</a:t>
            </a:r>
            <a:r>
              <a:rPr lang="zh-TW" altLang="en-US" sz="2400" dirty="0" smtClean="0">
                <a:solidFill>
                  <a:schemeClr val="tx1"/>
                </a:solidFill>
              </a:rPr>
              <a:t>請再告訴我多一點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zh-TW" altLang="en-US" sz="2200" b="1" dirty="0" smtClean="0">
                <a:solidFill>
                  <a:srgbClr val="0070C0"/>
                </a:solidFill>
              </a:rPr>
              <a:t>故事七：不可以亂怪孩子</a:t>
            </a:r>
            <a:endParaRPr lang="en-US" altLang="zh-TW" sz="2200" b="1" dirty="0" smtClean="0">
              <a:solidFill>
                <a:srgbClr val="0070C0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chemeClr val="accent6">
                    <a:lumMod val="75000"/>
                  </a:schemeClr>
                </a:solidFill>
              </a:rPr>
              <a:t>醫生阿姨，我家有八十隻狗</a:t>
            </a:r>
            <a:endParaRPr lang="en-US" altLang="zh-TW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zh-TW" altLang="en-US" sz="2200" b="1" dirty="0" smtClean="0">
                <a:solidFill>
                  <a:srgbClr val="0070C0"/>
                </a:solidFill>
              </a:rPr>
              <a:t>故事八：你知道我知道你知道</a:t>
            </a:r>
            <a:r>
              <a:rPr lang="en-US" altLang="zh-TW" sz="2200" b="1" dirty="0" smtClean="0">
                <a:solidFill>
                  <a:srgbClr val="0070C0"/>
                </a:solidFill>
              </a:rPr>
              <a:t>~</a:t>
            </a:r>
            <a:r>
              <a:rPr lang="zh-TW" altLang="en-US" sz="2200" b="1" dirty="0" smtClean="0">
                <a:solidFill>
                  <a:srgbClr val="0070C0"/>
                </a:solidFill>
              </a:rPr>
              <a:t>談</a:t>
            </a:r>
            <a:r>
              <a:rPr lang="en-US" altLang="zh-TW" sz="2200" b="1" dirty="0" smtClean="0">
                <a:solidFill>
                  <a:srgbClr val="0070C0"/>
                </a:solidFill>
              </a:rPr>
              <a:t>FB</a:t>
            </a:r>
            <a:r>
              <a:rPr lang="zh-TW" altLang="en-US" sz="2200" b="1" dirty="0" smtClean="0">
                <a:solidFill>
                  <a:srgbClr val="0070C0"/>
                </a:solidFill>
              </a:rPr>
              <a:t>的分享</a:t>
            </a:r>
            <a:endParaRPr lang="en-US" altLang="zh-TW" sz="2200" b="1" dirty="0" smtClean="0">
              <a:solidFill>
                <a:srgbClr val="0070C0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chemeClr val="tx1"/>
                </a:solidFill>
              </a:rPr>
              <a:t>這個聽故事的過程就是人格整合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zh-TW" altLang="en-US" sz="2200" b="1" dirty="0" smtClean="0">
                <a:solidFill>
                  <a:srgbClr val="0070C0"/>
                </a:solidFill>
              </a:rPr>
              <a:t>故事九：記得當時年紀小</a:t>
            </a:r>
            <a:r>
              <a:rPr lang="en-US" altLang="zh-TW" sz="2200" b="1" dirty="0" smtClean="0">
                <a:solidFill>
                  <a:srgbClr val="0070C0"/>
                </a:solidFill>
              </a:rPr>
              <a:t>~</a:t>
            </a:r>
          </a:p>
          <a:p>
            <a:pPr algn="l">
              <a:buFont typeface="Arial" pitchFamily="34" charset="0"/>
              <a:buChar char="•"/>
            </a:pPr>
            <a:r>
              <a:rPr lang="zh-TW" altLang="en-US" sz="2200" b="1" dirty="0" smtClean="0">
                <a:solidFill>
                  <a:srgbClr val="0070C0"/>
                </a:solidFill>
              </a:rPr>
              <a:t>故事十：肚臍眼的暗示</a:t>
            </a:r>
            <a:endParaRPr lang="en-US" altLang="zh-TW" sz="2200" b="1" dirty="0" smtClean="0">
              <a:solidFill>
                <a:srgbClr val="0070C0"/>
              </a:solidFill>
            </a:endParaRPr>
          </a:p>
          <a:p>
            <a:pPr lvl="1" algn="l"/>
            <a:endParaRPr lang="en-US" altLang="zh-TW" sz="2400" dirty="0" smtClean="0">
              <a:solidFill>
                <a:schemeClr val="tx1"/>
              </a:solidFill>
            </a:endParaRPr>
          </a:p>
          <a:p>
            <a:pPr algn="l"/>
            <a:endParaRPr lang="zh-TW" altLang="en-US" sz="2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:\Documents and Settings\Administrator\Local Settings\Temporary Internet Files\Content.IE5\LCGL5UTT\MC90005659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56492" y="4429132"/>
            <a:ext cx="1787508" cy="2136383"/>
          </a:xfrm>
          <a:prstGeom prst="rect">
            <a:avLst/>
          </a:prstGeom>
          <a:noFill/>
        </p:spPr>
      </p:pic>
      <p:sp>
        <p:nvSpPr>
          <p:cNvPr id="7" name="文字方塊 6"/>
          <p:cNvSpPr txBox="1"/>
          <p:nvPr/>
        </p:nvSpPr>
        <p:spPr>
          <a:xfrm>
            <a:off x="179512" y="404664"/>
            <a:ext cx="80666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 smtClean="0"/>
              <a:t>故事發生在每一天</a:t>
            </a:r>
            <a:r>
              <a:rPr lang="en-US" altLang="zh-TW" sz="3600" dirty="0" smtClean="0"/>
              <a:t>………</a:t>
            </a:r>
            <a:r>
              <a:rPr lang="zh-TW" altLang="en-US" sz="3600" dirty="0" smtClean="0"/>
              <a:t>其實生命很有趣</a:t>
            </a:r>
            <a:endParaRPr lang="zh-TW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心理測驗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914" y="0"/>
            <a:ext cx="477017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心理測驗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8871" y="0"/>
            <a:ext cx="4846257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311</Words>
  <Application>Microsoft Office PowerPoint</Application>
  <PresentationFormat>如螢幕大小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明天吹明天的風：一位精神科醫師脫下白袍之後</vt:lpstr>
      <vt:lpstr>明天吹明天的風：一位精神科醫師脫下白袍之後 作者： 張學岑 出版社：有鹿文化 出版日期：2013/03/29 語言：繁體中文   </vt:lpstr>
      <vt:lpstr>身體生病了~看醫生 如果心生病了呢？</vt:lpstr>
      <vt:lpstr>一、生命中的悲與喜</vt:lpstr>
      <vt:lpstr>投影片 5</vt:lpstr>
      <vt:lpstr>二、如果讓你向過去說再見</vt:lpstr>
      <vt:lpstr>投影片 7</vt:lpstr>
      <vt:lpstr>投影片 8</vt:lpstr>
      <vt:lpstr>投影片 9</vt:lpstr>
      <vt:lpstr>後記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用自的節奏過生活</dc:title>
  <dc:creator>liu</dc:creator>
  <cp:lastModifiedBy>Ronnie</cp:lastModifiedBy>
  <cp:revision>28</cp:revision>
  <dcterms:created xsi:type="dcterms:W3CDTF">2012-10-24T11:47:49Z</dcterms:created>
  <dcterms:modified xsi:type="dcterms:W3CDTF">2014-04-29T09:39:25Z</dcterms:modified>
</cp:coreProperties>
</file>