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5" r:id="rId5"/>
    <p:sldId id="259" r:id="rId6"/>
    <p:sldId id="266" r:id="rId7"/>
    <p:sldId id="267" r:id="rId8"/>
    <p:sldId id="268" r:id="rId9"/>
    <p:sldId id="263" r:id="rId10"/>
    <p:sldId id="270" r:id="rId11"/>
    <p:sldId id="271" r:id="rId12"/>
    <p:sldId id="272" r:id="rId13"/>
    <p:sldId id="269" r:id="rId14"/>
  </p:sldIdLst>
  <p:sldSz cx="9144000" cy="6858000" type="screen4x3"/>
  <p:notesSz cx="6858000" cy="9144000"/>
  <p:embeddedFontLst>
    <p:embeddedFont>
      <p:font typeface="標楷體" panose="03000509000000000000" pitchFamily="65" charset="-120"/>
      <p:regular r:id="rId15"/>
    </p:embeddedFont>
    <p:embeddedFont>
      <p:font typeface="MV Boli" panose="02000500030200090000" pitchFamily="2" charset="0"/>
      <p:regular r:id="rId16"/>
    </p:embeddedFont>
    <p:embeddedFont>
      <p:font typeface="Calibri" panose="020F0502020204030204" pitchFamily="34" charset="0"/>
      <p:regular r:id="rId17"/>
      <p:bold r:id="rId18"/>
      <p:italic r:id="rId19"/>
      <p:boldItalic r:id="rId20"/>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9B643C2-8D3E-447F-AB3A-D2CD05B4D24B}" type="datetimeFigureOut">
              <a:rPr lang="zh-TW" altLang="en-US" smtClean="0"/>
              <a:pPr/>
              <a:t>2016/10/17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BBBEF8C-2CB6-4C9D-A33C-7DA6A5995165}"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643C2-8D3E-447F-AB3A-D2CD05B4D24B}" type="datetimeFigureOut">
              <a:rPr lang="zh-TW" altLang="en-US" smtClean="0"/>
              <a:pPr/>
              <a:t>2016/10/17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BEF8C-2CB6-4C9D-A33C-7DA6A5995165}"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圖片 29" descr="未命名.png"/>
          <p:cNvPicPr>
            <a:picLocks noChangeAspect="1"/>
          </p:cNvPicPr>
          <p:nvPr/>
        </p:nvPicPr>
        <p:blipFill>
          <a:blip r:embed="rId2"/>
          <a:stretch>
            <a:fillRect/>
          </a:stretch>
        </p:blipFill>
        <p:spPr>
          <a:xfrm>
            <a:off x="0" y="0"/>
            <a:ext cx="9144000" cy="6858000"/>
          </a:xfrm>
          <a:prstGeom prst="rect">
            <a:avLst/>
          </a:prstGeom>
        </p:spPr>
      </p:pic>
      <p:sp>
        <p:nvSpPr>
          <p:cNvPr id="22" name="文字方塊 21"/>
          <p:cNvSpPr txBox="1"/>
          <p:nvPr/>
        </p:nvSpPr>
        <p:spPr>
          <a:xfrm>
            <a:off x="785786" y="4929198"/>
            <a:ext cx="7858180" cy="707886"/>
          </a:xfrm>
          <a:prstGeom prst="rect">
            <a:avLst/>
          </a:prstGeom>
          <a:noFill/>
        </p:spPr>
        <p:txBody>
          <a:bodyPr wrap="square" rtlCol="0">
            <a:spAutoFit/>
          </a:bodyPr>
          <a:lstStyle/>
          <a:p>
            <a:r>
              <a:rPr lang="zh-TW" altLang="en-US" sz="2000" dirty="0">
                <a:latin typeface="標楷體" panose="03000509000000000000" pitchFamily="65" charset="-120"/>
                <a:ea typeface="標楷體" panose="03000509000000000000" pitchFamily="65" charset="-120"/>
              </a:rPr>
              <a:t>組員：</a:t>
            </a:r>
            <a:r>
              <a:rPr lang="en-US" altLang="zh-TW" sz="2000" dirty="0">
                <a:latin typeface="標楷體" panose="03000509000000000000" pitchFamily="65" charset="-120"/>
                <a:ea typeface="標楷體" panose="03000509000000000000" pitchFamily="65" charset="-120"/>
              </a:rPr>
              <a:t>B10335064 </a:t>
            </a:r>
            <a:r>
              <a:rPr lang="zh-TW" altLang="en-US" sz="2000" dirty="0">
                <a:latin typeface="標楷體" panose="03000509000000000000" pitchFamily="65" charset="-120"/>
                <a:ea typeface="標楷體" panose="03000509000000000000" pitchFamily="65" charset="-120"/>
              </a:rPr>
              <a:t>蔡欣諭  </a:t>
            </a:r>
            <a:r>
              <a:rPr lang="en-US" altLang="zh-TW" sz="2000" dirty="0">
                <a:latin typeface="標楷體" panose="03000509000000000000" pitchFamily="65" charset="-120"/>
                <a:ea typeface="標楷體" panose="03000509000000000000" pitchFamily="65" charset="-120"/>
              </a:rPr>
              <a:t>B10335079 </a:t>
            </a:r>
            <a:r>
              <a:rPr lang="zh-TW" altLang="en-US" sz="2000" dirty="0">
                <a:latin typeface="標楷體" panose="03000509000000000000" pitchFamily="65" charset="-120"/>
                <a:ea typeface="標楷體" panose="03000509000000000000" pitchFamily="65" charset="-120"/>
              </a:rPr>
              <a:t>殷　慈  </a:t>
            </a:r>
            <a:r>
              <a:rPr lang="en-US" altLang="zh-TW" sz="2000" dirty="0">
                <a:latin typeface="標楷體" panose="03000509000000000000" pitchFamily="65" charset="-120"/>
                <a:ea typeface="標楷體" panose="03000509000000000000" pitchFamily="65" charset="-120"/>
              </a:rPr>
              <a:t>B10435090 </a:t>
            </a:r>
            <a:r>
              <a:rPr lang="zh-TW" altLang="en-US" sz="2000" dirty="0">
                <a:latin typeface="標楷體" panose="03000509000000000000" pitchFamily="65" charset="-120"/>
                <a:ea typeface="標楷體" panose="03000509000000000000" pitchFamily="65" charset="-120"/>
              </a:rPr>
              <a:t>陳慧珺</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B10335092</a:t>
            </a:r>
            <a:r>
              <a:rPr lang="zh-TW" altLang="en-US" sz="2000" dirty="0">
                <a:latin typeface="標楷體" panose="03000509000000000000" pitchFamily="65" charset="-120"/>
                <a:ea typeface="標楷體" panose="03000509000000000000" pitchFamily="65" charset="-120"/>
              </a:rPr>
              <a:t> 許庭語  </a:t>
            </a:r>
            <a:r>
              <a:rPr lang="en-US" altLang="zh-TW" sz="2000" dirty="0">
                <a:latin typeface="標楷體" panose="03000509000000000000" pitchFamily="65" charset="-120"/>
                <a:ea typeface="標楷體" panose="03000509000000000000" pitchFamily="65" charset="-120"/>
              </a:rPr>
              <a:t>B10335068</a:t>
            </a:r>
            <a:r>
              <a:rPr lang="zh-TW" altLang="en-US" sz="2000" dirty="0">
                <a:latin typeface="標楷體" panose="03000509000000000000" pitchFamily="65" charset="-120"/>
                <a:ea typeface="標楷體" panose="03000509000000000000" pitchFamily="65" charset="-120"/>
              </a:rPr>
              <a:t> 黃靖雯  </a:t>
            </a:r>
            <a:r>
              <a:rPr lang="en-US" altLang="zh-TW" sz="2000" dirty="0">
                <a:latin typeface="標楷體" panose="03000509000000000000" pitchFamily="65" charset="-120"/>
                <a:ea typeface="標楷體" panose="03000509000000000000" pitchFamily="65" charset="-120"/>
              </a:rPr>
              <a:t>B10435103 </a:t>
            </a:r>
            <a:r>
              <a:rPr lang="zh-TW" altLang="en-US" sz="2000" dirty="0">
                <a:latin typeface="標楷體" panose="03000509000000000000" pitchFamily="65" charset="-120"/>
                <a:ea typeface="標楷體" panose="03000509000000000000" pitchFamily="65" charset="-120"/>
              </a:rPr>
              <a:t>劉采芸</a:t>
            </a:r>
          </a:p>
        </p:txBody>
      </p:sp>
      <p:pic>
        <p:nvPicPr>
          <p:cNvPr id="26" name="圖片 25" descr="af734b1ae52c7c0929bfc205acc32296.png"/>
          <p:cNvPicPr>
            <a:picLocks noChangeAspect="1"/>
          </p:cNvPicPr>
          <p:nvPr/>
        </p:nvPicPr>
        <p:blipFill>
          <a:blip r:embed="rId3">
            <a:lum bright="53000"/>
          </a:blip>
          <a:stretch>
            <a:fillRect/>
          </a:stretch>
        </p:blipFill>
        <p:spPr>
          <a:xfrm>
            <a:off x="2678893" y="1039062"/>
            <a:ext cx="4500594" cy="4500594"/>
          </a:xfrm>
          <a:prstGeom prst="rect">
            <a:avLst/>
          </a:prstGeom>
        </p:spPr>
      </p:pic>
      <p:sp>
        <p:nvSpPr>
          <p:cNvPr id="18" name="文字方塊 17"/>
          <p:cNvSpPr txBox="1"/>
          <p:nvPr/>
        </p:nvSpPr>
        <p:spPr>
          <a:xfrm>
            <a:off x="1763688" y="2573719"/>
            <a:ext cx="5857916" cy="1200329"/>
          </a:xfrm>
          <a:prstGeom prst="rect">
            <a:avLst/>
          </a:prstGeom>
          <a:noFill/>
        </p:spPr>
        <p:txBody>
          <a:bodyPr wrap="square" rtlCol="0">
            <a:spAutoFit/>
          </a:bodyPr>
          <a:lstStyle/>
          <a:p>
            <a:pPr algn="ctr"/>
            <a:r>
              <a:rPr lang="en-US" altLang="zh-TW" sz="7200" b="1" dirty="0">
                <a:latin typeface="標楷體" panose="03000509000000000000" pitchFamily="65" charset="-120"/>
                <a:ea typeface="標楷體" panose="03000509000000000000" pitchFamily="65" charset="-120"/>
              </a:rPr>
              <a:t>《</a:t>
            </a:r>
            <a:r>
              <a:rPr lang="zh-TW" altLang="en-US" sz="7200" b="1" dirty="0">
                <a:latin typeface="標楷體" panose="03000509000000000000" pitchFamily="65" charset="-120"/>
                <a:ea typeface="標楷體" panose="03000509000000000000" pitchFamily="65" charset="-120"/>
              </a:rPr>
              <a:t>妻妾成群</a:t>
            </a:r>
            <a:r>
              <a:rPr lang="en-US" altLang="zh-TW" sz="7200" b="1" dirty="0">
                <a:latin typeface="標楷體" panose="03000509000000000000" pitchFamily="65" charset="-120"/>
                <a:ea typeface="標楷體" panose="03000509000000000000" pitchFamily="65" charset="-120"/>
              </a:rPr>
              <a:t>》</a:t>
            </a:r>
            <a:endParaRPr lang="zh-TW" altLang="en-US" sz="7200" b="1" dirty="0">
              <a:latin typeface="標楷體" panose="03000509000000000000" pitchFamily="65" charset="-120"/>
              <a:ea typeface="標楷體" panose="03000509000000000000" pitchFamily="65" charset="-120"/>
            </a:endParaRPr>
          </a:p>
        </p:txBody>
      </p:sp>
      <p:sp>
        <p:nvSpPr>
          <p:cNvPr id="29" name="文字方塊 28"/>
          <p:cNvSpPr txBox="1"/>
          <p:nvPr/>
        </p:nvSpPr>
        <p:spPr>
          <a:xfrm>
            <a:off x="6572264" y="5643578"/>
            <a:ext cx="2286048" cy="923330"/>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指導老師：吳美玲</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指導ＴＡ：閻維謙</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
        <p:nvSpPr>
          <p:cNvPr id="9" name="文字方塊 8"/>
          <p:cNvSpPr txBox="1"/>
          <p:nvPr/>
        </p:nvSpPr>
        <p:spPr>
          <a:xfrm>
            <a:off x="6572264" y="3714752"/>
            <a:ext cx="1428760" cy="707886"/>
          </a:xfrm>
          <a:prstGeom prst="rect">
            <a:avLst/>
          </a:prstGeom>
          <a:noFill/>
        </p:spPr>
        <p:txBody>
          <a:bodyPr wrap="square" rtlCol="0">
            <a:spAutoFit/>
          </a:bodyPr>
          <a:lstStyle/>
          <a:p>
            <a:pPr algn="r"/>
            <a:r>
              <a:rPr lang="zh-TW" altLang="en-US" sz="4000" b="1" dirty="0">
                <a:latin typeface="標楷體" panose="03000509000000000000" pitchFamily="65" charset="-120"/>
                <a:ea typeface="標楷體" panose="03000509000000000000" pitchFamily="65" charset="-120"/>
                <a:cs typeface="MV Boli" pitchFamily="2" charset="0"/>
              </a:rPr>
              <a:t>蘇童</a:t>
            </a:r>
          </a:p>
        </p:txBody>
      </p:sp>
      <p:pic>
        <p:nvPicPr>
          <p:cNvPr id="10" name="圖片 9" descr="20140827031102_3.gif"/>
          <p:cNvPicPr>
            <a:picLocks noChangeAspect="1"/>
          </p:cNvPicPr>
          <p:nvPr/>
        </p:nvPicPr>
        <p:blipFill>
          <a:blip r:embed="rId4"/>
          <a:srcRect l="5966" t="3327" r="2351" b="3527"/>
          <a:stretch>
            <a:fillRect/>
          </a:stretch>
        </p:blipFill>
        <p:spPr>
          <a:xfrm>
            <a:off x="436671" y="714356"/>
            <a:ext cx="2786082" cy="2000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58961" y="-1172278"/>
            <a:ext cx="6862106" cy="9180027"/>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3643338"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內容大綱</a:t>
            </a:r>
          </a:p>
        </p:txBody>
      </p:sp>
      <p:sp>
        <p:nvSpPr>
          <p:cNvPr id="14" name="文字方塊 13"/>
          <p:cNvSpPr txBox="1"/>
          <p:nvPr/>
        </p:nvSpPr>
        <p:spPr>
          <a:xfrm>
            <a:off x="591516" y="1890947"/>
            <a:ext cx="7960968" cy="5078313"/>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一直沒懷孕的頌蓮感到不安，沒有孩子便沒有權利與地位，正當頌蓮到馬桶間要丟棄污物時，意外發現雁兒把詛咒自己畫像的草紙丟到馬桶，無法原諒雁兒的惡行，於是威脅雁兒把草紙吞下肚，雁兒因此死亡，事情曝光後也使得頌蓮的情況更處於弱勢。</a:t>
            </a:r>
          </a:p>
          <a:p>
            <a:endParaRPr lang="zh-TW" alt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某次與飛浦兩人喝酒，頌蓮藉此表達愛慕之心，沒想到飛浦表示自己害怕女人，失意的頌蓮便酒醉走回房裡。</a:t>
            </a:r>
          </a:p>
          <a:p>
            <a:endParaRPr lang="zh-TW" altLang="en-US"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隔日梅姍與醫生的姦情被揭發，凌晨時分梅姍被「處刑」丟下廢井死亡，目睹一切的頌蓮發出驚叫後開始精神異常；第二年春天，陳佐千娶了第五位太太文竹。</a:t>
            </a:r>
          </a:p>
          <a:p>
            <a:endParaRPr lang="zh-TW" altLang="en-US"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236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58961" y="-1172278"/>
            <a:ext cx="6862106" cy="9180027"/>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3643338"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經典語錄</a:t>
            </a:r>
          </a:p>
        </p:txBody>
      </p:sp>
      <p:sp>
        <p:nvSpPr>
          <p:cNvPr id="14" name="文字方塊 13"/>
          <p:cNvSpPr txBox="1"/>
          <p:nvPr/>
        </p:nvSpPr>
        <p:spPr>
          <a:xfrm>
            <a:off x="457200" y="2143108"/>
            <a:ext cx="7960968"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　　</a:t>
            </a:r>
          </a:p>
        </p:txBody>
      </p:sp>
      <p:sp>
        <p:nvSpPr>
          <p:cNvPr id="3" name="文字方塊 2"/>
          <p:cNvSpPr txBox="1"/>
          <p:nvPr/>
        </p:nvSpPr>
        <p:spPr>
          <a:xfrm>
            <a:off x="323528" y="1879169"/>
            <a:ext cx="8496944" cy="4524315"/>
          </a:xfrm>
          <a:prstGeom prst="rect">
            <a:avLst/>
          </a:prstGeom>
          <a:noFill/>
        </p:spPr>
        <p:txBody>
          <a:bodyPr wrap="square" rtlCol="0">
            <a:spAutoFit/>
          </a:bodyPr>
          <a:lstStyle/>
          <a:p>
            <a:pPr algn="just"/>
            <a:r>
              <a:rPr lang="en-US" altLang="zh-TW" sz="2400" dirty="0">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男尊女卑，女性地位低 </a:t>
            </a:r>
            <a:r>
              <a:rPr lang="en-US" altLang="zh-TW" sz="2400" dirty="0">
                <a:latin typeface="標楷體" panose="03000509000000000000" pitchFamily="65" charset="-120"/>
                <a:ea typeface="標楷體" panose="03000509000000000000" pitchFamily="65" charset="-120"/>
              </a:rPr>
              <a:t>-</a:t>
            </a:r>
          </a:p>
          <a:p>
            <a:pPr algn="just"/>
            <a:r>
              <a:rPr lang="zh-TW" altLang="en-US" sz="2400" dirty="0">
                <a:latin typeface="標楷體" panose="03000509000000000000" pitchFamily="65" charset="-120"/>
                <a:ea typeface="標楷體" panose="03000509000000000000" pitchFamily="65" charset="-120"/>
              </a:rPr>
              <a:t>陳佐千鼻孔皇哼了一聲，她一不高興就稱病。又說，她想爬到我頭上來。頌蓮說，你讓她爬嗎？陳佐千揮揮手說，</a:t>
            </a:r>
            <a:r>
              <a:rPr lang="zh-TW" altLang="en-US" sz="2400" dirty="0">
                <a:solidFill>
                  <a:srgbClr val="FF0000"/>
                </a:solidFill>
                <a:latin typeface="標楷體" panose="03000509000000000000" pitchFamily="65" charset="-120"/>
                <a:ea typeface="標楷體" panose="03000509000000000000" pitchFamily="65" charset="-120"/>
              </a:rPr>
              <a:t>休想，女人永遠爬不到男人的頭上來</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algn="just"/>
            <a:r>
              <a:rPr lang="en-US" altLang="zh-TW" sz="2400" dirty="0">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女性對存在價值的悟醒 </a:t>
            </a:r>
            <a:r>
              <a:rPr lang="en-US" altLang="zh-TW" sz="2400" dirty="0">
                <a:latin typeface="標楷體" panose="03000509000000000000" pitchFamily="65" charset="-120"/>
                <a:ea typeface="標楷體" panose="03000509000000000000" pitchFamily="65" charset="-120"/>
              </a:rPr>
              <a:t>-</a:t>
            </a:r>
            <a:endParaRPr lang="en-US" altLang="zh-TW" dirty="0"/>
          </a:p>
          <a:p>
            <a:pPr algn="just"/>
            <a:r>
              <a:rPr lang="zh-TW" altLang="en-US" sz="2400" dirty="0">
                <a:latin typeface="標楷體" panose="03000509000000000000" pitchFamily="65" charset="-120"/>
                <a:ea typeface="標楷體" panose="03000509000000000000" pitchFamily="65" charset="-120"/>
              </a:rPr>
              <a:t>你哭了？</a:t>
            </a:r>
            <a:r>
              <a:rPr lang="zh-TW" altLang="en-US" sz="2400" dirty="0">
                <a:solidFill>
                  <a:srgbClr val="FF0000"/>
                </a:solidFill>
                <a:latin typeface="標楷體" panose="03000509000000000000" pitchFamily="65" charset="-120"/>
                <a:ea typeface="標楷體" panose="03000509000000000000" pitchFamily="65" charset="-120"/>
              </a:rPr>
              <a:t>你活得不是狠高興嗎，為什麼哭</a:t>
            </a:r>
            <a:r>
              <a:rPr lang="zh-TW" altLang="en-US" sz="2400" dirty="0">
                <a:latin typeface="標楷體" panose="03000509000000000000" pitchFamily="65" charset="-120"/>
                <a:ea typeface="標楷體" panose="03000509000000000000" pitchFamily="65" charset="-120"/>
              </a:rPr>
              <a:t>？梅珊在頌蓮面前站住，淡淡他說。頌蓮掏出手絹擦了擦眼角，他說也不知是怎麼了，你唱的戲叫什麼？叫</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女吊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。梅珊說你喜歡聽嗎？我對京戲一竅不通，主要是你唱得實在動情，聽得我也傷心起來，頌蓮說著她看見梅珊的臉上第一次露出和善的神情，梅珊低下頭看看自己的戲裝，她說，</a:t>
            </a:r>
            <a:r>
              <a:rPr lang="zh-TW" altLang="en-US" sz="2400" dirty="0">
                <a:solidFill>
                  <a:srgbClr val="FF0000"/>
                </a:solidFill>
                <a:latin typeface="標楷體" panose="03000509000000000000" pitchFamily="65" charset="-120"/>
                <a:ea typeface="標楷體" panose="03000509000000000000" pitchFamily="65" charset="-120"/>
              </a:rPr>
              <a:t>本來就是做戲嘛，傷心可不值得。做戲做得好能騙別人，做得不好只能騙騙自己</a:t>
            </a:r>
            <a:r>
              <a:rPr lang="zh-TW" altLang="en-US" sz="2400"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47707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58961" y="-1172278"/>
            <a:ext cx="6862106" cy="9180027"/>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3643338"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經典語錄</a:t>
            </a:r>
          </a:p>
        </p:txBody>
      </p:sp>
      <p:sp>
        <p:nvSpPr>
          <p:cNvPr id="14" name="文字方塊 13"/>
          <p:cNvSpPr txBox="1"/>
          <p:nvPr/>
        </p:nvSpPr>
        <p:spPr>
          <a:xfrm>
            <a:off x="457200" y="2143108"/>
            <a:ext cx="7960968"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　　</a:t>
            </a:r>
          </a:p>
        </p:txBody>
      </p:sp>
      <p:sp>
        <p:nvSpPr>
          <p:cNvPr id="3" name="文字方塊 2"/>
          <p:cNvSpPr txBox="1"/>
          <p:nvPr/>
        </p:nvSpPr>
        <p:spPr>
          <a:xfrm>
            <a:off x="250915" y="1887305"/>
            <a:ext cx="8678198" cy="4524315"/>
          </a:xfrm>
          <a:prstGeom prst="rect">
            <a:avLst/>
          </a:prstGeom>
          <a:noFill/>
        </p:spPr>
        <p:txBody>
          <a:bodyPr wrap="square" rtlCol="0">
            <a:spAutoFit/>
          </a:bodyPr>
          <a:lstStyle/>
          <a:p>
            <a:pPr algn="just"/>
            <a:r>
              <a:rPr lang="en-US" altLang="zh-TW" sz="2400" dirty="0">
                <a:latin typeface="標楷體" panose="03000509000000000000" pitchFamily="65" charset="-120"/>
                <a:ea typeface="標楷體" panose="03000509000000000000" pitchFamily="65" charset="-120"/>
              </a:rPr>
              <a:t>3.</a:t>
            </a:r>
            <a:r>
              <a:rPr lang="zh-TW" altLang="en-US" sz="2400" dirty="0">
                <a:solidFill>
                  <a:srgbClr val="FF0000"/>
                </a:solidFill>
                <a:latin typeface="標楷體" panose="03000509000000000000" pitchFamily="65" charset="-120"/>
                <a:ea typeface="標楷體" panose="03000509000000000000" pitchFamily="65" charset="-120"/>
              </a:rPr>
              <a:t>悲慘女性 </a:t>
            </a:r>
            <a:r>
              <a:rPr lang="en-US" altLang="zh-TW" sz="2400" dirty="0">
                <a:latin typeface="標楷體" panose="03000509000000000000" pitchFamily="65" charset="-120"/>
                <a:ea typeface="標楷體" panose="03000509000000000000" pitchFamily="65" charset="-120"/>
              </a:rPr>
              <a:t>- </a:t>
            </a:r>
          </a:p>
          <a:p>
            <a:pPr algn="just"/>
            <a:r>
              <a:rPr lang="zh-TW" altLang="en-US" sz="2400" dirty="0">
                <a:latin typeface="標楷體" panose="03000509000000000000" pitchFamily="65" charset="-120"/>
                <a:ea typeface="標楷體" panose="03000509000000000000" pitchFamily="65" charset="-120"/>
              </a:rPr>
              <a:t>她走到廢井邊，彎下腰朝井裡看了看，忽然笑了一聲，鬼，　　　        這裡才有鬼呢，你知道是誰死在這井裡嗎？梅珊依然坐在石桌上不動，她說，</a:t>
            </a:r>
            <a:r>
              <a:rPr lang="zh-TW" altLang="en-US" sz="2400" dirty="0">
                <a:solidFill>
                  <a:srgbClr val="FF0000"/>
                </a:solidFill>
                <a:latin typeface="標楷體" panose="03000509000000000000" pitchFamily="65" charset="-120"/>
                <a:ea typeface="標楷體" panose="03000509000000000000" pitchFamily="65" charset="-120"/>
              </a:rPr>
              <a:t>還能是誰，一個是你，一個是我</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algn="just"/>
            <a:endParaRPr lang="en-US" altLang="zh-TW" sz="2400" dirty="0">
              <a:latin typeface="標楷體" panose="03000509000000000000" pitchFamily="65" charset="-120"/>
              <a:ea typeface="標楷體" panose="03000509000000000000" pitchFamily="65" charset="-120"/>
            </a:endParaRPr>
          </a:p>
          <a:p>
            <a:pPr algn="just"/>
            <a:r>
              <a:rPr lang="en-US" altLang="zh-TW" sz="2400" dirty="0">
                <a:latin typeface="標楷體" panose="03000509000000000000" pitchFamily="65" charset="-120"/>
                <a:ea typeface="標楷體" panose="03000509000000000000" pitchFamily="65" charset="-120"/>
              </a:rPr>
              <a:t>4.</a:t>
            </a:r>
            <a:r>
              <a:rPr lang="zh-TW" altLang="en-US" sz="2400" dirty="0">
                <a:solidFill>
                  <a:srgbClr val="FF0000"/>
                </a:solidFill>
                <a:latin typeface="標楷體" panose="03000509000000000000" pitchFamily="65" charset="-120"/>
                <a:ea typeface="標楷體" panose="03000509000000000000" pitchFamily="65" charset="-120"/>
              </a:rPr>
              <a:t>傳宗接代的工具 </a:t>
            </a:r>
            <a:r>
              <a:rPr lang="en-US" altLang="zh-TW" sz="2400" dirty="0">
                <a:latin typeface="標楷體" panose="03000509000000000000" pitchFamily="65" charset="-120"/>
                <a:ea typeface="標楷體" panose="03000509000000000000" pitchFamily="65" charset="-120"/>
              </a:rPr>
              <a:t>–</a:t>
            </a:r>
          </a:p>
          <a:p>
            <a:pPr algn="just"/>
            <a:r>
              <a:rPr lang="zh-TW" altLang="en-US" sz="2400" dirty="0">
                <a:latin typeface="標楷體" panose="03000509000000000000" pitchFamily="65" charset="-120"/>
                <a:ea typeface="標楷體" panose="03000509000000000000" pitchFamily="65" charset="-120"/>
              </a:rPr>
              <a:t>梅珊說我跟卓雲差不多一起懷孕的，我三個月的時候她差人在我的煎藥裡放了</a:t>
            </a:r>
            <a:r>
              <a:rPr lang="zh-TW" altLang="en-US" sz="2400" dirty="0">
                <a:solidFill>
                  <a:srgbClr val="FF0000"/>
                </a:solidFill>
                <a:latin typeface="標楷體" panose="03000509000000000000" pitchFamily="65" charset="-120"/>
                <a:ea typeface="標楷體" panose="03000509000000000000" pitchFamily="65" charset="-120"/>
              </a:rPr>
              <a:t>瀉胎藥</a:t>
            </a:r>
            <a:r>
              <a:rPr lang="zh-TW" altLang="en-US" sz="2400" dirty="0">
                <a:latin typeface="標楷體" panose="03000509000000000000" pitchFamily="65" charset="-120"/>
                <a:ea typeface="標楷體" panose="03000509000000000000" pitchFamily="65" charset="-120"/>
              </a:rPr>
              <a:t>，結果我命大，胎兒沒掉下來，後來，我們差不多同時臨盆，她又想先生孩子，就花很多錢打外國</a:t>
            </a:r>
            <a:r>
              <a:rPr lang="zh-TW" altLang="en-US" sz="2400" dirty="0">
                <a:solidFill>
                  <a:srgbClr val="FF0000"/>
                </a:solidFill>
                <a:latin typeface="標楷體" panose="03000509000000000000" pitchFamily="65" charset="-120"/>
                <a:ea typeface="標楷體" panose="03000509000000000000" pitchFamily="65" charset="-120"/>
              </a:rPr>
              <a:t>催產針</a:t>
            </a:r>
            <a:r>
              <a:rPr lang="zh-TW" altLang="en-US" sz="2400" dirty="0">
                <a:latin typeface="標楷體" panose="03000509000000000000" pitchFamily="65" charset="-120"/>
                <a:ea typeface="標楷體" panose="03000509000000000000" pitchFamily="65" charset="-120"/>
              </a:rPr>
              <a:t>，把陰道都撐破了，結果還是我命大，我先生了飛瀾，是個男的，她竹籃打水一場空，生了憶容不過是個小賤貨，還比飛瀾晚了三個鐘頭呢。</a:t>
            </a:r>
            <a:endParaRPr lang="en-US"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4525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9" y="-1145054"/>
            <a:ext cx="6862106" cy="9144001"/>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3643338"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心得感想</a:t>
            </a:r>
          </a:p>
        </p:txBody>
      </p:sp>
      <p:sp>
        <p:nvSpPr>
          <p:cNvPr id="13" name="文字方塊 12"/>
          <p:cNvSpPr txBox="1"/>
          <p:nvPr/>
        </p:nvSpPr>
        <p:spPr>
          <a:xfrm>
            <a:off x="142844" y="2214554"/>
            <a:ext cx="4286280" cy="400110"/>
          </a:xfrm>
          <a:prstGeom prst="rect">
            <a:avLst/>
          </a:prstGeom>
          <a:noFill/>
        </p:spPr>
        <p:txBody>
          <a:bodyPr wrap="square" rtlCol="0">
            <a:spAutoFit/>
          </a:bodyPr>
          <a:lstStyle/>
          <a:p>
            <a:pPr marL="342900" indent="-342900"/>
            <a:endParaRPr lang="zh-TW" altLang="en-US" sz="2000" dirty="0">
              <a:latin typeface="華康歐陽詢體W5" pitchFamily="65" charset="-120"/>
              <a:ea typeface="華康歐陽詢體W5" pitchFamily="65" charset="-120"/>
            </a:endParaRPr>
          </a:p>
        </p:txBody>
      </p:sp>
      <p:sp>
        <p:nvSpPr>
          <p:cNvPr id="5" name="文字方塊 4"/>
          <p:cNvSpPr txBox="1"/>
          <p:nvPr/>
        </p:nvSpPr>
        <p:spPr>
          <a:xfrm>
            <a:off x="457200" y="1988840"/>
            <a:ext cx="8229600" cy="3785652"/>
          </a:xfrm>
          <a:prstGeom prst="rect">
            <a:avLst/>
          </a:prstGeom>
          <a:noFill/>
        </p:spPr>
        <p:txBody>
          <a:bodyPr wrap="square" rtlCol="0">
            <a:spAutoFit/>
          </a:bodyPr>
          <a:lstStyle/>
          <a:p>
            <a:r>
              <a:rPr lang="zh-TW" altLang="en-US" sz="2400" dirty="0"/>
              <a:t>　　</a:t>
            </a:r>
            <a:r>
              <a:rPr lang="zh-TW" altLang="en-US" sz="2400" dirty="0">
                <a:latin typeface="標楷體" panose="03000509000000000000" pitchFamily="65" charset="-120"/>
                <a:ea typeface="標楷體" panose="03000509000000000000" pitchFamily="65" charset="-120"/>
              </a:rPr>
              <a:t>這本小說很特別，是從主角</a:t>
            </a:r>
            <a:r>
              <a:rPr lang="zh-TW" altLang="en-US" sz="2400" dirty="0">
                <a:solidFill>
                  <a:srgbClr val="FF0000"/>
                </a:solidFill>
                <a:latin typeface="標楷體" panose="03000509000000000000" pitchFamily="65" charset="-120"/>
                <a:ea typeface="標楷體" panose="03000509000000000000" pitchFamily="65" charset="-120"/>
              </a:rPr>
              <a:t>四太太頌蓮</a:t>
            </a:r>
            <a:r>
              <a:rPr lang="zh-TW" altLang="en-US" sz="2400" dirty="0">
                <a:latin typeface="標楷體" panose="03000509000000000000" pitchFamily="65" charset="-120"/>
                <a:ea typeface="標楷體" panose="03000509000000000000" pitchFamily="65" charset="-120"/>
              </a:rPr>
              <a:t>為出發點，以頌蓮的角度講一個大宅院的故事，這部小說一開頭就把老爺的父權意識給表現得很明顯，也訴說著這是一個</a:t>
            </a:r>
            <a:r>
              <a:rPr lang="zh-TW" altLang="en-US" sz="2400" dirty="0">
                <a:solidFill>
                  <a:srgbClr val="FF0000"/>
                </a:solidFill>
                <a:latin typeface="標楷體" panose="03000509000000000000" pitchFamily="65" charset="-120"/>
                <a:ea typeface="標楷體" panose="03000509000000000000" pitchFamily="65" charset="-120"/>
              </a:rPr>
              <a:t>封建社會</a:t>
            </a:r>
            <a:r>
              <a:rPr lang="zh-TW" altLang="en-US" sz="2400" dirty="0">
                <a:latin typeface="標楷體" panose="03000509000000000000" pitchFamily="65" charset="-120"/>
                <a:ea typeface="標楷體" panose="03000509000000000000" pitchFamily="65" charset="-120"/>
              </a:rPr>
              <a:t>下女人悲哀的時代。</a:t>
            </a:r>
            <a:endParaRPr lang="en-US" altLang="zh-TW" sz="2400" dirty="0">
              <a:latin typeface="標楷體" panose="03000509000000000000" pitchFamily="65" charset="-120"/>
              <a:ea typeface="標楷體" panose="03000509000000000000" pitchFamily="65" charset="-120"/>
            </a:endParaRPr>
          </a:p>
          <a:p>
            <a:r>
              <a:rPr lang="zh-TW" altLang="en-US" sz="2400" dirty="0"/>
              <a:t>　　</a:t>
            </a:r>
            <a:r>
              <a:rPr lang="zh-TW" altLang="en-US" sz="2400" dirty="0">
                <a:latin typeface="標楷體" panose="03000509000000000000" pitchFamily="65" charset="-120"/>
                <a:ea typeface="標楷體" panose="03000509000000000000" pitchFamily="65" charset="-120"/>
              </a:rPr>
              <a:t>他訴說了那個時期是</a:t>
            </a:r>
            <a:r>
              <a:rPr lang="zh-TW" altLang="en-US" sz="2400" dirty="0">
                <a:solidFill>
                  <a:srgbClr val="FF0000"/>
                </a:solidFill>
                <a:latin typeface="標楷體" panose="03000509000000000000" pitchFamily="65" charset="-120"/>
                <a:ea typeface="標楷體" panose="03000509000000000000" pitchFamily="65" charset="-120"/>
              </a:rPr>
              <a:t>男人主義</a:t>
            </a:r>
            <a:r>
              <a:rPr lang="zh-TW" altLang="en-US" sz="2400" dirty="0">
                <a:latin typeface="標楷體" panose="03000509000000000000" pitchFamily="65" charset="-120"/>
                <a:ea typeface="標楷體" panose="03000509000000000000" pitchFamily="65" charset="-120"/>
              </a:rPr>
              <a:t>的時代，女生只能</a:t>
            </a:r>
            <a:r>
              <a:rPr lang="zh-TW" altLang="en-US" sz="2400" dirty="0">
                <a:solidFill>
                  <a:srgbClr val="FF0000"/>
                </a:solidFill>
                <a:latin typeface="標楷體" panose="03000509000000000000" pitchFamily="65" charset="-120"/>
                <a:ea typeface="標楷體" panose="03000509000000000000" pitchFamily="65" charset="-120"/>
              </a:rPr>
              <a:t>互相爭寵</a:t>
            </a:r>
            <a:r>
              <a:rPr lang="zh-TW" altLang="en-US"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勾心鬥角</a:t>
            </a:r>
            <a:r>
              <a:rPr lang="zh-TW" altLang="en-US" sz="2400" dirty="0">
                <a:latin typeface="標楷體" panose="03000509000000000000" pitchFamily="65" charset="-120"/>
                <a:ea typeface="標楷體" panose="03000509000000000000" pitchFamily="65" charset="-120"/>
              </a:rPr>
              <a:t>的爬上高處，男生說什麼就是什麼的強硬態度，還好像現在已經是</a:t>
            </a:r>
            <a:r>
              <a:rPr lang="zh-TW" altLang="en-US" sz="2400" dirty="0">
                <a:solidFill>
                  <a:srgbClr val="FF0000"/>
                </a:solidFill>
                <a:latin typeface="標楷體" panose="03000509000000000000" pitchFamily="65" charset="-120"/>
                <a:ea typeface="標楷體" panose="03000509000000000000" pitchFamily="65" charset="-120"/>
              </a:rPr>
              <a:t>男女平等</a:t>
            </a:r>
            <a:r>
              <a:rPr lang="zh-TW" altLang="en-US" sz="2400" dirty="0">
                <a:latin typeface="標楷體" panose="03000509000000000000" pitchFamily="65" charset="-120"/>
                <a:ea typeface="標楷體" panose="03000509000000000000" pitchFamily="65" charset="-120"/>
              </a:rPr>
              <a:t>的時代了，不再只能聽從男生的主意才能生活了，女生更能有自己的女性主見，能生活在現代的我們真的太幸福了。</a:t>
            </a: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360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7" y="-1145054"/>
            <a:ext cx="6862106" cy="9144001"/>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2143140"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目錄</a:t>
            </a:r>
          </a:p>
        </p:txBody>
      </p:sp>
      <p:sp>
        <p:nvSpPr>
          <p:cNvPr id="10" name="文字方塊 9"/>
          <p:cNvSpPr txBox="1"/>
          <p:nvPr/>
        </p:nvSpPr>
        <p:spPr>
          <a:xfrm>
            <a:off x="785786" y="2428868"/>
            <a:ext cx="6357982" cy="2977738"/>
          </a:xfrm>
          <a:prstGeom prst="rect">
            <a:avLst/>
          </a:prstGeom>
          <a:noFill/>
        </p:spPr>
        <p:txBody>
          <a:bodyPr wrap="square" rtlCol="0">
            <a:spAutoFit/>
          </a:bodyPr>
          <a:lstStyle/>
          <a:p>
            <a:pPr>
              <a:lnSpc>
                <a:spcPts val="4500"/>
              </a:lnSpc>
            </a:pPr>
            <a:r>
              <a:rPr lang="zh-TW" altLang="en-US" sz="4000" b="1" dirty="0">
                <a:latin typeface="標楷體" panose="03000509000000000000" pitchFamily="65" charset="-120"/>
                <a:ea typeface="標楷體" panose="03000509000000000000" pitchFamily="65" charset="-120"/>
              </a:rPr>
              <a:t>一、作者與時代背景</a:t>
            </a:r>
            <a:endParaRPr lang="en-US" altLang="zh-TW" sz="4000" b="1" dirty="0">
              <a:latin typeface="標楷體" panose="03000509000000000000" pitchFamily="65" charset="-120"/>
              <a:ea typeface="標楷體" panose="03000509000000000000" pitchFamily="65" charset="-120"/>
            </a:endParaRPr>
          </a:p>
          <a:p>
            <a:pPr>
              <a:lnSpc>
                <a:spcPts val="4500"/>
              </a:lnSpc>
            </a:pPr>
            <a:r>
              <a:rPr lang="zh-TW" altLang="en-US" sz="4000" b="1" dirty="0">
                <a:latin typeface="標楷體" panose="03000509000000000000" pitchFamily="65" charset="-120"/>
                <a:ea typeface="標楷體" panose="03000509000000000000" pitchFamily="65" charset="-120"/>
              </a:rPr>
              <a:t>二、人物介紹描寫</a:t>
            </a:r>
            <a:endParaRPr lang="en-US" altLang="zh-TW" sz="4000" b="1" dirty="0">
              <a:latin typeface="標楷體" panose="03000509000000000000" pitchFamily="65" charset="-120"/>
              <a:ea typeface="標楷體" panose="03000509000000000000" pitchFamily="65" charset="-120"/>
            </a:endParaRPr>
          </a:p>
          <a:p>
            <a:pPr>
              <a:lnSpc>
                <a:spcPts val="4500"/>
              </a:lnSpc>
            </a:pPr>
            <a:r>
              <a:rPr lang="zh-TW" altLang="en-US" sz="4000" b="1" dirty="0">
                <a:latin typeface="標楷體" panose="03000509000000000000" pitchFamily="65" charset="-120"/>
                <a:ea typeface="標楷體" panose="03000509000000000000" pitchFamily="65" charset="-120"/>
              </a:rPr>
              <a:t>三、內容大綱</a:t>
            </a:r>
            <a:endParaRPr lang="en-US" altLang="zh-TW" sz="4000" b="1" dirty="0">
              <a:latin typeface="標楷體" panose="03000509000000000000" pitchFamily="65" charset="-120"/>
              <a:ea typeface="標楷體" panose="03000509000000000000" pitchFamily="65" charset="-120"/>
            </a:endParaRPr>
          </a:p>
          <a:p>
            <a:pPr>
              <a:lnSpc>
                <a:spcPts val="4500"/>
              </a:lnSpc>
            </a:pPr>
            <a:r>
              <a:rPr lang="zh-TW" altLang="en-US" sz="4000" b="1" dirty="0">
                <a:latin typeface="標楷體" panose="03000509000000000000" pitchFamily="65" charset="-120"/>
                <a:ea typeface="標楷體" panose="03000509000000000000" pitchFamily="65" charset="-120"/>
              </a:rPr>
              <a:t>四、心得感想</a:t>
            </a:r>
            <a:endParaRPr lang="en-US" altLang="zh-TW" sz="4000" b="1" dirty="0">
              <a:latin typeface="標楷體" panose="03000509000000000000" pitchFamily="65" charset="-120"/>
              <a:ea typeface="標楷體" panose="03000509000000000000" pitchFamily="65" charset="-120"/>
            </a:endParaRPr>
          </a:p>
          <a:p>
            <a:pPr>
              <a:lnSpc>
                <a:spcPts val="4500"/>
              </a:lnSpc>
            </a:pPr>
            <a:endParaRPr lang="en-US" altLang="zh-TW" sz="3200" dirty="0">
              <a:latin typeface="標楷體" panose="03000509000000000000" pitchFamily="65" charset="-120"/>
              <a:ea typeface="標楷體" panose="03000509000000000000" pitchFamily="65" charset="-120"/>
            </a:endParaRPr>
          </a:p>
        </p:txBody>
      </p:sp>
      <p:pic>
        <p:nvPicPr>
          <p:cNvPr id="11" name="圖片 10" descr="10134586.jpg"/>
          <p:cNvPicPr>
            <a:picLocks noChangeAspect="1"/>
          </p:cNvPicPr>
          <p:nvPr/>
        </p:nvPicPr>
        <p:blipFill>
          <a:blip r:embed="rId3">
            <a:lum bright="12000"/>
          </a:blip>
          <a:srcRect b="9091"/>
          <a:stretch>
            <a:fillRect/>
          </a:stretch>
        </p:blipFill>
        <p:spPr>
          <a:xfrm>
            <a:off x="5857884" y="4929198"/>
            <a:ext cx="2357454" cy="1703796"/>
          </a:xfrm>
          <a:prstGeom prst="rect">
            <a:avLst/>
          </a:prstGeom>
        </p:spPr>
      </p:pic>
      <p:pic>
        <p:nvPicPr>
          <p:cNvPr id="12" name="圖片 11" descr="45c788e96f4ae0485e9fe8d447a049ee.png"/>
          <p:cNvPicPr>
            <a:picLocks noChangeAspect="1"/>
          </p:cNvPicPr>
          <p:nvPr/>
        </p:nvPicPr>
        <p:blipFill>
          <a:blip r:embed="rId4"/>
          <a:stretch>
            <a:fillRect/>
          </a:stretch>
        </p:blipFill>
        <p:spPr>
          <a:xfrm>
            <a:off x="5143504" y="101600"/>
            <a:ext cx="3599695" cy="38343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8" y="-1145053"/>
            <a:ext cx="6862106" cy="9144001"/>
          </a:xfrm>
        </p:spPr>
      </p:pic>
      <p:sp>
        <p:nvSpPr>
          <p:cNvPr id="7" name="圓角化單一角落矩形 6"/>
          <p:cNvSpPr/>
          <p:nvPr/>
        </p:nvSpPr>
        <p:spPr>
          <a:xfrm>
            <a:off x="571472" y="785794"/>
            <a:ext cx="6000792"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92935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000792"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作者與時代背景</a:t>
            </a:r>
          </a:p>
        </p:txBody>
      </p:sp>
      <p:sp>
        <p:nvSpPr>
          <p:cNvPr id="11" name="文字方塊 10"/>
          <p:cNvSpPr txBox="1"/>
          <p:nvPr/>
        </p:nvSpPr>
        <p:spPr>
          <a:xfrm>
            <a:off x="428596" y="2143116"/>
            <a:ext cx="4357718" cy="3400931"/>
          </a:xfrm>
          <a:prstGeom prst="rect">
            <a:avLst/>
          </a:prstGeom>
          <a:noFill/>
        </p:spPr>
        <p:txBody>
          <a:bodyPr wrap="square" rtlCol="0">
            <a:spAutoFit/>
          </a:bodyPr>
          <a:lstStyle/>
          <a:p>
            <a:pPr>
              <a:buBlip>
                <a:blip r:embed="rId3"/>
              </a:buBlip>
            </a:pPr>
            <a:r>
              <a:rPr lang="zh-TW" altLang="en-US" sz="3200" dirty="0">
                <a:latin typeface="標楷體" pitchFamily="65" charset="-120"/>
                <a:ea typeface="標楷體" pitchFamily="65" charset="-120"/>
              </a:rPr>
              <a:t> 作者簡介</a:t>
            </a:r>
            <a:endParaRPr lang="en-US" altLang="zh-TW" sz="3200" dirty="0">
              <a:latin typeface="標楷體" pitchFamily="65" charset="-120"/>
              <a:ea typeface="標楷體" pitchFamily="65" charset="-120"/>
            </a:endParaRPr>
          </a:p>
          <a:p>
            <a:pPr>
              <a:buBlip>
                <a:blip r:embed="rId3"/>
              </a:buBlip>
            </a:pPr>
            <a:endParaRPr lang="en-US" altLang="zh-TW" sz="1100" dirty="0">
              <a:latin typeface="標楷體" pitchFamily="65" charset="-120"/>
              <a:ea typeface="標楷體" pitchFamily="65" charset="-120"/>
            </a:endParaRPr>
          </a:p>
          <a:p>
            <a:r>
              <a:rPr lang="zh-TW" altLang="en-US" sz="2800" u="sng" dirty="0">
                <a:latin typeface="標楷體" pitchFamily="65" charset="-120"/>
                <a:ea typeface="標楷體" pitchFamily="65" charset="-120"/>
              </a:rPr>
              <a:t>蘇童</a:t>
            </a:r>
            <a:r>
              <a:rPr lang="zh-TW" altLang="en-US" sz="2800" dirty="0">
                <a:latin typeface="標楷體" pitchFamily="65" charset="-120"/>
                <a:ea typeface="標楷體" pitchFamily="65" charset="-120"/>
              </a:rPr>
              <a:t>是中國當代作家，原名</a:t>
            </a:r>
            <a:r>
              <a:rPr lang="zh-TW" altLang="en-US" sz="2800" u="sng" dirty="0">
                <a:latin typeface="標楷體" pitchFamily="65" charset="-120"/>
                <a:ea typeface="標楷體" pitchFamily="65" charset="-120"/>
              </a:rPr>
              <a:t>童忠貴</a:t>
            </a:r>
            <a:r>
              <a:rPr lang="zh-TW" altLang="en-US" sz="2800" dirty="0">
                <a:latin typeface="標楷體" pitchFamily="65" charset="-120"/>
                <a:ea typeface="標楷體" pitchFamily="65" charset="-120"/>
              </a:rPr>
              <a:t>是中國當代先鋒派新寫實主義代表人物之一，也是當代最具影響力、最受推崇的作家之一。</a:t>
            </a:r>
          </a:p>
          <a:p>
            <a:endParaRPr lang="zh-TW" altLang="en-US" sz="3200" dirty="0">
              <a:latin typeface="標楷體" pitchFamily="65" charset="-120"/>
              <a:ea typeface="標楷體" pitchFamily="65" charset="-120"/>
            </a:endParaRPr>
          </a:p>
        </p:txBody>
      </p:sp>
      <p:pic>
        <p:nvPicPr>
          <p:cNvPr id="1026" name="Picture 2" descr="C:\Users\zz\Desktop\20130419164914157594.jpg"/>
          <p:cNvPicPr>
            <a:picLocks noChangeAspect="1" noChangeArrowheads="1"/>
          </p:cNvPicPr>
          <p:nvPr/>
        </p:nvPicPr>
        <p:blipFill>
          <a:blip r:embed="rId4"/>
          <a:srcRect/>
          <a:stretch>
            <a:fillRect/>
          </a:stretch>
        </p:blipFill>
        <p:spPr bwMode="auto">
          <a:xfrm>
            <a:off x="5143504" y="2000240"/>
            <a:ext cx="3286148" cy="395092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8" y="-1145053"/>
            <a:ext cx="6862106" cy="9144001"/>
          </a:xfrm>
        </p:spPr>
      </p:pic>
      <p:sp>
        <p:nvSpPr>
          <p:cNvPr id="7" name="圓角化單一角落矩形 6"/>
          <p:cNvSpPr/>
          <p:nvPr/>
        </p:nvSpPr>
        <p:spPr>
          <a:xfrm>
            <a:off x="571472" y="785794"/>
            <a:ext cx="6000792"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92935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000792"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作者與時代背景</a:t>
            </a:r>
          </a:p>
        </p:txBody>
      </p:sp>
      <p:sp>
        <p:nvSpPr>
          <p:cNvPr id="11" name="文字方塊 10"/>
          <p:cNvSpPr txBox="1"/>
          <p:nvPr/>
        </p:nvSpPr>
        <p:spPr>
          <a:xfrm>
            <a:off x="428596" y="2143116"/>
            <a:ext cx="8715404" cy="3400931"/>
          </a:xfrm>
          <a:prstGeom prst="rect">
            <a:avLst/>
          </a:prstGeom>
          <a:noFill/>
        </p:spPr>
        <p:txBody>
          <a:bodyPr wrap="square" rtlCol="0">
            <a:spAutoFit/>
          </a:bodyPr>
          <a:lstStyle/>
          <a:p>
            <a:pPr>
              <a:buBlip>
                <a:blip r:embed="rId3"/>
              </a:buBlip>
            </a:pPr>
            <a:r>
              <a:rPr lang="zh-TW" altLang="en-US" sz="3200" dirty="0">
                <a:latin typeface="標楷體" pitchFamily="65" charset="-120"/>
                <a:ea typeface="標楷體" pitchFamily="65" charset="-120"/>
              </a:rPr>
              <a:t> 時代背景</a:t>
            </a:r>
            <a:endParaRPr lang="en-US" altLang="zh-TW" sz="3200" dirty="0">
              <a:latin typeface="標楷體" pitchFamily="65" charset="-120"/>
              <a:ea typeface="標楷體" pitchFamily="65" charset="-120"/>
            </a:endParaRPr>
          </a:p>
          <a:p>
            <a:pPr>
              <a:buBlip>
                <a:blip r:embed="rId3"/>
              </a:buBlip>
            </a:pPr>
            <a:endParaRPr lang="en-US" altLang="zh-TW" sz="1100" dirty="0">
              <a:latin typeface="標楷體" pitchFamily="65" charset="-120"/>
              <a:ea typeface="標楷體" pitchFamily="65" charset="-120"/>
            </a:endParaRPr>
          </a:p>
          <a:p>
            <a:r>
              <a:rPr lang="zh-TW" altLang="en-US" sz="2800" dirty="0">
                <a:latin typeface="標楷體" pitchFamily="65" charset="-120"/>
                <a:ea typeface="標楷體" pitchFamily="65" charset="-120"/>
              </a:rPr>
              <a:t>中國特有的</a:t>
            </a:r>
            <a:r>
              <a:rPr lang="zh-TW" altLang="en-US" sz="2800" dirty="0">
                <a:solidFill>
                  <a:srgbClr val="FF0000"/>
                </a:solidFill>
                <a:latin typeface="標楷體" pitchFamily="65" charset="-120"/>
                <a:ea typeface="標楷體" pitchFamily="65" charset="-120"/>
              </a:rPr>
              <a:t>封建家庭</a:t>
            </a:r>
            <a:r>
              <a:rPr lang="zh-TW" altLang="en-US" sz="2800" dirty="0">
                <a:latin typeface="標楷體" pitchFamily="65" charset="-120"/>
                <a:ea typeface="標楷體" pitchFamily="65" charset="-120"/>
              </a:rPr>
              <a:t>模式，當時有</a:t>
            </a:r>
            <a:r>
              <a:rPr lang="zh-TW" altLang="en-US" sz="2800" dirty="0">
                <a:solidFill>
                  <a:srgbClr val="FF0000"/>
                </a:solidFill>
                <a:latin typeface="標楷體" pitchFamily="65" charset="-120"/>
                <a:ea typeface="標楷體" pitchFamily="65" charset="-120"/>
              </a:rPr>
              <a:t>一夫多妻制</a:t>
            </a:r>
            <a:r>
              <a:rPr lang="zh-TW" altLang="en-US" sz="2800" dirty="0">
                <a:latin typeface="標楷體" pitchFamily="65" charset="-120"/>
                <a:ea typeface="標楷體" pitchFamily="65" charset="-120"/>
              </a:rPr>
              <a:t>，書中的老爺娶四個太太，而女主角頌蓮正是第四個太太而他跟其他太太不同的是他是受過</a:t>
            </a:r>
            <a:r>
              <a:rPr lang="zh-TW" altLang="en-US" sz="2800" dirty="0">
                <a:solidFill>
                  <a:srgbClr val="FF0000"/>
                </a:solidFill>
                <a:latin typeface="標楷體" pitchFamily="65" charset="-120"/>
                <a:ea typeface="標楷體" pitchFamily="65" charset="-120"/>
              </a:rPr>
              <a:t>新式教育</a:t>
            </a:r>
            <a:r>
              <a:rPr lang="zh-TW" altLang="en-US" sz="2800" dirty="0">
                <a:latin typeface="標楷體" pitchFamily="65" charset="-120"/>
                <a:ea typeface="標楷體" pitchFamily="65" charset="-120"/>
              </a:rPr>
              <a:t>的</a:t>
            </a:r>
            <a:r>
              <a:rPr lang="zh-TW" altLang="en-US" sz="2800" dirty="0">
                <a:solidFill>
                  <a:srgbClr val="FF0000"/>
                </a:solidFill>
                <a:latin typeface="標楷體" pitchFamily="65" charset="-120"/>
                <a:ea typeface="標楷體" pitchFamily="65" charset="-120"/>
              </a:rPr>
              <a:t>新時代女性</a:t>
            </a:r>
            <a:r>
              <a:rPr lang="zh-TW" altLang="en-US" sz="2800" dirty="0">
                <a:latin typeface="標楷體" pitchFamily="65" charset="-120"/>
                <a:ea typeface="標楷體" pitchFamily="65" charset="-120"/>
              </a:rPr>
              <a:t>，書中講的重點在於四個太太在宅院裡各自爭寵，希望在陳府裡受到重視。</a:t>
            </a:r>
          </a:p>
          <a:p>
            <a:endParaRPr lang="zh-TW" altLang="en-US" sz="3200"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9" y="-1145054"/>
            <a:ext cx="6862106" cy="9144001"/>
          </a:xfrm>
        </p:spPr>
      </p:pic>
      <p:sp>
        <p:nvSpPr>
          <p:cNvPr id="7" name="圓角化單一角落矩形 6"/>
          <p:cNvSpPr/>
          <p:nvPr/>
        </p:nvSpPr>
        <p:spPr>
          <a:xfrm>
            <a:off x="571472" y="785794"/>
            <a:ext cx="521497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14353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286544"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人物介紹描寫</a:t>
            </a:r>
          </a:p>
        </p:txBody>
      </p:sp>
      <p:sp>
        <p:nvSpPr>
          <p:cNvPr id="3" name="文字方塊 2"/>
          <p:cNvSpPr txBox="1"/>
          <p:nvPr/>
        </p:nvSpPr>
        <p:spPr>
          <a:xfrm>
            <a:off x="354360" y="1928794"/>
            <a:ext cx="8435280" cy="5170646"/>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頌蓮</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四太太</a:t>
            </a:r>
            <a:r>
              <a:rPr lang="en-US" altLang="zh-TW" sz="2400" b="1" dirty="0">
                <a:solidFill>
                  <a:srgbClr val="0070C0"/>
                </a:solidFill>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受大學教育</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思想較開放</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殘忍孤傲</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報復心強</a:t>
            </a:r>
            <a:endParaRPr lang="en-US" altLang="zh-TW" sz="2400" b="1" dirty="0">
              <a:solidFill>
                <a:srgbClr val="FF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受大學教育的頌蓮在晚宴上放肆大膽地親吻老爺；知道雁兒在草紙上詛咒她毫不忍心的要雁兒把草紙吞掉；卓雲請她剪學生頭，他卻表面無意內心有意的把卓雲的耳朵給剪了下去。</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b="1" dirty="0">
                <a:solidFill>
                  <a:srgbClr val="0070C0"/>
                </a:solidFill>
                <a:latin typeface="標楷體" panose="03000509000000000000" pitchFamily="65" charset="-120"/>
                <a:ea typeface="標楷體" panose="03000509000000000000" pitchFamily="65" charset="-120"/>
              </a:rPr>
              <a:t>陳佐千</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陳府掌權者</a:t>
            </a:r>
            <a:r>
              <a:rPr lang="en-US" altLang="zh-TW" sz="2400" b="1" dirty="0">
                <a:solidFill>
                  <a:srgbClr val="0070C0"/>
                </a:solidFill>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思想傳統</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性慾特殊</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好色</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大男人主義</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無情</a:t>
            </a:r>
          </a:p>
          <a:p>
            <a:r>
              <a:rPr lang="zh-TW" altLang="en-US" sz="2400" dirty="0">
                <a:latin typeface="標楷體" panose="03000509000000000000" pitchFamily="65" charset="-120"/>
                <a:ea typeface="標楷體" panose="03000509000000000000" pitchFamily="65" charset="-120"/>
              </a:rPr>
              <a:t>當梅珊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與醫生在旅館</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被卓雲捉到而關在房裡時，老爺卻眼裡一絲寒光頌蓮問梅珊會怎麼樣，他卻笑著說該怎麼樣就怎麼樣；在某日的夜晚，老爺要求頌蓮像狗一樣滿足他的性慾，頌蓮不答應老爺一氣之下就去找其他太太陪伴。</a:t>
            </a:r>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9" y="-1145054"/>
            <a:ext cx="6862106" cy="9144001"/>
          </a:xfrm>
        </p:spPr>
      </p:pic>
      <p:sp>
        <p:nvSpPr>
          <p:cNvPr id="7" name="圓角化單一角落矩形 6"/>
          <p:cNvSpPr/>
          <p:nvPr/>
        </p:nvSpPr>
        <p:spPr>
          <a:xfrm>
            <a:off x="571472" y="785794"/>
            <a:ext cx="521497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14353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286544"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人物介紹描寫</a:t>
            </a:r>
          </a:p>
        </p:txBody>
      </p:sp>
      <p:sp>
        <p:nvSpPr>
          <p:cNvPr id="3" name="文字方塊 2"/>
          <p:cNvSpPr txBox="1"/>
          <p:nvPr/>
        </p:nvSpPr>
        <p:spPr>
          <a:xfrm>
            <a:off x="354360" y="1901668"/>
            <a:ext cx="8435280" cy="4431983"/>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毓如</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大太太</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不易親近</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信佛</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冷酷無情</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固執呆板</a:t>
            </a:r>
          </a:p>
          <a:p>
            <a:r>
              <a:rPr lang="zh-TW" altLang="en-US" sz="2400" dirty="0">
                <a:latin typeface="標楷體" panose="03000509000000000000" pitchFamily="65" charset="-120"/>
                <a:ea typeface="標楷體" panose="03000509000000000000" pitchFamily="65" charset="-120"/>
              </a:rPr>
              <a:t>在頌蓮進門的前一天老爺帶著他去見毓如，此時佛珠突然斷了頌蓮想幫忙撿佛珠，卻被毓如無情地輕輕推開手，始終都沒抬眼看頌蓮一眼；頌蓮厭惡燒樹葉的味道覺得樹葉自己會腐爛，毓如卻執意年年秋天要燒樹葉的傳統。</a:t>
            </a:r>
          </a:p>
          <a:p>
            <a:endParaRPr lang="en-US" altLang="zh-TW" sz="2400" dirty="0">
              <a:latin typeface="標楷體" panose="03000509000000000000" pitchFamily="65" charset="-120"/>
              <a:ea typeface="標楷體" panose="03000509000000000000" pitchFamily="65" charset="-120"/>
            </a:endParaRPr>
          </a:p>
          <a:p>
            <a:r>
              <a:rPr lang="zh-TW" altLang="en-US" sz="2400" b="1" dirty="0">
                <a:solidFill>
                  <a:srgbClr val="0070C0"/>
                </a:solidFill>
                <a:latin typeface="標楷體" panose="03000509000000000000" pitchFamily="65" charset="-120"/>
                <a:ea typeface="標楷體" panose="03000509000000000000" pitchFamily="65" charset="-120"/>
              </a:rPr>
              <a:t>卓雲</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二太太</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心胸狹窄</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口蜜腹劍</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蛇蠍心腸</a:t>
            </a:r>
          </a:p>
          <a:p>
            <a:r>
              <a:rPr lang="zh-TW" altLang="en-US" sz="2400" dirty="0">
                <a:latin typeface="標楷體" panose="03000509000000000000" pitchFamily="65" charset="-120"/>
                <a:ea typeface="標楷體" panose="03000509000000000000" pitchFamily="65" charset="-120"/>
              </a:rPr>
              <a:t>文中一開始笑容滿面開心迎接頌蓮表面接受他，但最後也是最狠毒的一個利用雁兒做人偶扎針詛咒頌蓮死；在梅珊三個月有孕時偷偷下瀉胎藥深怕自己的地位被梅珊取代。</a:t>
            </a: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27465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1152" y="-1140947"/>
            <a:ext cx="6862106" cy="9144001"/>
          </a:xfrm>
        </p:spPr>
      </p:pic>
      <p:sp>
        <p:nvSpPr>
          <p:cNvPr id="7" name="圓角化單一角落矩形 6"/>
          <p:cNvSpPr/>
          <p:nvPr/>
        </p:nvSpPr>
        <p:spPr>
          <a:xfrm>
            <a:off x="571472" y="785794"/>
            <a:ext cx="521497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14353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286544"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人物介紹描寫</a:t>
            </a:r>
          </a:p>
        </p:txBody>
      </p:sp>
      <p:sp>
        <p:nvSpPr>
          <p:cNvPr id="3" name="文字方塊 2"/>
          <p:cNvSpPr txBox="1"/>
          <p:nvPr/>
        </p:nvSpPr>
        <p:spPr>
          <a:xfrm>
            <a:off x="354360" y="1901668"/>
            <a:ext cx="8435280" cy="4924425"/>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梅珊</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三太太</a:t>
            </a:r>
            <a:r>
              <a:rPr lang="en-US" altLang="zh-TW" sz="2400" b="1" dirty="0">
                <a:solidFill>
                  <a:srgbClr val="0070C0"/>
                </a:solidFill>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敢愛敢恨</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剛烈</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有個性</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張狂</a:t>
            </a:r>
            <a:endParaRPr lang="en-US" altLang="zh-TW" b="1" dirty="0">
              <a:solidFill>
                <a:srgbClr val="FF0000"/>
              </a:solidFill>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外表有傾國傾城之貌的梅珊原是唱戲的，有次老爺請她進屋唱一段戲，梅珊竟果斷地拒絕老爺說著老娘不願意；迷麻將的梅珊請頌蓮一起搓麻將，卻不小心發現他與醫生眉目傳情且桌下調情。</a:t>
            </a:r>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b="1" dirty="0">
                <a:solidFill>
                  <a:srgbClr val="0070C0"/>
                </a:solidFill>
                <a:latin typeface="標楷體" panose="03000509000000000000" pitchFamily="65" charset="-120"/>
                <a:ea typeface="標楷體" panose="03000509000000000000" pitchFamily="65" charset="-120"/>
              </a:rPr>
              <a:t>雁兒</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丫寰</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單純善良</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陰險</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表裡不一</a:t>
            </a:r>
            <a:r>
              <a:rPr lang="en-US" altLang="zh-TW" dirty="0">
                <a:solidFill>
                  <a:srgbClr val="FF0000"/>
                </a:solidFill>
                <a:latin typeface="標楷體" panose="03000509000000000000" pitchFamily="65" charset="-120"/>
                <a:ea typeface="標楷體" panose="03000509000000000000" pitchFamily="65" charset="-120"/>
              </a:rPr>
              <a:t> </a:t>
            </a:r>
          </a:p>
          <a:p>
            <a:r>
              <a:rPr lang="zh-TW" altLang="en-US" sz="2400" dirty="0">
                <a:latin typeface="標楷體" panose="03000509000000000000" pitchFamily="65" charset="-120"/>
                <a:ea typeface="標楷體" panose="03000509000000000000" pitchFamily="65" charset="-120"/>
              </a:rPr>
              <a:t>頌蓮進門第一交集的是女僕雁兒，當頌蓮想洗把臉與他對談時無意露出傻笑看出雁兒的樸素單純，但不斷受到欺凌的她漸漸開始會維護尊嚴在頌蓮背後惡作劇，在頌蓮衣服上吐唾沫、聯合卓雲做人偶扎針、在草紙上畫頌蓮。</a:t>
            </a: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02000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40949" y="-1145054"/>
            <a:ext cx="6862106" cy="9144001"/>
          </a:xfrm>
        </p:spPr>
      </p:pic>
      <p:sp>
        <p:nvSpPr>
          <p:cNvPr id="7" name="圓角化單一角落矩形 6"/>
          <p:cNvSpPr/>
          <p:nvPr/>
        </p:nvSpPr>
        <p:spPr>
          <a:xfrm>
            <a:off x="571472" y="785794"/>
            <a:ext cx="5214974"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514353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6286544"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人物介紹描寫</a:t>
            </a:r>
          </a:p>
        </p:txBody>
      </p:sp>
      <p:sp>
        <p:nvSpPr>
          <p:cNvPr id="3" name="文字方塊 2"/>
          <p:cNvSpPr txBox="1"/>
          <p:nvPr/>
        </p:nvSpPr>
        <p:spPr>
          <a:xfrm>
            <a:off x="354360" y="2026861"/>
            <a:ext cx="8435280" cy="4185761"/>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飛浦</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大少爺</a:t>
            </a:r>
            <a:r>
              <a:rPr lang="en-US" altLang="zh-TW" sz="2400" b="1" dirty="0">
                <a:solidFill>
                  <a:srgbClr val="0070C0"/>
                </a:solidFill>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溫情</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平易近人</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和藹可親</a:t>
            </a:r>
          </a:p>
          <a:p>
            <a:r>
              <a:rPr lang="zh-TW" altLang="en-US" sz="2400" dirty="0">
                <a:latin typeface="標楷體" panose="03000509000000000000" pitchFamily="65" charset="-120"/>
                <a:ea typeface="標楷體" panose="03000509000000000000" pitchFamily="65" charset="-120"/>
              </a:rPr>
              <a:t>起初飛浦的吹簫聲引起頌蓮的好奇心而相識；在頌蓮失寵時陪著頌蓮喝酒說話；當頌蓮心情不好他誤以為頌蓮病了並上前關心頌蓮，且陪他聊聊心事。</a:t>
            </a:r>
          </a:p>
          <a:p>
            <a:endParaRPr lang="zh-TW" altLang="en-US" sz="2400" dirty="0">
              <a:latin typeface="標楷體" panose="03000509000000000000" pitchFamily="65" charset="-120"/>
              <a:ea typeface="標楷體" panose="03000509000000000000" pitchFamily="65" charset="-120"/>
            </a:endParaRPr>
          </a:p>
          <a:p>
            <a:r>
              <a:rPr lang="zh-TW" altLang="en-US" sz="2400" b="1" dirty="0">
                <a:solidFill>
                  <a:srgbClr val="0070C0"/>
                </a:solidFill>
                <a:latin typeface="標楷體" panose="03000509000000000000" pitchFamily="65" charset="-120"/>
                <a:ea typeface="標楷體" panose="03000509000000000000" pitchFamily="65" charset="-120"/>
              </a:rPr>
              <a:t>井</a:t>
            </a:r>
            <a:r>
              <a:rPr lang="en-US" altLang="zh-TW" sz="2400" b="1" dirty="0">
                <a:solidFill>
                  <a:srgbClr val="0070C0"/>
                </a:solidFill>
                <a:latin typeface="標楷體" panose="03000509000000000000" pitchFamily="65" charset="-120"/>
                <a:ea typeface="標楷體" panose="03000509000000000000" pitchFamily="65" charset="-120"/>
              </a:rPr>
              <a:t>(</a:t>
            </a:r>
            <a:r>
              <a:rPr lang="zh-TW" altLang="en-US" sz="2400" b="1" dirty="0">
                <a:solidFill>
                  <a:srgbClr val="0070C0"/>
                </a:solidFill>
                <a:latin typeface="標楷體" panose="03000509000000000000" pitchFamily="65" charset="-120"/>
                <a:ea typeface="標楷體" panose="03000509000000000000" pitchFamily="65" charset="-120"/>
              </a:rPr>
              <a:t>懲罰</a:t>
            </a:r>
            <a:r>
              <a:rPr lang="en-US" altLang="zh-TW" sz="2400" b="1" dirty="0">
                <a:solidFill>
                  <a:srgbClr val="0070C0"/>
                </a:solidFill>
                <a:latin typeface="標楷體" panose="03000509000000000000" pitchFamily="65" charset="-120"/>
                <a:ea typeface="標楷體" panose="03000509000000000000" pitchFamily="65" charset="-120"/>
              </a:rPr>
              <a:t>) </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神秘</a:t>
            </a:r>
            <a:r>
              <a:rPr lang="zh-TW" altLang="en-US" sz="2400" b="1" dirty="0">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懸疑</a:t>
            </a:r>
          </a:p>
          <a:p>
            <a:r>
              <a:rPr lang="zh-TW" altLang="en-US" sz="2400" dirty="0">
                <a:latin typeface="標楷體" panose="03000509000000000000" pitchFamily="65" charset="-120"/>
                <a:ea typeface="標楷體" panose="03000509000000000000" pitchFamily="65" charset="-120"/>
              </a:rPr>
              <a:t>陳家上下忌諱井裡的事，大家稱作死人井據說曾死過三人都是上代的家眷，因死有晦氣對此事都守口如瓶；梅珊與醫生被判為奸夫淫婦後隔夜頌蓮看見一群人影把梅珊丟入那口井中。</a:t>
            </a:r>
          </a:p>
          <a:p>
            <a:endParaRPr lang="zh-TW" altLang="en-US" sz="2400"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7472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descr="87e58PICInq.jpg"/>
          <p:cNvPicPr>
            <a:picLocks noGrp="1" noChangeAspect="1"/>
          </p:cNvPicPr>
          <p:nvPr>
            <p:ph idx="1"/>
          </p:nvPr>
        </p:nvPicPr>
        <p:blipFill>
          <a:blip r:embed="rId2"/>
          <a:srcRect t="6859" r="2381" b="10327"/>
          <a:stretch>
            <a:fillRect/>
          </a:stretch>
        </p:blipFill>
        <p:spPr>
          <a:xfrm rot="5400000">
            <a:off x="1158961" y="-1172278"/>
            <a:ext cx="6862106" cy="9180027"/>
          </a:xfrm>
        </p:spPr>
      </p:pic>
      <p:sp>
        <p:nvSpPr>
          <p:cNvPr id="7" name="圓角化單一角落矩形 6"/>
          <p:cNvSpPr/>
          <p:nvPr/>
        </p:nvSpPr>
        <p:spPr>
          <a:xfrm>
            <a:off x="571472" y="785794"/>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化單一角落矩形 8"/>
          <p:cNvSpPr/>
          <p:nvPr/>
        </p:nvSpPr>
        <p:spPr>
          <a:xfrm>
            <a:off x="214282" y="1000108"/>
            <a:ext cx="3714776" cy="785818"/>
          </a:xfrm>
          <a:prstGeom prst="round1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642910" y="642918"/>
            <a:ext cx="3643338" cy="1015663"/>
          </a:xfrm>
          <a:prstGeom prst="rect">
            <a:avLst/>
          </a:prstGeom>
          <a:noFill/>
        </p:spPr>
        <p:txBody>
          <a:bodyPr wrap="square" rtlCol="0">
            <a:spAutoFit/>
          </a:bodyPr>
          <a:lstStyle/>
          <a:p>
            <a:r>
              <a:rPr lang="zh-TW" altLang="en-US" sz="6000" b="1" dirty="0">
                <a:latin typeface="標楷體" panose="03000509000000000000" pitchFamily="65" charset="-120"/>
                <a:ea typeface="標楷體" panose="03000509000000000000" pitchFamily="65" charset="-120"/>
              </a:rPr>
              <a:t>內容大綱</a:t>
            </a:r>
          </a:p>
        </p:txBody>
      </p:sp>
      <p:sp>
        <p:nvSpPr>
          <p:cNvPr id="14" name="文字方塊 13"/>
          <p:cNvSpPr txBox="1"/>
          <p:nvPr/>
        </p:nvSpPr>
        <p:spPr>
          <a:xfrm>
            <a:off x="554434" y="1810056"/>
            <a:ext cx="7960968" cy="5078313"/>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頌蓮的父親因經營茶廠倒閉而自殺，在失去經濟來源的狀況下，頌蓮選擇嫁給有錢人陳佐千做小妾。</a:t>
            </a:r>
          </a:p>
          <a:p>
            <a:r>
              <a:rPr lang="zh-TW" altLang="en-US" sz="2400" dirty="0">
                <a:latin typeface="標楷體" panose="03000509000000000000" pitchFamily="65" charset="-120"/>
                <a:ea typeface="標楷體" panose="03000509000000000000" pitchFamily="65" charset="-120"/>
              </a:rPr>
              <a:t>　　第一天進了陳家大宅便與伺候自己的ㄚ環雁兒槓上，兩人關係惡劣，埋下後續故事發展的惡根，也見了其他三房的太太，尤其對二房太太卓雲感覺最為友善。</a:t>
            </a:r>
          </a:p>
          <a:p>
            <a:r>
              <a:rPr lang="zh-TW" altLang="en-US" sz="2400" dirty="0">
                <a:latin typeface="標楷體" panose="03000509000000000000" pitchFamily="65" charset="-120"/>
                <a:ea typeface="標楷體" panose="03000509000000000000" pitchFamily="65" charset="-120"/>
              </a:rPr>
              <a:t>　　陳佐千五十大壽時晚上頌蓮參與晚宴為了彌補過錯他當眾親了陳佐千的臉頰，讓傳統思想的陳佐千當下大聲阻止斥喝，這讓兩人的關係降到冰點。</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頌蓮跟大太太的兒子飛浦因為朝夕相處久而久之也有了感情，但頌蓮很不安，怕自己跟井裡冤魂的下場一樣。 從下人口中得知曾經背叛陳老爺的小妾投井身亡，便對那口廢井感到更加的恐懼不安。</a:t>
            </a:r>
          </a:p>
          <a:p>
            <a:endParaRPr lang="zh-TW" altLang="en-US"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1057</Words>
  <Application>Microsoft Office PowerPoint</Application>
  <PresentationFormat>如螢幕大小 (4:3)</PresentationFormat>
  <Paragraphs>70</Paragraphs>
  <Slides>13</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標楷體</vt:lpstr>
      <vt:lpstr>華康歐陽詢體W5</vt:lpstr>
      <vt:lpstr>MV Boli</vt:lpstr>
      <vt:lpstr>新細明體</vt:lpstr>
      <vt:lpstr>Calibri</vt:lpstr>
      <vt:lpstr>Arial</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zz</dc:creator>
  <cp:lastModifiedBy>許博智</cp:lastModifiedBy>
  <cp:revision>62</cp:revision>
  <dcterms:created xsi:type="dcterms:W3CDTF">2016-05-13T11:57:49Z</dcterms:created>
  <dcterms:modified xsi:type="dcterms:W3CDTF">2016-10-17T11:30:46Z</dcterms:modified>
</cp:coreProperties>
</file>