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87" r:id="rId3"/>
    <p:sldId id="25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6" r:id="rId16"/>
    <p:sldId id="307" r:id="rId17"/>
    <p:sldId id="308" r:id="rId18"/>
    <p:sldId id="301" r:id="rId19"/>
    <p:sldId id="300" r:id="rId20"/>
    <p:sldId id="302" r:id="rId21"/>
    <p:sldId id="304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2" d="100"/>
          <a:sy n="52" d="100"/>
        </p:scale>
        <p:origin x="-1680" y="-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A2B6B-544D-4274-8DF3-B091C363E6B7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49B86-C6B5-46EF-BFAF-74AA215085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6032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6392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8349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8349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8349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8349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8349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8349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8349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8349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8349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834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圖片來源１：</a:t>
            </a:r>
            <a:r>
              <a:rPr lang="en-US" altLang="zh-TW" dirty="0" smtClean="0"/>
              <a:t>https://www.google.com.tw/search?as_q=%E9%84%A7%E9%9B%A8%E8%B3%A2&amp;hl=zh-TW&amp;tbs=sur:f&amp;tbm=isch#facrc=_&amp;imgrc=kRi_e2Q4s2n4MM%253A%3ByLRZTe2d6mSXAM%3Bhttp%253A%252F%252Fupload.wikimedia.org%252Fwikipedia%252Fcommons%252F2%252F2b%252FTeng_Yuhsien.jpg%3Bhttp%253A%252F%252Fzh.wikipedia.org%252Fwiki%252F%2525E9%252584%2525A7%2525E9%25259B%2525A8%2525E8%2525B3%2525A2%3B898%3B1201</a:t>
            </a:r>
          </a:p>
          <a:p>
            <a:r>
              <a:rPr lang="zh-TW" altLang="en-US" dirty="0" smtClean="0"/>
              <a:t>圖片來源２：</a:t>
            </a:r>
            <a:r>
              <a:rPr lang="en-US" altLang="zh-TW" dirty="0" smtClean="0"/>
              <a:t>https://www.google.com.tw/search?as_q=%E9%84%A7%E9%9B%A8%E8%B3%A2&amp;hl=zh-TW&amp;tbs=sur:f&amp;tbm=isch#facrc=_&amp;imgdii=_&amp;imgrc=sRp4E5umVjgFlM%253A%3BgVvSyIfpub5sxM%3Bhttp%253A%252F%252Fupload.wikimedia.org%252Fwikipedia%252Fcommons%252F2%252F2c%252FTaoyuan_Hakka_T4.jpg%3Bhttp%253A%252F%252Fcommons.wikimedia.org%252Fwiki%252FFile%253ATaoyuan_Hakka_T4.jpg%3B2592%3B1944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6392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834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8349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8349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8349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8349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8349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8349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834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050BFE-7B3B-4D8F-9E04-C3134A078CE5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YXYqO3ZLi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DbZVMLfDDI" TargetMode="External"/><Relationship Id="rId3" Type="http://schemas.openxmlformats.org/officeDocument/2006/relationships/hyperlink" Target="https://www.youtube.com/watch?v=YbWa-LjH9gI" TargetMode="External"/><Relationship Id="rId7" Type="http://schemas.openxmlformats.org/officeDocument/2006/relationships/hyperlink" Target="https://www.youtube.com/watch?v=355XSlKGQC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9978;&#28023;&#28760;" TargetMode="External"/><Relationship Id="rId5" Type="http://schemas.openxmlformats.org/officeDocument/2006/relationships/hyperlink" Target="https://www.youtube.com/watch?v=yGUh3B6Nl60" TargetMode="External"/><Relationship Id="rId4" Type="http://schemas.openxmlformats.org/officeDocument/2006/relationships/hyperlink" Target="https://www.youtube.com/watch?v=uBBehDzI78U" TargetMode="External"/><Relationship Id="rId9" Type="http://schemas.openxmlformats.org/officeDocument/2006/relationships/hyperlink" Target="https://www.youtube.com/watch?v=ttpZQzHWPF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XRZT-ZHaTo" TargetMode="External"/><Relationship Id="rId7" Type="http://schemas.openxmlformats.org/officeDocument/2006/relationships/hyperlink" Target="https://www.youtube.com/watch?v=QFYvkSjH17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4vzmTa2y4Bs" TargetMode="External"/><Relationship Id="rId5" Type="http://schemas.openxmlformats.org/officeDocument/2006/relationships/hyperlink" Target="https://www.youtube.com/watch?v=FZ5Vo5vevnM" TargetMode="External"/><Relationship Id="rId4" Type="http://schemas.openxmlformats.org/officeDocument/2006/relationships/hyperlink" Target="https://www.youtube.com/watch?v=Xa_VAbMzbF4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jvWy-Ma8HFI" TargetMode="External"/><Relationship Id="rId3" Type="http://schemas.openxmlformats.org/officeDocument/2006/relationships/hyperlink" Target="http://www.youtube.com/watch?v=sZ5zsj3xnhE" TargetMode="External"/><Relationship Id="rId7" Type="http://schemas.openxmlformats.org/officeDocument/2006/relationships/hyperlink" Target="http://www.youtube.com/watch?v=S44LeawpAV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ybvsmekKw0Y" TargetMode="External"/><Relationship Id="rId5" Type="http://schemas.openxmlformats.org/officeDocument/2006/relationships/hyperlink" Target="http://www.youtube.com/watch?v=4UgqJpgcFDA" TargetMode="External"/><Relationship Id="rId4" Type="http://schemas.openxmlformats.org/officeDocument/2006/relationships/hyperlink" Target="http://www.youtube.com/watch?v=IvCYh3kXix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vWy-Ma8HFI" TargetMode="External"/><Relationship Id="rId7" Type="http://schemas.openxmlformats.org/officeDocument/2006/relationships/hyperlink" Target="http://www.youtube.com/watch?v=MNOUfZxczBo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6ldgw58HBQ" TargetMode="External"/><Relationship Id="rId5" Type="http://schemas.openxmlformats.org/officeDocument/2006/relationships/hyperlink" Target="http://mymedia.yam.com/m/2576102" TargetMode="External"/><Relationship Id="rId4" Type="http://schemas.openxmlformats.org/officeDocument/2006/relationships/hyperlink" Target="http://www.youtube.com/watch?v=QpJlrYSSYtc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s://fbcdn-sphotos-g-a.akamaihd.net/hphotos-ak-ash3/t1/1795790_718586888162379_1902547566_n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&#26700;&#38754;\1022&#35336;&#30059;&#35506;&#31243;&#30456;&#38364;&#36039;&#26009;\&#27511;&#21490;&#20154;&#29289;&#20998;&#26512;&#35506;&#31243;&#19978;&#35506;&#36039;&#26009;\&#37159;&#38632;&#36066;&#22235;&#26376;&#26395;.wmv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2900" y="620688"/>
            <a:ext cx="8458200" cy="1222375"/>
          </a:xfrm>
        </p:spPr>
        <p:txBody>
          <a:bodyPr>
            <a:normAutofit/>
          </a:bodyPr>
          <a:lstStyle/>
          <a:p>
            <a:pPr algn="ctr"/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458200" cy="1202432"/>
          </a:xfrm>
        </p:spPr>
        <p:txBody>
          <a:bodyPr>
            <a:normAutofit/>
          </a:bodyPr>
          <a:lstStyle/>
          <a:p>
            <a:endParaRPr lang="en-US" altLang="zh-TW" dirty="0"/>
          </a:p>
        </p:txBody>
      </p:sp>
      <p:pic>
        <p:nvPicPr>
          <p:cNvPr id="8" name="圖片 7" descr="05082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39" y="285727"/>
            <a:ext cx="8634279" cy="6346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時代變遷</a:t>
            </a:r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光復後的命運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白色恐怖</a:t>
            </a:r>
            <a:endParaRPr lang="en-US" altLang="zh-TW" dirty="0" smtClean="0"/>
          </a:p>
          <a:p>
            <a:r>
              <a:rPr lang="zh-TW" altLang="en-US" dirty="0" smtClean="0"/>
              <a:t>聞紅色變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四季</a:t>
            </a:r>
            <a:r>
              <a:rPr lang="zh-TW" altLang="en-US" b="1" dirty="0" smtClean="0">
                <a:solidFill>
                  <a:srgbClr val="FF0000"/>
                </a:solidFill>
              </a:rPr>
              <a:t>紅</a:t>
            </a:r>
            <a:r>
              <a:rPr lang="zh-TW" altLang="en-US" dirty="0" smtClean="0"/>
              <a:t>→四季謠</a:t>
            </a:r>
            <a:endParaRPr lang="en-US" altLang="zh-TW" dirty="0" smtClean="0"/>
          </a:p>
          <a:p>
            <a:r>
              <a:rPr lang="zh-TW" altLang="en-US" dirty="0" smtClean="0"/>
              <a:t>日治時期的時局歌曲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被禁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三月迎春四月望雨</a:t>
            </a:r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師大亞洲流行音樂辦公室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圖書館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逝世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週年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舊樂新夢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536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協同論壇～</a:t>
            </a:r>
            <a:r>
              <a:rPr lang="en-US" altLang="zh-TW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r-FR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b="1" dirty="0" smtClean="0">
                <a:solidFill>
                  <a:srgbClr val="FF0000"/>
                </a:solidFill>
              </a:rPr>
              <a:t>音樂對於人生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</a:rPr>
              <a:t>時代的意義探索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娛樂性</a:t>
            </a:r>
            <a:r>
              <a:rPr lang="en-US" dirty="0" smtClean="0">
                <a:solidFill>
                  <a:srgbClr val="002060"/>
                </a:solidFill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</a:rPr>
              <a:t>教育性</a:t>
            </a:r>
            <a:r>
              <a:rPr lang="en-US" dirty="0" smtClean="0">
                <a:solidFill>
                  <a:srgbClr val="002060"/>
                </a:solidFill>
              </a:rPr>
              <a:t>/???</a:t>
            </a: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政令宣導</a:t>
            </a:r>
            <a:r>
              <a:rPr lang="en-US" dirty="0" smtClean="0">
                <a:solidFill>
                  <a:srgbClr val="002060"/>
                </a:solidFill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</a:rPr>
              <a:t>撫慰心靈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536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協同論壇～</a:t>
            </a:r>
            <a:r>
              <a:rPr lang="en-US" altLang="zh-TW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r-FR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b="1" dirty="0" smtClean="0">
                <a:solidFill>
                  <a:srgbClr val="FF0000"/>
                </a:solidFill>
              </a:rPr>
              <a:t>一個客家囝仔的音樂人生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苦悶點究竟在哪裡？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幸與不幸又在哪？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為何大多是閩南語？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536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協同論壇～</a:t>
            </a:r>
            <a:r>
              <a:rPr lang="en-US" altLang="zh-TW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r-FR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b="1" dirty="0" smtClean="0">
                <a:solidFill>
                  <a:srgbClr val="FF0000"/>
                </a:solidFill>
              </a:rPr>
              <a:t>我的音樂人生？與您分享我的半世紀音樂！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國中→</a:t>
            </a:r>
            <a:r>
              <a:rPr lang="zh-TW" altLang="en-US" dirty="0" smtClean="0">
                <a:solidFill>
                  <a:srgbClr val="002060"/>
                </a:solidFill>
                <a:hlinkClick r:id="rId3"/>
              </a:rPr>
              <a:t>保鑣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高中→</a:t>
            </a:r>
            <a:r>
              <a:rPr lang="zh-TW" altLang="en-US" dirty="0" smtClean="0">
                <a:solidFill>
                  <a:srgbClr val="002060"/>
                </a:solidFill>
                <a:hlinkClick r:id="rId4"/>
              </a:rPr>
              <a:t>先總統蔣公紀念歌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大學→</a:t>
            </a:r>
            <a:r>
              <a:rPr lang="zh-TW" altLang="en-US" dirty="0" smtClean="0">
                <a:solidFill>
                  <a:srgbClr val="002060"/>
                </a:solidFill>
                <a:hlinkClick r:id="rId5"/>
              </a:rPr>
              <a:t>昨夜星辰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出了社會→</a:t>
            </a:r>
            <a:r>
              <a:rPr lang="zh-TW" altLang="en-US" dirty="0" smtClean="0">
                <a:solidFill>
                  <a:srgbClr val="002060"/>
                </a:solidFill>
                <a:hlinkClick r:id="rId6" action="ppaction://hlinkfile"/>
              </a:rPr>
              <a:t>上海灘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進入壯年→</a:t>
            </a:r>
            <a:r>
              <a:rPr lang="zh-TW" altLang="en-US" dirty="0" smtClean="0">
                <a:solidFill>
                  <a:srgbClr val="002060"/>
                </a:solidFill>
                <a:hlinkClick r:id="rId7"/>
              </a:rPr>
              <a:t>別戀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步入中年→</a:t>
            </a:r>
            <a:r>
              <a:rPr lang="zh-TW" altLang="en-US" dirty="0" smtClean="0">
                <a:solidFill>
                  <a:srgbClr val="002060"/>
                </a:solidFill>
                <a:hlinkClick r:id="rId8"/>
              </a:rPr>
              <a:t>往事只能回味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邁向老年→</a:t>
            </a:r>
            <a:r>
              <a:rPr lang="en-US" dirty="0" smtClean="0">
                <a:solidFill>
                  <a:srgbClr val="002060"/>
                </a:solidFill>
              </a:rPr>
              <a:t>???/</a:t>
            </a: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走向盡頭→</a:t>
            </a:r>
            <a:r>
              <a:rPr lang="en-US" dirty="0" smtClean="0">
                <a:solidFill>
                  <a:srgbClr val="002060"/>
                </a:solidFill>
              </a:rPr>
              <a:t>???/</a:t>
            </a:r>
            <a:r>
              <a:rPr lang="zh-TW" altLang="en-US" dirty="0" smtClean="0">
                <a:solidFill>
                  <a:srgbClr val="002060"/>
                </a:solidFill>
                <a:hlinkClick r:id="rId9"/>
              </a:rPr>
              <a:t>總有一天等到你？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536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您聽聽看</a:t>
            </a:r>
            <a:r>
              <a:rPr lang="en-US" altLang="zh-TW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zh-TW" alt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再猜猜看</a:t>
            </a:r>
            <a:r>
              <a:rPr lang="en-US" altLang="zh-TW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rgbClr val="FF0000"/>
                </a:solidFill>
              </a:rPr>
              <a:t>聽年代！猜年齡！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初中→</a:t>
            </a:r>
            <a:r>
              <a:rPr lang="zh-TW" altLang="en-US" dirty="0" smtClean="0">
                <a:solidFill>
                  <a:srgbClr val="002060"/>
                </a:solidFill>
                <a:hlinkClick r:id="rId3"/>
              </a:rPr>
              <a:t>快樂的出帆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高中</a:t>
            </a:r>
            <a:r>
              <a:rPr lang="zh-TW" altLang="en-US" dirty="0" smtClean="0">
                <a:solidFill>
                  <a:srgbClr val="002060"/>
                </a:solidFill>
              </a:rPr>
              <a:t>→</a:t>
            </a:r>
            <a:r>
              <a:rPr lang="zh-TW" altLang="en-US" dirty="0" smtClean="0">
                <a:solidFill>
                  <a:srgbClr val="002060"/>
                </a:solidFill>
                <a:hlinkClick r:id="rId4"/>
              </a:rPr>
              <a:t>何日君再來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大學</a:t>
            </a:r>
            <a:r>
              <a:rPr lang="zh-TW" altLang="en-US" dirty="0" smtClean="0">
                <a:solidFill>
                  <a:srgbClr val="002060"/>
                </a:solidFill>
              </a:rPr>
              <a:t>→？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出了社會</a:t>
            </a:r>
            <a:r>
              <a:rPr lang="zh-TW" altLang="en-US" dirty="0" smtClean="0">
                <a:solidFill>
                  <a:srgbClr val="002060"/>
                </a:solidFill>
              </a:rPr>
              <a:t>→</a:t>
            </a:r>
            <a:r>
              <a:rPr lang="zh-TW" altLang="en-US" dirty="0" smtClean="0">
                <a:solidFill>
                  <a:srgbClr val="002060"/>
                </a:solidFill>
                <a:hlinkClick r:id="rId5"/>
              </a:rPr>
              <a:t>中華民國頌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進入壯年</a:t>
            </a:r>
            <a:r>
              <a:rPr lang="zh-TW" altLang="en-US" dirty="0" smtClean="0">
                <a:solidFill>
                  <a:srgbClr val="002060"/>
                </a:solidFill>
              </a:rPr>
              <a:t>→</a:t>
            </a:r>
            <a:r>
              <a:rPr lang="zh-TW" altLang="en-US" dirty="0" smtClean="0">
                <a:solidFill>
                  <a:srgbClr val="002060"/>
                </a:solidFill>
                <a:hlinkClick r:id="rId6"/>
              </a:rPr>
              <a:t>小城故事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步入中年</a:t>
            </a:r>
            <a:r>
              <a:rPr lang="zh-TW" altLang="en-US" dirty="0" smtClean="0">
                <a:solidFill>
                  <a:srgbClr val="002060"/>
                </a:solidFill>
              </a:rPr>
              <a:t>→</a:t>
            </a:r>
            <a:r>
              <a:rPr lang="zh-TW" altLang="en-US" dirty="0" smtClean="0">
                <a:solidFill>
                  <a:srgbClr val="002060"/>
                </a:solidFill>
                <a:hlinkClick r:id="rId7"/>
              </a:rPr>
              <a:t>鹿港小鎮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邁向老年→</a:t>
            </a:r>
            <a:r>
              <a:rPr lang="en-US" dirty="0" smtClean="0">
                <a:solidFill>
                  <a:srgbClr val="002060"/>
                </a:solidFill>
              </a:rPr>
              <a:t>???/</a:t>
            </a: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走向盡頭→</a:t>
            </a:r>
            <a:r>
              <a:rPr lang="en-US" dirty="0" smtClean="0">
                <a:solidFill>
                  <a:srgbClr val="002060"/>
                </a:solidFill>
              </a:rPr>
              <a:t>???/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536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您聽聽看</a:t>
            </a:r>
            <a:r>
              <a:rPr lang="en-US" altLang="zh-TW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zh-TW" alt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再猜猜看</a:t>
            </a:r>
            <a:r>
              <a:rPr lang="en-US" altLang="zh-TW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rgbClr val="FF0000"/>
                </a:solidFill>
              </a:rPr>
              <a:t>聽年代！猜年齡！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國中→</a:t>
            </a:r>
            <a:r>
              <a:rPr lang="zh-TW" altLang="en-US" dirty="0" smtClean="0">
                <a:solidFill>
                  <a:srgbClr val="002060"/>
                </a:solidFill>
                <a:hlinkClick r:id="rId3"/>
              </a:rPr>
              <a:t>姑娘的酒窩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高中</a:t>
            </a:r>
            <a:r>
              <a:rPr lang="zh-TW" altLang="en-US" dirty="0" smtClean="0">
                <a:solidFill>
                  <a:srgbClr val="002060"/>
                </a:solidFill>
              </a:rPr>
              <a:t>→</a:t>
            </a:r>
            <a:r>
              <a:rPr lang="zh-TW" altLang="en-US" dirty="0" smtClean="0">
                <a:solidFill>
                  <a:srgbClr val="002060"/>
                </a:solidFill>
                <a:hlinkClick r:id="rId4"/>
              </a:rPr>
              <a:t>雨中即景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大學</a:t>
            </a:r>
            <a:r>
              <a:rPr lang="zh-TW" altLang="en-US" dirty="0" smtClean="0">
                <a:solidFill>
                  <a:srgbClr val="002060"/>
                </a:solidFill>
              </a:rPr>
              <a:t>→</a:t>
            </a:r>
            <a:r>
              <a:rPr lang="zh-TW" altLang="en-US" dirty="0" smtClean="0">
                <a:solidFill>
                  <a:srgbClr val="002060"/>
                </a:solidFill>
                <a:hlinkClick r:id="rId5"/>
              </a:rPr>
              <a:t>成功嶺之歌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當兵→</a:t>
            </a:r>
            <a:r>
              <a:rPr lang="zh-TW" altLang="en-US" dirty="0" smtClean="0">
                <a:solidFill>
                  <a:srgbClr val="002060"/>
                </a:solidFill>
                <a:hlinkClick r:id="rId6"/>
              </a:rPr>
              <a:t>化妝舞會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出國進修前→</a:t>
            </a:r>
            <a:r>
              <a:rPr lang="zh-TW" altLang="en-US" dirty="0" smtClean="0">
                <a:solidFill>
                  <a:srgbClr val="002060"/>
                </a:solidFill>
                <a:hlinkClick r:id="rId7"/>
              </a:rPr>
              <a:t>驛動的心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出了社會→</a:t>
            </a:r>
            <a:r>
              <a:rPr lang="zh-TW" altLang="en-US" dirty="0" smtClean="0">
                <a:solidFill>
                  <a:srgbClr val="002060"/>
                </a:solidFill>
                <a:hlinkClick r:id="rId8"/>
              </a:rPr>
              <a:t>不要對他說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進入壯年</a:t>
            </a:r>
            <a:r>
              <a:rPr lang="zh-TW" altLang="en-US" dirty="0" smtClean="0">
                <a:solidFill>
                  <a:srgbClr val="002060"/>
                </a:solidFill>
              </a:rPr>
              <a:t>→</a:t>
            </a:r>
            <a:r>
              <a:rPr lang="en-US" dirty="0" smtClean="0">
                <a:solidFill>
                  <a:srgbClr val="002060"/>
                </a:solidFill>
              </a:rPr>
              <a:t> ???/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步入中年</a:t>
            </a:r>
            <a:r>
              <a:rPr lang="zh-TW" altLang="en-US" dirty="0" smtClean="0">
                <a:solidFill>
                  <a:srgbClr val="002060"/>
                </a:solidFill>
              </a:rPr>
              <a:t>→</a:t>
            </a:r>
            <a:r>
              <a:rPr lang="en-US" dirty="0" smtClean="0">
                <a:solidFill>
                  <a:srgbClr val="002060"/>
                </a:solidFill>
              </a:rPr>
              <a:t> ???/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邁向老年→</a:t>
            </a:r>
            <a:r>
              <a:rPr lang="en-US" dirty="0" smtClean="0">
                <a:solidFill>
                  <a:srgbClr val="002060"/>
                </a:solidFill>
              </a:rPr>
              <a:t>???/</a:t>
            </a: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走向盡頭→</a:t>
            </a:r>
            <a:r>
              <a:rPr lang="en-US" dirty="0" smtClean="0">
                <a:solidFill>
                  <a:srgbClr val="002060"/>
                </a:solidFill>
              </a:rPr>
              <a:t>???/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536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某個時代某個聲音</a:t>
            </a:r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電視背景音樂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氣象報告音樂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5"/>
              </a:rPr>
              <a:t>棒球轉播片頭曲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6"/>
              </a:rPr>
              <a:t>垃圾車音樂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少女的祈禱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7"/>
              </a:rPr>
              <a:t>垃圾車音樂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7"/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7"/>
              </a:rPr>
              <a:t>給愛麗絲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7"/>
              </a:rPr>
              <a:t>)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536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省思與回想</a:t>
            </a:r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鍾肇政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望春風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的省思？</a:t>
            </a:r>
            <a:endParaRPr lang="en-US" altLang="zh-TW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阿賢的奮力人生</a:t>
            </a:r>
            <a:endParaRPr lang="en-US" altLang="zh-TW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音樂的生命力是無遠弗屆</a:t>
            </a:r>
            <a:endParaRPr lang="en-US" altLang="zh-TW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每個時代都有屬於這個時代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某一個人</a:t>
            </a:r>
            <a:endParaRPr lang="en-US" altLang="zh-TW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聲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命印記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用聲音譜出自己的歷史記憶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5366"/>
          </a:xfrm>
        </p:spPr>
        <p:txBody>
          <a:bodyPr>
            <a:normAutofit/>
          </a:bodyPr>
          <a:lstStyle/>
          <a:p>
            <a:pPr algn="ctr"/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書卷 (水平) 4"/>
          <p:cNvSpPr/>
          <p:nvPr/>
        </p:nvSpPr>
        <p:spPr>
          <a:xfrm>
            <a:off x="1428728" y="1428736"/>
            <a:ext cx="5786478" cy="32147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您的聲命印記</a:t>
            </a:r>
            <a:endParaRPr lang="en-US" altLang="zh-TW" sz="4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咱的時代咱的歌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2900" y="620688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三月迎春四月望雨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458200" cy="1202432"/>
          </a:xfrm>
        </p:spPr>
        <p:txBody>
          <a:bodyPr>
            <a:normAutofit fontScale="25000" lnSpcReduction="20000"/>
          </a:bodyPr>
          <a:lstStyle/>
          <a:p>
            <a:endParaRPr lang="en-US" altLang="zh-TW" dirty="0"/>
          </a:p>
          <a:p>
            <a:pPr algn="ctr"/>
            <a:r>
              <a:rPr lang="zh-TW" altLang="en-US" sz="1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協同教師</a:t>
            </a:r>
            <a:r>
              <a:rPr lang="zh-TW" altLang="en-US" sz="1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蕭慧媛</a:t>
            </a:r>
            <a:endParaRPr lang="en-US" altLang="zh-TW" sz="1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1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2014.05.12</a:t>
            </a:r>
            <a:endParaRPr lang="zh-TW" altLang="en-US" sz="1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800" b="56240"/>
          <a:stretch/>
        </p:blipFill>
        <p:spPr>
          <a:xfrm>
            <a:off x="357158" y="1643050"/>
            <a:ext cx="4248472" cy="3286148"/>
          </a:xfrm>
          <a:prstGeom prst="rect">
            <a:avLst/>
          </a:prstGeom>
        </p:spPr>
      </p:pic>
      <p:pic>
        <p:nvPicPr>
          <p:cNvPr id="2050" name="Picture 2" descr="https://fbcdn-sphotos-g-a.akamaihd.net/hphotos-ak-ash3/t1/1795790_718586888162379_1902547566_n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714488"/>
            <a:ext cx="429627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5366"/>
          </a:xfrm>
        </p:spPr>
        <p:txBody>
          <a:bodyPr>
            <a:normAutofit/>
          </a:bodyPr>
          <a:lstStyle/>
          <a:p>
            <a:pPr algn="ctr"/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內容版面配置區 5" descr="感謝聆聽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1071546"/>
            <a:ext cx="6022908" cy="5018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8370" name="Picture 2" descr="小蘑菇鼓掌:QQ常用表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5429288" cy="5132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536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</a:rPr>
              <a:t>序曲</a:t>
            </a:r>
            <a:endParaRPr lang="zh-TW" alt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5410208" cy="4525963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從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四月望雨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來聽</a:t>
            </a:r>
            <a:endPara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從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四季紅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】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月夜愁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】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望春風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】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雨夜花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】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的音樂歌詞中墜入了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1930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年代的台灣</a:t>
            </a:r>
            <a:endPara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從龍潭大池去觀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在龍潭大池畔的半身雕像中認識了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1930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年代的音樂創作才子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7890" name="Picture 2" descr="http://www.tonyhuang39.com/2005b/20051223_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571612"/>
            <a:ext cx="3238500" cy="431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</a:rPr>
              <a:t>命若琴絲的鄧雨賢</a:t>
            </a:r>
            <a:endParaRPr lang="zh-TW" alt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1906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年出生桃園龍潭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1909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年遷居台北艋舺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1920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年畢業艋舺第一公學校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客語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台語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1921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考上台北師範學校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歌唱科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西洋音樂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宮島慎三郎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小提琴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鋼琴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曼陀林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00" b="29360"/>
          <a:stretch/>
        </p:blipFill>
        <p:spPr>
          <a:xfrm>
            <a:off x="1763688" y="1196752"/>
            <a:ext cx="5760640" cy="476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</a:rPr>
              <a:t>音樂人生的開啟</a:t>
            </a:r>
            <a:endParaRPr lang="zh-TW" alt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1929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年至日本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東京歌謠學院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研修理論作曲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1931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年回國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1932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年開啟了作曲人生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</a:rPr>
              <a:t>阿賢的音樂年譜</a:t>
            </a:r>
            <a:r>
              <a:rPr lang="en-US" altLang="zh-TW" sz="4400" b="1" dirty="0" smtClean="0">
                <a:solidFill>
                  <a:srgbClr val="002060"/>
                </a:solidFill>
              </a:rPr>
              <a:t>~1</a:t>
            </a:r>
            <a:endParaRPr lang="zh-TW" alt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1932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年大稻埕進行曲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1933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年進入古倫美亞唱片公司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雨夜花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p"/>
            </a:pP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從兒歌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春天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到雨夜花到榮譽的軍伕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望春風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月夜愁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1934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年→創作顛峰期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雨夜花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春宵吟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單思調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閒花嘆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想要彈同調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文明女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不滅的情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情炎的愛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老青春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梅前小曲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碎心花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</p:txBody>
      </p:sp>
      <p:pic>
        <p:nvPicPr>
          <p:cNvPr id="4" name="鄧雨賢四月望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</a:rPr>
              <a:t>阿賢的音樂年譜</a:t>
            </a:r>
            <a:r>
              <a:rPr lang="en-US" altLang="zh-TW" sz="4400" b="1" dirty="0" smtClean="0">
                <a:solidFill>
                  <a:srgbClr val="002060"/>
                </a:solidFill>
              </a:rPr>
              <a:t>~2</a:t>
            </a:r>
            <a:endParaRPr lang="zh-TW" alt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1935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年→風中煙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1936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年→閨女嘆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姊妹心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1938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年→對花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番社姑娘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寄給哥哥的一封信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四季紅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1939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年→滿面春風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小雨夜戀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密林的黃昏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純情夜曲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1940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年→南風謠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南國花譜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送君曲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1941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年→不願煞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不明年代→昏心鳥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月昇鼓浪嶼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菅芒花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</a:rPr>
              <a:t>日治時期的音樂環境</a:t>
            </a:r>
            <a:endParaRPr lang="zh-TW" alt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例假日的出現</a:t>
            </a:r>
            <a:endParaRPr lang="en-US" altLang="zh-TW" dirty="0" smtClean="0"/>
          </a:p>
          <a:p>
            <a:r>
              <a:rPr lang="zh-TW" altLang="en-US" dirty="0" smtClean="0"/>
              <a:t>每週有一天休假日</a:t>
            </a:r>
            <a:endParaRPr lang="en-US" altLang="zh-TW" dirty="0" smtClean="0"/>
          </a:p>
          <a:p>
            <a:r>
              <a:rPr lang="zh-TW" altLang="en-US" dirty="0" smtClean="0"/>
              <a:t>餘暇時光</a:t>
            </a:r>
            <a:r>
              <a:rPr lang="en-US" altLang="zh-TW" dirty="0" smtClean="0"/>
              <a:t>/</a:t>
            </a:r>
            <a:r>
              <a:rPr lang="zh-TW" altLang="en-US" dirty="0" smtClean="0"/>
              <a:t>餘暇活動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體育</a:t>
            </a:r>
            <a:r>
              <a:rPr lang="en-US" altLang="zh-TW" dirty="0" smtClean="0"/>
              <a:t>/</a:t>
            </a:r>
            <a:r>
              <a:rPr lang="zh-TW" altLang="en-US" dirty="0" smtClean="0"/>
              <a:t>音樂</a:t>
            </a:r>
            <a:r>
              <a:rPr lang="en-US" altLang="zh-TW" dirty="0" smtClean="0"/>
              <a:t>/</a:t>
            </a:r>
            <a:r>
              <a:rPr lang="zh-TW" altLang="en-US" dirty="0" smtClean="0"/>
              <a:t>電影</a:t>
            </a:r>
            <a:r>
              <a:rPr lang="en-US" altLang="zh-TW" dirty="0" smtClean="0"/>
              <a:t>/</a:t>
            </a:r>
            <a:r>
              <a:rPr lang="zh-TW" altLang="en-US" dirty="0" smtClean="0"/>
              <a:t>觀光旅行</a:t>
            </a:r>
            <a:endParaRPr lang="en-US" altLang="zh-TW" dirty="0" smtClean="0"/>
          </a:p>
          <a:p>
            <a:r>
              <a:rPr lang="zh-TW" altLang="en-US" dirty="0" smtClean="0"/>
              <a:t>開啟了音樂市場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唱片公司的出現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zh-TW" alt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歲短暫又苦悶的人生</a:t>
            </a:r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時局的動盪</a:t>
            </a:r>
            <a:endParaRPr lang="en-US" altLang="zh-TW" dirty="0" smtClean="0"/>
          </a:p>
          <a:p>
            <a:r>
              <a:rPr lang="zh-TW" altLang="en-US" dirty="0" smtClean="0"/>
              <a:t>宣傳工具</a:t>
            </a:r>
            <a:r>
              <a:rPr lang="en-US" altLang="zh-TW" dirty="0" smtClean="0"/>
              <a:t>/</a:t>
            </a:r>
            <a:r>
              <a:rPr lang="zh-TW" altLang="en-US" dirty="0" smtClean="0"/>
              <a:t>鄉土部隊的勇士</a:t>
            </a:r>
            <a:r>
              <a:rPr lang="en-US" altLang="zh-TW" dirty="0" smtClean="0"/>
              <a:t>/</a:t>
            </a:r>
            <a:r>
              <a:rPr lang="zh-TW" altLang="en-US" dirty="0" smtClean="0"/>
              <a:t>月之鼓浪嶼</a:t>
            </a:r>
            <a:endParaRPr lang="en-US" altLang="zh-TW" dirty="0" smtClean="0"/>
          </a:p>
          <a:p>
            <a:r>
              <a:rPr lang="zh-TW" altLang="en-US" dirty="0" smtClean="0"/>
              <a:t>皇民化運動影響</a:t>
            </a:r>
            <a:r>
              <a:rPr lang="en-US" altLang="zh-TW" dirty="0" smtClean="0"/>
              <a:t>/</a:t>
            </a:r>
            <a:r>
              <a:rPr lang="zh-TW" altLang="en-US" dirty="0" smtClean="0"/>
              <a:t>強迫改編</a:t>
            </a:r>
            <a:r>
              <a:rPr lang="en-US" altLang="zh-TW" dirty="0" smtClean="0"/>
              <a:t>/</a:t>
            </a:r>
            <a:r>
              <a:rPr lang="zh-TW" altLang="en-US" b="1" dirty="0" smtClean="0">
                <a:solidFill>
                  <a:srgbClr val="FF0000"/>
                </a:solidFill>
              </a:rPr>
              <a:t>時局歌曲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/>
              <a:t>月夜愁→軍夫之妻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雨夜花→榮譽的軍夫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望春風→大地在召喚</a:t>
            </a:r>
            <a:endParaRPr lang="en-US" altLang="zh-TW" dirty="0" smtClean="0"/>
          </a:p>
          <a:p>
            <a:r>
              <a:rPr lang="zh-TW" altLang="en-US" dirty="0" smtClean="0"/>
              <a:t>改名為</a:t>
            </a:r>
            <a:r>
              <a:rPr lang="zh-TW" altLang="en-US" b="1" dirty="0" smtClean="0">
                <a:solidFill>
                  <a:srgbClr val="FF0000"/>
                </a:solidFill>
              </a:rPr>
              <a:t>東田曉雨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416</TotalTime>
  <Words>829</Words>
  <Application>Microsoft Office PowerPoint</Application>
  <PresentationFormat>如螢幕大小 (4:3)</PresentationFormat>
  <Paragraphs>144</Paragraphs>
  <Slides>21</Slides>
  <Notes>20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旅程</vt:lpstr>
      <vt:lpstr>投影片 1</vt:lpstr>
      <vt:lpstr>三月迎春四月望雨</vt:lpstr>
      <vt:lpstr>序曲</vt:lpstr>
      <vt:lpstr>命若琴絲的鄧雨賢</vt:lpstr>
      <vt:lpstr>音樂人生的開啟</vt:lpstr>
      <vt:lpstr>阿賢的音樂年譜~1</vt:lpstr>
      <vt:lpstr>阿賢的音樂年譜~2</vt:lpstr>
      <vt:lpstr>日治時期的音樂環境</vt:lpstr>
      <vt:lpstr>39歲短暫又苦悶的人生</vt:lpstr>
      <vt:lpstr>時代變遷</vt:lpstr>
      <vt:lpstr>三月迎春四月望雨</vt:lpstr>
      <vt:lpstr>協同論壇～1</vt:lpstr>
      <vt:lpstr>協同論壇～2</vt:lpstr>
      <vt:lpstr>協同論壇～3</vt:lpstr>
      <vt:lpstr>您聽聽看?再猜猜看?</vt:lpstr>
      <vt:lpstr>您聽聽看?再猜猜看?</vt:lpstr>
      <vt:lpstr>某個時代某個聲音</vt:lpstr>
      <vt:lpstr>省思與回想</vt:lpstr>
      <vt:lpstr>投影片 19</vt:lpstr>
      <vt:lpstr>投影片 20</vt:lpstr>
      <vt:lpstr>投影片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三姑婆</dc:creator>
  <cp:lastModifiedBy>ZiyouXP</cp:lastModifiedBy>
  <cp:revision>43</cp:revision>
  <dcterms:created xsi:type="dcterms:W3CDTF">2014-02-23T01:35:50Z</dcterms:created>
  <dcterms:modified xsi:type="dcterms:W3CDTF">2014-05-09T10:28:53Z</dcterms:modified>
</cp:coreProperties>
</file>