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8" y="-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0B9025-4905-45C3-B991-CF30286B50D8}" type="datetimeFigureOut">
              <a:rPr lang="zh-TW" altLang="en-US" smtClean="0"/>
              <a:t>2016/9/28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6D884B-264A-4B7D-BE35-74E6655865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8992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6D884B-264A-4B7D-BE35-74E6655865A3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3217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標題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2" name="副標題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1E38E6-00E6-46D6-97D8-F672986594C6}" type="datetimeFigureOut">
              <a:rPr lang="zh-TW" altLang="en-US" smtClean="0"/>
              <a:t>2016/9/28</a:t>
            </a:fld>
            <a:endParaRPr lang="zh-TW" altLang="en-US"/>
          </a:p>
        </p:txBody>
      </p:sp>
      <p:sp>
        <p:nvSpPr>
          <p:cNvPr id="20" name="頁尾版面配置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C953F6-48BF-415D-BBF8-67422889A4A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橢圓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1E38E6-00E6-46D6-97D8-F672986594C6}" type="datetimeFigureOut">
              <a:rPr lang="zh-TW" altLang="en-US" smtClean="0"/>
              <a:t>2016/9/28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C953F6-48BF-415D-BBF8-67422889A4A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1E38E6-00E6-46D6-97D8-F672986594C6}" type="datetimeFigureOut">
              <a:rPr lang="zh-TW" altLang="en-US" smtClean="0"/>
              <a:t>2016/9/28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C953F6-48BF-415D-BBF8-67422889A4A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1E38E6-00E6-46D6-97D8-F672986594C6}" type="datetimeFigureOut">
              <a:rPr lang="zh-TW" altLang="en-US" smtClean="0"/>
              <a:t>2016/9/28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C953F6-48BF-415D-BBF8-67422889A4A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1E38E6-00E6-46D6-97D8-F672986594C6}" type="datetimeFigureOut">
              <a:rPr lang="zh-TW" altLang="en-US" smtClean="0"/>
              <a:t>2016/9/28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C953F6-48BF-415D-BBF8-67422889A4A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1E38E6-00E6-46D6-97D8-F672986594C6}" type="datetimeFigureOut">
              <a:rPr lang="zh-TW" altLang="en-US" smtClean="0"/>
              <a:t>2016/9/28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C953F6-48BF-415D-BBF8-67422889A4A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1E38E6-00E6-46D6-97D8-F672986594C6}" type="datetimeFigureOut">
              <a:rPr lang="zh-TW" altLang="en-US" smtClean="0"/>
              <a:t>2016/9/28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C953F6-48BF-415D-BBF8-67422889A4A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1E38E6-00E6-46D6-97D8-F672986594C6}" type="datetimeFigureOut">
              <a:rPr lang="zh-TW" altLang="en-US" smtClean="0"/>
              <a:t>2016/9/28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C953F6-48BF-415D-BBF8-67422889A4A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1E38E6-00E6-46D6-97D8-F672986594C6}" type="datetimeFigureOut">
              <a:rPr lang="zh-TW" altLang="en-US" smtClean="0"/>
              <a:t>2016/9/28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C953F6-48BF-415D-BBF8-67422889A4A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1E38E6-00E6-46D6-97D8-F672986594C6}" type="datetimeFigureOut">
              <a:rPr lang="zh-TW" altLang="en-US" smtClean="0"/>
              <a:t>2016/9/28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C953F6-48BF-415D-BBF8-67422889A4A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1E38E6-00E6-46D6-97D8-F672986594C6}" type="datetimeFigureOut">
              <a:rPr lang="zh-TW" altLang="en-US" smtClean="0"/>
              <a:t>2016/9/28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C953F6-48BF-415D-BBF8-67422889A4A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9" name="流程圖: 程序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流程圖: 程序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形圖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甜甜圈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標題版面配置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文字版面配置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24" name="日期版面配置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21E38E6-00E6-46D6-97D8-F672986594C6}" type="datetimeFigureOut">
              <a:rPr lang="zh-TW" altLang="en-US" smtClean="0"/>
              <a:t>2016/9/28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5C953F6-48BF-415D-BBF8-67422889A4A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475656" y="1628800"/>
            <a:ext cx="6400800" cy="1295400"/>
          </a:xfrm>
        </p:spPr>
        <p:txBody>
          <a:bodyPr/>
          <a:lstStyle/>
          <a:p>
            <a:r>
              <a:rPr lang="zh-TW" altLang="en-US" sz="5600" b="1" dirty="0" smtClean="0">
                <a:solidFill>
                  <a:srgbClr val="7030A0"/>
                </a:solidFill>
              </a:rPr>
              <a:t>余華</a:t>
            </a:r>
            <a:r>
              <a:rPr lang="en-US" altLang="zh-TW" sz="5600" b="1" dirty="0" smtClean="0">
                <a:solidFill>
                  <a:srgbClr val="7030A0"/>
                </a:solidFill>
              </a:rPr>
              <a:t>《</a:t>
            </a:r>
            <a:r>
              <a:rPr lang="zh-TW" altLang="en-US" sz="5600" b="1" dirty="0" smtClean="0">
                <a:solidFill>
                  <a:srgbClr val="7030A0"/>
                </a:solidFill>
              </a:rPr>
              <a:t>活著</a:t>
            </a:r>
            <a:r>
              <a:rPr lang="en-US" altLang="zh-TW" sz="5600" b="1" dirty="0" smtClean="0">
                <a:solidFill>
                  <a:srgbClr val="7030A0"/>
                </a:solidFill>
              </a:rPr>
              <a:t>》</a:t>
            </a:r>
            <a:endParaRPr lang="zh-TW" altLang="en-US" sz="5600" b="1" dirty="0">
              <a:solidFill>
                <a:srgbClr val="7030A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619672" y="5373216"/>
            <a:ext cx="6400800" cy="1080120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zh-TW" altLang="en-US" sz="2600" b="1" i="0" dirty="0" smtClean="0">
                <a:solidFill>
                  <a:srgbClr val="002060"/>
                </a:solidFill>
              </a:rPr>
              <a:t>健行科技大學通識教育中心</a:t>
            </a:r>
            <a:endParaRPr lang="en-US" altLang="zh-TW" sz="2600" b="1" i="0" dirty="0" smtClean="0">
              <a:solidFill>
                <a:srgbClr val="002060"/>
              </a:solidFill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zh-TW" altLang="en-US" sz="2600" b="1" i="0" dirty="0" smtClean="0">
                <a:solidFill>
                  <a:srgbClr val="002060"/>
                </a:solidFill>
              </a:rPr>
              <a:t>邵承芬老師</a:t>
            </a:r>
            <a:r>
              <a:rPr lang="en-US" altLang="zh-TW" sz="2600" b="1" i="0" dirty="0" err="1" smtClean="0">
                <a:solidFill>
                  <a:srgbClr val="002060"/>
                </a:solidFill>
              </a:rPr>
              <a:t>cfshaw</a:t>
            </a:r>
            <a:r>
              <a:rPr lang="en-US" altLang="zh-TW" sz="2600" b="1" i="0" dirty="0" smtClean="0">
                <a:solidFill>
                  <a:srgbClr val="002060"/>
                </a:solidFill>
              </a:rPr>
              <a:t>/A737</a:t>
            </a:r>
            <a:endParaRPr lang="zh-TW" altLang="en-US" sz="2600" b="1" i="0" dirty="0">
              <a:solidFill>
                <a:srgbClr val="00206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980728"/>
            <a:ext cx="2486025" cy="357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76938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0309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3568" y="764704"/>
            <a:ext cx="4712568" cy="685800"/>
          </a:xfrm>
        </p:spPr>
        <p:txBody>
          <a:bodyPr>
            <a:noAutofit/>
          </a:bodyPr>
          <a:lstStyle/>
          <a:p>
            <a:pPr algn="ctr"/>
            <a:r>
              <a:rPr lang="zh-TW" altLang="en-US" sz="4400" dirty="0" smtClean="0"/>
              <a:t>余華</a:t>
            </a:r>
            <a:endParaRPr lang="zh-TW" altLang="en-US" sz="44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71600" y="2438400"/>
            <a:ext cx="6080720" cy="3048001"/>
          </a:xfrm>
        </p:spPr>
        <p:txBody>
          <a:bodyPr>
            <a:noAutofit/>
          </a:bodyPr>
          <a:lstStyle/>
          <a:p>
            <a:r>
              <a:rPr lang="en-US" altLang="zh-TW" sz="3200" dirty="0" smtClean="0"/>
              <a:t>1960</a:t>
            </a:r>
            <a:r>
              <a:rPr lang="zh-TW" altLang="en-US" sz="3200" dirty="0" smtClean="0"/>
              <a:t>迄今</a:t>
            </a:r>
            <a:endParaRPr lang="en-US" altLang="zh-TW" sz="3200" dirty="0" smtClean="0"/>
          </a:p>
          <a:p>
            <a:r>
              <a:rPr lang="zh-TW" altLang="en-US" sz="3200" dirty="0" smtClean="0"/>
              <a:t>浙江杭州人</a:t>
            </a:r>
            <a:endParaRPr lang="en-US" altLang="zh-TW" sz="3200" dirty="0" smtClean="0"/>
          </a:p>
          <a:p>
            <a:r>
              <a:rPr lang="en-US" altLang="zh-TW" sz="3200" dirty="0"/>
              <a:t>《</a:t>
            </a:r>
            <a:r>
              <a:rPr lang="zh-TW" altLang="en-US" sz="3200" dirty="0"/>
              <a:t>兄弟</a:t>
            </a:r>
            <a:r>
              <a:rPr lang="en-US" altLang="zh-TW" sz="3200" dirty="0"/>
              <a:t>》</a:t>
            </a:r>
            <a:r>
              <a:rPr lang="zh-TW" altLang="en-US" sz="3200" dirty="0"/>
              <a:t>、</a:t>
            </a:r>
            <a:r>
              <a:rPr lang="en-US" altLang="zh-TW" sz="3200" dirty="0"/>
              <a:t>《</a:t>
            </a:r>
            <a:r>
              <a:rPr lang="zh-TW" altLang="en-US" sz="3200" dirty="0"/>
              <a:t>許三觀賣血記</a:t>
            </a:r>
            <a:r>
              <a:rPr lang="en-US" altLang="zh-TW" sz="3200" dirty="0"/>
              <a:t>》</a:t>
            </a:r>
            <a:r>
              <a:rPr lang="zh-TW" altLang="en-US" sz="3200" dirty="0"/>
              <a:t>、</a:t>
            </a:r>
            <a:r>
              <a:rPr lang="en-US" altLang="zh-TW" sz="3200" dirty="0"/>
              <a:t>《</a:t>
            </a:r>
            <a:r>
              <a:rPr lang="zh-TW" altLang="en-US" sz="3200" dirty="0"/>
              <a:t>活著</a:t>
            </a:r>
            <a:r>
              <a:rPr lang="en-US" altLang="zh-TW" sz="3200" dirty="0"/>
              <a:t>》</a:t>
            </a:r>
            <a:r>
              <a:rPr lang="zh-TW" altLang="en-US" sz="3200" dirty="0"/>
              <a:t>、</a:t>
            </a:r>
            <a:r>
              <a:rPr lang="en-US" altLang="zh-TW" sz="3200" dirty="0"/>
              <a:t>《</a:t>
            </a:r>
            <a:r>
              <a:rPr lang="zh-TW" altLang="en-US" sz="3200" dirty="0"/>
              <a:t>在細雨中呼喊</a:t>
            </a:r>
            <a:r>
              <a:rPr lang="en-US" altLang="zh-TW" sz="3200" dirty="0"/>
              <a:t>》</a:t>
            </a:r>
            <a:endParaRPr lang="zh-TW" altLang="en-US" sz="32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16632"/>
            <a:ext cx="4191000" cy="300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7943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法蘭西藝術與文學騎士勳章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132856"/>
            <a:ext cx="5371356" cy="3591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7616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4400" dirty="0" smtClean="0"/>
              <a:t>小說的架構</a:t>
            </a:r>
            <a:endParaRPr lang="zh-TW" altLang="en-US" sz="44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 smtClean="0"/>
              <a:t>由第三人稱進入第一人稱</a:t>
            </a:r>
            <a:endParaRPr lang="en-US" altLang="zh-TW" sz="3200" dirty="0" smtClean="0"/>
          </a:p>
          <a:p>
            <a:r>
              <a:rPr lang="zh-TW" altLang="en-US" sz="3200" dirty="0" smtClean="0"/>
              <a:t>作者→福貴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40080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71600" y="260648"/>
            <a:ext cx="6400800" cy="685800"/>
          </a:xfrm>
        </p:spPr>
        <p:txBody>
          <a:bodyPr>
            <a:noAutofit/>
          </a:bodyPr>
          <a:lstStyle/>
          <a:p>
            <a:pPr algn="ctr"/>
            <a:r>
              <a:rPr lang="zh-TW" altLang="en-US" sz="4400" dirty="0" smtClean="0"/>
              <a:t>小說的人物</a:t>
            </a:r>
            <a:endParaRPr lang="zh-TW" altLang="en-US" sz="44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59632" y="1412776"/>
            <a:ext cx="7488832" cy="3888432"/>
          </a:xfrm>
        </p:spPr>
        <p:txBody>
          <a:bodyPr>
            <a:normAutofit fontScale="92500"/>
          </a:bodyPr>
          <a:lstStyle/>
          <a:p>
            <a:pPr>
              <a:lnSpc>
                <a:spcPct val="100000"/>
              </a:lnSpc>
            </a:pPr>
            <a:r>
              <a:rPr lang="zh-TW" altLang="en-US" sz="3200" b="1" dirty="0" smtClean="0">
                <a:solidFill>
                  <a:srgbClr val="002060"/>
                </a:solidFill>
              </a:rPr>
              <a:t>主角福貴</a:t>
            </a:r>
            <a:endParaRPr lang="en-US" altLang="zh-TW" sz="3200" b="1" dirty="0" smtClean="0">
              <a:solidFill>
                <a:srgbClr val="002060"/>
              </a:solidFill>
            </a:endParaRPr>
          </a:p>
          <a:p>
            <a:pPr lvl="1"/>
            <a:r>
              <a:rPr lang="zh-TW" altLang="en-US" sz="3000" dirty="0" smtClean="0"/>
              <a:t>福貴的爹娘</a:t>
            </a:r>
            <a:endParaRPr lang="en-US" altLang="zh-TW" sz="3000" dirty="0" smtClean="0"/>
          </a:p>
          <a:p>
            <a:pPr lvl="1"/>
            <a:r>
              <a:rPr lang="zh-TW" altLang="en-US" sz="3000" dirty="0" smtClean="0"/>
              <a:t>福貴的老婆→家珍</a:t>
            </a:r>
            <a:endParaRPr lang="en-US" altLang="zh-TW" sz="3000" dirty="0" smtClean="0"/>
          </a:p>
          <a:p>
            <a:pPr lvl="1"/>
            <a:r>
              <a:rPr lang="zh-TW" altLang="en-US" sz="3000" dirty="0" smtClean="0"/>
              <a:t>福貴的一雙兒女及女婿→鳳霞</a:t>
            </a:r>
            <a:r>
              <a:rPr lang="en-US" altLang="zh-TW" sz="3000" dirty="0" smtClean="0"/>
              <a:t>/</a:t>
            </a:r>
            <a:r>
              <a:rPr lang="zh-TW" altLang="en-US" sz="3000" dirty="0" smtClean="0"/>
              <a:t>二喜</a:t>
            </a:r>
            <a:r>
              <a:rPr lang="en-US" altLang="zh-TW" sz="3000" dirty="0" smtClean="0"/>
              <a:t>&amp;</a:t>
            </a:r>
            <a:r>
              <a:rPr lang="zh-TW" altLang="en-US" sz="3000" dirty="0" smtClean="0"/>
              <a:t>有慶</a:t>
            </a:r>
            <a:endParaRPr lang="en-US" altLang="zh-TW" sz="3000" dirty="0" smtClean="0"/>
          </a:p>
          <a:p>
            <a:pPr lvl="1"/>
            <a:r>
              <a:rPr lang="zh-TW" altLang="en-US" sz="3000" dirty="0" smtClean="0"/>
              <a:t>福貴的孫子→苦根</a:t>
            </a:r>
            <a:endParaRPr lang="en-US" altLang="zh-TW" sz="3000" dirty="0" smtClean="0"/>
          </a:p>
          <a:p>
            <a:pPr lvl="1"/>
            <a:r>
              <a:rPr lang="zh-TW" altLang="en-US" sz="3200" dirty="0" smtClean="0"/>
              <a:t>福貴的朋友→春生</a:t>
            </a:r>
            <a:endParaRPr lang="en-US" altLang="zh-TW" sz="3200" dirty="0" smtClean="0"/>
          </a:p>
          <a:p>
            <a:pPr lvl="1"/>
            <a:r>
              <a:rPr lang="zh-TW" altLang="en-US" sz="3200" dirty="0" smtClean="0"/>
              <a:t>福貴的債主→龍二</a:t>
            </a:r>
            <a:endParaRPr lang="zh-TW" altLang="en-US" sz="3200" dirty="0"/>
          </a:p>
        </p:txBody>
      </p:sp>
      <p:sp>
        <p:nvSpPr>
          <p:cNvPr id="5" name="矩形 4"/>
          <p:cNvSpPr/>
          <p:nvPr/>
        </p:nvSpPr>
        <p:spPr>
          <a:xfrm>
            <a:off x="1359400" y="5553236"/>
            <a:ext cx="6912768" cy="97210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b="1" dirty="0" smtClean="0">
                <a:solidFill>
                  <a:srgbClr val="FF0000"/>
                </a:solidFill>
              </a:rPr>
              <a:t>全死了，只剩福貴與老牛</a:t>
            </a:r>
            <a:endParaRPr lang="zh-TW" altLang="en-US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149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4400" dirty="0" smtClean="0"/>
              <a:t>省思一</a:t>
            </a:r>
            <a:endParaRPr lang="zh-TW" altLang="en-US" sz="44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sz="3200" dirty="0" smtClean="0"/>
              <a:t>書中穿透著死亡的氣味</a:t>
            </a:r>
            <a:endParaRPr lang="en-US" altLang="zh-TW" sz="3200" dirty="0" smtClean="0"/>
          </a:p>
          <a:p>
            <a:pPr>
              <a:lnSpc>
                <a:spcPct val="150000"/>
              </a:lnSpc>
            </a:pPr>
            <a:r>
              <a:rPr lang="en-US" altLang="zh-TW" sz="4400" b="1" dirty="0" smtClean="0">
                <a:solidFill>
                  <a:srgbClr val="FF0000"/>
                </a:solidFill>
              </a:rPr>
              <a:t>But………</a:t>
            </a:r>
            <a:endParaRPr lang="en-US" altLang="zh-TW" sz="4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zh-TW" altLang="en-US" sz="3200" dirty="0" smtClean="0"/>
              <a:t>為何書名叫</a:t>
            </a:r>
            <a:r>
              <a:rPr lang="en-US" altLang="zh-TW" sz="3200" dirty="0" smtClean="0"/>
              <a:t>《</a:t>
            </a:r>
            <a:r>
              <a:rPr lang="zh-TW" altLang="en-US" sz="3200" dirty="0" smtClean="0"/>
              <a:t>活著</a:t>
            </a:r>
            <a:r>
              <a:rPr lang="en-US" altLang="zh-TW" sz="3200" dirty="0" smtClean="0"/>
              <a:t>》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576187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4400" dirty="0" smtClean="0"/>
              <a:t>余華的詮釋</a:t>
            </a:r>
            <a:r>
              <a:rPr lang="en-US" altLang="zh-TW" sz="4400" dirty="0" smtClean="0"/>
              <a:t>-1</a:t>
            </a:r>
            <a:endParaRPr lang="zh-TW" altLang="en-US" sz="44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15616" y="1700808"/>
            <a:ext cx="7344816" cy="432048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TW" sz="3200" b="1" dirty="0"/>
              <a:t>《</a:t>
            </a:r>
            <a:r>
              <a:rPr lang="zh-TW" altLang="en-US" sz="3200" b="1" dirty="0"/>
              <a:t>活著</a:t>
            </a:r>
            <a:r>
              <a:rPr lang="en-US" altLang="zh-TW" sz="3200" b="1" dirty="0"/>
              <a:t>》</a:t>
            </a:r>
            <a:r>
              <a:rPr lang="zh-TW" altLang="en-US" sz="3200" b="1" dirty="0"/>
              <a:t>講述的是一個人和命運及生命的關係，講述中國人這幾十年是如何熬過來的</a:t>
            </a:r>
            <a:r>
              <a:rPr lang="zh-TW" altLang="en-US" sz="3200" b="1" dirty="0" smtClean="0"/>
              <a:t>。</a:t>
            </a:r>
            <a:endParaRPr lang="en-US" altLang="zh-TW" sz="3200" b="1" dirty="0" smtClean="0"/>
          </a:p>
          <a:p>
            <a:pPr>
              <a:lnSpc>
                <a:spcPct val="150000"/>
              </a:lnSpc>
            </a:pPr>
            <a:r>
              <a:rPr lang="zh-TW" altLang="en-US" sz="3200" b="1" dirty="0" smtClean="0"/>
              <a:t>而</a:t>
            </a:r>
            <a:r>
              <a:rPr lang="zh-TW" altLang="en-US" sz="3200" b="1" dirty="0"/>
              <a:t>這個小說題目是一次午睡時突然想起</a:t>
            </a:r>
            <a:r>
              <a:rPr lang="zh-TW" altLang="en-US" sz="3200" b="1" dirty="0" smtClean="0"/>
              <a:t>的。</a:t>
            </a:r>
            <a:endParaRPr lang="en-US" altLang="zh-TW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1776206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4400" dirty="0" smtClean="0"/>
              <a:t>余華的詮釋</a:t>
            </a:r>
            <a:r>
              <a:rPr lang="en-US" altLang="zh-TW" sz="4400" dirty="0" smtClean="0"/>
              <a:t>-2</a:t>
            </a:r>
            <a:endParaRPr lang="zh-TW" altLang="en-US" sz="44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15616" y="1556792"/>
            <a:ext cx="7344816" cy="446449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sz="3200" b="1" dirty="0" smtClean="0"/>
              <a:t>他</a:t>
            </a:r>
            <a:r>
              <a:rPr lang="zh-TW" altLang="en-US" sz="3200" b="1" dirty="0"/>
              <a:t>認為「活著」這個詞充滿力量，不是喊叫，也不是進攻，而是</a:t>
            </a:r>
            <a:r>
              <a:rPr lang="zh-TW" altLang="en-US" sz="3200" b="1" dirty="0" smtClean="0"/>
              <a:t>忍受。</a:t>
            </a:r>
            <a:endParaRPr lang="en-US" altLang="zh-TW" sz="3200" b="1" dirty="0" smtClean="0"/>
          </a:p>
          <a:p>
            <a:pPr>
              <a:lnSpc>
                <a:spcPct val="150000"/>
              </a:lnSpc>
            </a:pPr>
            <a:r>
              <a:rPr lang="zh-TW" altLang="en-US" sz="3200" b="1" dirty="0" smtClean="0"/>
              <a:t>忍受</a:t>
            </a:r>
            <a:r>
              <a:rPr lang="zh-TW" altLang="en-US" sz="3200" b="1" dirty="0">
                <a:solidFill>
                  <a:srgbClr val="FF0000"/>
                </a:solidFill>
              </a:rPr>
              <a:t>生命</a:t>
            </a:r>
            <a:r>
              <a:rPr lang="zh-TW" altLang="en-US" sz="3200" b="1" dirty="0"/>
              <a:t>賦予我們的</a:t>
            </a:r>
            <a:r>
              <a:rPr lang="zh-TW" altLang="en-US" sz="3200" b="1" dirty="0" smtClean="0"/>
              <a:t>責任。</a:t>
            </a:r>
            <a:endParaRPr lang="en-US" altLang="zh-TW" sz="3200" b="1" dirty="0"/>
          </a:p>
          <a:p>
            <a:pPr>
              <a:lnSpc>
                <a:spcPct val="150000"/>
              </a:lnSpc>
            </a:pPr>
            <a:r>
              <a:rPr lang="zh-TW" altLang="en-US" sz="3200" b="1" dirty="0" smtClean="0"/>
              <a:t>忍受</a:t>
            </a:r>
            <a:r>
              <a:rPr lang="zh-TW" altLang="en-US" sz="3200" b="1" dirty="0">
                <a:solidFill>
                  <a:srgbClr val="FF0000"/>
                </a:solidFill>
              </a:rPr>
              <a:t>現實</a:t>
            </a:r>
            <a:r>
              <a:rPr lang="zh-TW" altLang="en-US" sz="3200" b="1" dirty="0"/>
              <a:t>給予我們的幸福和苦難、無聊和平庸。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761765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4400" dirty="0" smtClean="0"/>
              <a:t>觀點與角度</a:t>
            </a:r>
            <a:endParaRPr lang="zh-TW" altLang="en-US" sz="44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43608" y="1556792"/>
            <a:ext cx="7416824" cy="446449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zh-TW" altLang="en-US" sz="3200" b="1" dirty="0" smtClean="0"/>
              <a:t>從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旁觀者</a:t>
            </a:r>
            <a:r>
              <a:rPr lang="zh-TW" altLang="en-US" sz="3200" b="1" dirty="0" smtClean="0"/>
              <a:t>的角度</a:t>
            </a:r>
            <a:endParaRPr lang="en-US" altLang="zh-TW" sz="3200" b="1" dirty="0" smtClean="0"/>
          </a:p>
          <a:p>
            <a:pPr lvl="1"/>
            <a:r>
              <a:rPr lang="zh-TW" altLang="en-US" sz="3000" dirty="0" smtClean="0"/>
              <a:t>福貴的一生除了苦難，還是苦難，其它什麼都沒有</a:t>
            </a:r>
            <a:endParaRPr lang="en-US" altLang="zh-TW" sz="3000" dirty="0" smtClean="0"/>
          </a:p>
          <a:p>
            <a:pPr>
              <a:lnSpc>
                <a:spcPct val="100000"/>
              </a:lnSpc>
            </a:pPr>
            <a:r>
              <a:rPr lang="zh-TW" altLang="en-US" sz="3200" b="1" dirty="0" smtClean="0"/>
              <a:t>從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當事人</a:t>
            </a:r>
            <a:r>
              <a:rPr lang="zh-TW" altLang="en-US" sz="3200" b="1" dirty="0" smtClean="0"/>
              <a:t>的角度－福貴的回憶</a:t>
            </a:r>
            <a:endParaRPr lang="en-US" altLang="zh-TW" sz="3200" b="1" dirty="0" smtClean="0"/>
          </a:p>
          <a:p>
            <a:pPr lvl="1"/>
            <a:r>
              <a:rPr lang="zh-TW" altLang="en-US" sz="3000" dirty="0" smtClean="0"/>
              <a:t>苦難的經歷中，仍充滿了幸福與歡樂</a:t>
            </a:r>
            <a:endParaRPr lang="en-US" altLang="zh-TW" sz="3000" dirty="0" smtClean="0"/>
          </a:p>
          <a:p>
            <a:pPr lvl="1"/>
            <a:r>
              <a:rPr lang="zh-TW" altLang="en-US" sz="3000" dirty="0" smtClean="0"/>
              <a:t>相信自己的妻子</a:t>
            </a:r>
            <a:r>
              <a:rPr lang="en-US" altLang="zh-TW" sz="3000" dirty="0" smtClean="0"/>
              <a:t>/</a:t>
            </a:r>
            <a:r>
              <a:rPr lang="zh-TW" altLang="en-US" sz="3000" dirty="0" smtClean="0"/>
              <a:t>子女是最好的妻子</a:t>
            </a:r>
            <a:r>
              <a:rPr lang="en-US" altLang="zh-TW" sz="3000" dirty="0" smtClean="0"/>
              <a:t>/</a:t>
            </a:r>
            <a:r>
              <a:rPr lang="zh-TW" altLang="en-US" sz="3000" dirty="0" smtClean="0"/>
              <a:t>子女，包括生活中的點點滴滴。</a:t>
            </a:r>
            <a:endParaRPr lang="zh-TW" altLang="en-US" sz="3000" dirty="0"/>
          </a:p>
        </p:txBody>
      </p:sp>
    </p:spTree>
    <p:extLst>
      <p:ext uri="{BB962C8B-B14F-4D97-AF65-F5344CB8AC3E}">
        <p14:creationId xmlns:p14="http://schemas.microsoft.com/office/powerpoint/2010/main" val="2070682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66</TotalTime>
  <Words>293</Words>
  <Application>Microsoft Office PowerPoint</Application>
  <PresentationFormat>如螢幕大小 (4:3)</PresentationFormat>
  <Paragraphs>38</Paragraphs>
  <Slides>10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夏至</vt:lpstr>
      <vt:lpstr>余華《活著》</vt:lpstr>
      <vt:lpstr>余華</vt:lpstr>
      <vt:lpstr>法蘭西藝術與文學騎士勳章</vt:lpstr>
      <vt:lpstr>小說的架構</vt:lpstr>
      <vt:lpstr>小說的人物</vt:lpstr>
      <vt:lpstr>省思一</vt:lpstr>
      <vt:lpstr>余華的詮釋-1</vt:lpstr>
      <vt:lpstr>余華的詮釋-2</vt:lpstr>
      <vt:lpstr>觀點與角度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余華《活著》</dc:title>
  <dc:creator>邵承芬</dc:creator>
  <cp:lastModifiedBy>邵承芬</cp:lastModifiedBy>
  <cp:revision>9</cp:revision>
  <dcterms:created xsi:type="dcterms:W3CDTF">2016-09-24T12:01:21Z</dcterms:created>
  <dcterms:modified xsi:type="dcterms:W3CDTF">2016-09-27T18:22:47Z</dcterms:modified>
</cp:coreProperties>
</file>