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15"/>
  </p:notesMasterIdLst>
  <p:sldIdLst>
    <p:sldId id="256" r:id="rId2"/>
    <p:sldId id="292" r:id="rId3"/>
    <p:sldId id="295" r:id="rId4"/>
    <p:sldId id="296" r:id="rId5"/>
    <p:sldId id="298" r:id="rId6"/>
    <p:sldId id="297" r:id="rId7"/>
    <p:sldId id="293" r:id="rId8"/>
    <p:sldId id="299" r:id="rId9"/>
    <p:sldId id="300" r:id="rId10"/>
    <p:sldId id="301" r:id="rId11"/>
    <p:sldId id="291" r:id="rId12"/>
    <p:sldId id="302" r:id="rId13"/>
    <p:sldId id="290" r:id="rId1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440" y="-2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46C7F4-B6B2-4899-8C98-E03CA2B1AC5F}" type="datetimeFigureOut">
              <a:rPr lang="zh-TW" altLang="en-US" smtClean="0"/>
              <a:pPr/>
              <a:t>2014/4/24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1DD4CB-F1E4-450E-9DDC-FBFB919D7A9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標題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16" name="日期版面配置區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28341-A528-4A07-8DA4-59EBE8908B2D}" type="datetime1">
              <a:rPr lang="zh-TW" altLang="en-US" smtClean="0"/>
              <a:pPr/>
              <a:t>2014/4/24</a:t>
            </a:fld>
            <a:endParaRPr lang="zh-TW" altLang="en-US"/>
          </a:p>
        </p:txBody>
      </p:sp>
      <p:sp>
        <p:nvSpPr>
          <p:cNvPr id="2" name="頁尾版面配置區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5" name="投影片編號版面配置區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F97C7928-536C-4E84-9692-8090F3B6B07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87E66-9C53-4B51-B356-39967C87E335}" type="datetime1">
              <a:rPr lang="zh-TW" altLang="en-US" smtClean="0"/>
              <a:pPr/>
              <a:t>2014/4/24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C7928-536C-4E84-9692-8090F3B6B07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7D52D-F9B7-4C22-92D5-E54A3856B861}" type="datetime1">
              <a:rPr lang="zh-TW" altLang="en-US" smtClean="0"/>
              <a:pPr/>
              <a:t>2014/4/24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C7928-536C-4E84-9692-8090F3B6B07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標題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27" name="內容版面配置區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5" name="日期版面配置區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94412-8C89-43E2-AA65-E66D75CD85CF}" type="datetime1">
              <a:rPr lang="zh-TW" altLang="en-US" smtClean="0"/>
              <a:pPr/>
              <a:t>2014/4/24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16" name="投影片編號版面配置區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F97C7928-536C-4E84-9692-8090F3B6B07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文字版面配置區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19" name="日期版面配置區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977DC-5A70-4956-A049-28961729C013}" type="datetime1">
              <a:rPr lang="zh-TW" altLang="en-US" smtClean="0"/>
              <a:pPr/>
              <a:t>2014/4/24</a:t>
            </a:fld>
            <a:endParaRPr lang="zh-TW" altLang="en-US"/>
          </a:p>
        </p:txBody>
      </p:sp>
      <p:sp>
        <p:nvSpPr>
          <p:cNvPr id="11" name="頁尾版面配置區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6" name="投影片編號版面配置區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C7928-536C-4E84-9692-8090F3B6B076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標題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標題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4" name="內容版面配置區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3" name="內容版面配置區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1" name="日期版面配置區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6D8A8-12F1-422B-8438-6F15168CDDDF}" type="datetime1">
              <a:rPr lang="zh-TW" altLang="en-US" smtClean="0"/>
              <a:pPr/>
              <a:t>2014/4/24</a:t>
            </a:fld>
            <a:endParaRPr lang="zh-TW" altLang="en-US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1" name="投影片編號版面配置區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C7928-536C-4E84-9692-8090F3B6B07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標題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25" name="文字版面配置區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8" name="內容版面配置區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68C1E-6B14-4DAC-9FC2-82074737526A}" type="datetime1">
              <a:rPr lang="zh-TW" altLang="en-US" smtClean="0"/>
              <a:pPr/>
              <a:t>2014/4/24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F97C7928-536C-4E84-9692-8090F3B6B076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標題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2" name="日期版面配置區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7E5A-FA7E-437E-BABA-9302E25E4087}" type="datetime1">
              <a:rPr lang="zh-TW" altLang="en-US" smtClean="0"/>
              <a:pPr/>
              <a:t>2014/4/24</a:t>
            </a:fld>
            <a:endParaRPr lang="zh-TW" altLang="en-US"/>
          </a:p>
        </p:txBody>
      </p:sp>
      <p:sp>
        <p:nvSpPr>
          <p:cNvPr id="21" name="頁尾版面配置區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C7928-536C-4E84-9692-8090F3B6B07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70E36-3C95-4AE6-87E5-E894E9AD90D3}" type="datetime1">
              <a:rPr lang="zh-TW" altLang="en-US" smtClean="0"/>
              <a:pPr/>
              <a:t>2014/4/24</a:t>
            </a:fld>
            <a:endParaRPr lang="zh-TW" altLang="en-US"/>
          </a:p>
        </p:txBody>
      </p:sp>
      <p:sp>
        <p:nvSpPr>
          <p:cNvPr id="24" name="頁尾版面配置區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C7928-536C-4E84-9692-8090F3B6B07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直線接點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標題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26" name="文字版面配置區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14" name="內容版面配置區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5" name="日期版面配置區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65D5B-D92C-4731-9069-77EF908B0A24}" type="datetime1">
              <a:rPr lang="zh-TW" altLang="en-US" smtClean="0"/>
              <a:pPr/>
              <a:t>2014/4/24</a:t>
            </a:fld>
            <a:endParaRPr lang="zh-TW" altLang="en-US"/>
          </a:p>
        </p:txBody>
      </p:sp>
      <p:sp>
        <p:nvSpPr>
          <p:cNvPr id="29" name="頁尾版面配置區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C7928-536C-4E84-9692-8090F3B6B07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圖片版面配置區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596BF-00E1-4BF5-A8DF-F12A2A1BB1A1}" type="datetime1">
              <a:rPr lang="zh-TW" altLang="en-US" smtClean="0"/>
              <a:pPr/>
              <a:t>2014/4/24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1" name="投影片編號版面配置區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C7928-536C-4E84-9692-8090F3B6B076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7" name="標題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26" name="文字版面配置區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文字版面配置區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1" name="日期版面配置區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6944531A-1D8A-4ABB-A7C0-FC1BD3A499E1}" type="datetime1">
              <a:rPr lang="zh-TW" altLang="en-US" smtClean="0"/>
              <a:pPr/>
              <a:t>2014/4/24</a:t>
            </a:fld>
            <a:endParaRPr lang="zh-TW" altLang="en-US"/>
          </a:p>
        </p:txBody>
      </p:sp>
      <p:sp>
        <p:nvSpPr>
          <p:cNvPr id="28" name="頁尾版面配置區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F97C7928-536C-4E84-9692-8090F3B6B076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0" name="標題版面配置區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直線接點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news.housefun.com.tw/news/article/12945736956.html" TargetMode="External"/><Relationship Id="rId2" Type="http://schemas.openxmlformats.org/officeDocument/2006/relationships/hyperlink" Target="http://ir.lib.stu.edu.tw/ir/handle/310903100/2797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3568" y="1268760"/>
            <a:ext cx="7772400" cy="1829761"/>
          </a:xfrm>
        </p:spPr>
        <p:txBody>
          <a:bodyPr>
            <a:normAutofit/>
          </a:bodyPr>
          <a:lstStyle/>
          <a:p>
            <a:r>
              <a:rPr lang="zh-TW" altLang="zh-TW" b="1" dirty="0"/>
              <a:t>教育部</a:t>
            </a:r>
            <a:r>
              <a:rPr lang="zh-TW" altLang="zh-TW" b="1" dirty="0" smtClean="0"/>
              <a:t>現代</a:t>
            </a:r>
            <a:r>
              <a:rPr lang="zh-TW" altLang="zh-TW" b="1" dirty="0"/>
              <a:t>公民核心能力課程</a:t>
            </a:r>
            <a:r>
              <a:rPr lang="zh-TW" altLang="zh-TW" b="1" dirty="0" smtClean="0"/>
              <a:t>計畫</a:t>
            </a:r>
            <a:r>
              <a:rPr lang="en-US" altLang="zh-TW" b="1" dirty="0" smtClean="0"/>
              <a:t/>
            </a:r>
            <a:br>
              <a:rPr lang="en-US" altLang="zh-TW" b="1" dirty="0" smtClean="0"/>
            </a:br>
            <a:r>
              <a:rPr lang="zh-TW" altLang="zh-TW" b="1" dirty="0"/>
              <a:t>凝視與再現：移民社會與多元認同</a:t>
            </a:r>
            <a:endParaRPr lang="zh-TW" altLang="en-US" b="1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683568" y="3068960"/>
            <a:ext cx="7381328" cy="1659632"/>
          </a:xfrm>
        </p:spPr>
        <p:txBody>
          <a:bodyPr>
            <a:noAutofit/>
          </a:bodyPr>
          <a:lstStyle/>
          <a:p>
            <a:pPr algn="r"/>
            <a:r>
              <a:rPr lang="zh-TW" altLang="zh-TW" dirty="0"/>
              <a:t>移民社會的</a:t>
            </a:r>
            <a:r>
              <a:rPr lang="zh-TW" altLang="zh-TW" dirty="0" smtClean="0"/>
              <a:t>認同：</a:t>
            </a:r>
            <a:endParaRPr lang="en-US" altLang="zh-TW" dirty="0" smtClean="0"/>
          </a:p>
          <a:p>
            <a:pPr algn="r"/>
            <a:r>
              <a:rPr lang="zh-TW" altLang="zh-TW" dirty="0" smtClean="0"/>
              <a:t>過去</a:t>
            </a:r>
            <a:r>
              <a:rPr lang="zh-TW" altLang="zh-TW" dirty="0"/>
              <a:t>、現在與</a:t>
            </a:r>
            <a:r>
              <a:rPr lang="zh-TW" altLang="zh-TW" dirty="0" smtClean="0"/>
              <a:t>未來</a:t>
            </a:r>
            <a:endParaRPr lang="en-US" altLang="zh-TW" dirty="0" smtClean="0"/>
          </a:p>
          <a:p>
            <a:pPr algn="r"/>
            <a:r>
              <a:rPr lang="zh-TW" altLang="en-US" dirty="0"/>
              <a:t>閔宇</a:t>
            </a:r>
            <a:r>
              <a:rPr lang="zh-TW" altLang="en-US" dirty="0" smtClean="0"/>
              <a:t>經 助理教授</a:t>
            </a:r>
            <a:endParaRPr lang="en-US" altLang="zh-TW" dirty="0" smtClean="0"/>
          </a:p>
          <a:p>
            <a:pPr algn="r"/>
            <a:r>
              <a:rPr lang="en-US" altLang="zh-TW" dirty="0" smtClean="0"/>
              <a:t>minber@uch.edu.tw</a:t>
            </a:r>
            <a:endParaRPr lang="zh-TW" alt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C7928-536C-4E84-9692-8090F3B6B076}" type="slidenum">
              <a:rPr lang="zh-TW" altLang="en-US" smtClean="0"/>
              <a:pPr/>
              <a:t>1</a:t>
            </a:fld>
            <a:endParaRPr lang="zh-TW" altLang="en-US"/>
          </a:p>
        </p:txBody>
      </p:sp>
      <p:pic>
        <p:nvPicPr>
          <p:cNvPr id="1026" name="Picture 2" descr="F:\行動碟備分99.01.07\移民社會課程新編\18周課程\TA訓練\眷村文化公園\IMG_116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2708920"/>
            <a:ext cx="3775968" cy="28319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「</a:t>
            </a:r>
            <a:r>
              <a:rPr lang="zh-TW" altLang="en-US" dirty="0" smtClean="0"/>
              <a:t>得以返鄉探親的那一刻</a:t>
            </a:r>
            <a:r>
              <a:rPr lang="zh-TW" altLang="en-US" dirty="0" smtClean="0"/>
              <a:t>，才</a:t>
            </a:r>
            <a:r>
              <a:rPr lang="zh-TW" altLang="en-US" dirty="0" smtClean="0"/>
              <a:t>發現在僅存的親族眼中，原來自己是臺胞、是臺灣人，而回到活了</a:t>
            </a:r>
            <a:r>
              <a:rPr lang="en-US" altLang="zh-TW" dirty="0" smtClean="0"/>
              <a:t>40 </a:t>
            </a:r>
            <a:r>
              <a:rPr lang="zh-TW" altLang="en-US" dirty="0" smtClean="0"/>
              <a:t>年的</a:t>
            </a:r>
            <a:r>
              <a:rPr lang="zh-TW" altLang="en-US" dirty="0" smtClean="0"/>
              <a:t>島上</a:t>
            </a:r>
            <a:r>
              <a:rPr lang="zh-TW" altLang="en-US" dirty="0" smtClean="0"/>
              <a:t>，又動輒被指為</a:t>
            </a:r>
            <a:r>
              <a:rPr lang="en-US" altLang="zh-TW" dirty="0" smtClean="0"/>
              <a:t>『</a:t>
            </a:r>
            <a:r>
              <a:rPr lang="zh-TW" altLang="en-US" dirty="0" smtClean="0"/>
              <a:t>你們外省人</a:t>
            </a:r>
            <a:r>
              <a:rPr lang="en-US" altLang="zh-TW" dirty="0" smtClean="0"/>
              <a:t>』</a:t>
            </a:r>
            <a:r>
              <a:rPr lang="zh-TW" altLang="en-US" dirty="0" smtClean="0"/>
              <a:t>，他們遲早會在伊索寓言故事裡發現，自己</a:t>
            </a:r>
            <a:r>
              <a:rPr lang="zh-TW" altLang="en-US" dirty="0" smtClean="0"/>
              <a:t>正如那只徘徊于鳥類獸類之間的，無可歸屬的蝙蝠。」（朱天心，</a:t>
            </a:r>
            <a:r>
              <a:rPr lang="en-US" altLang="zh-TW" dirty="0" smtClean="0"/>
              <a:t>1992</a:t>
            </a:r>
            <a:r>
              <a:rPr lang="zh-TW" altLang="en-US" dirty="0" smtClean="0"/>
              <a:t>）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C7928-536C-4E84-9692-8090F3B6B076}" type="slidenum">
              <a:rPr lang="zh-TW" altLang="en-US" smtClean="0"/>
              <a:pPr/>
              <a:t>10</a:t>
            </a:fld>
            <a:endParaRPr lang="zh-TW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賴聲川又表示：「台灣很多年輕人沒有去過眷村、不懂眷村，但是看了「寶島一村」也很感動，因為這是近代史，這是我們的故事。到大陸後，更感受到這齣戲是人類的故事，是屬於台灣的、中國的、人類的故事，因為這是特殊歷史造成的故事，所以不分海峽的東西。</a:t>
            </a:r>
            <a:r>
              <a:rPr lang="zh-TW" altLang="en-US" dirty="0" smtClean="0"/>
              <a:t>」</a:t>
            </a:r>
            <a:endParaRPr lang="en-US" altLang="zh-TW" dirty="0" smtClean="0"/>
          </a:p>
          <a:p>
            <a:r>
              <a:rPr lang="en-US" altLang="zh-TW" dirty="0" err="1" smtClean="0"/>
              <a:t>minber</a:t>
            </a:r>
            <a:r>
              <a:rPr lang="zh-TW" altLang="en-US" dirty="0" smtClean="0"/>
              <a:t> ：眷村影像是否為外省第二代的靈魂救贖？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C7928-536C-4E84-9692-8090F3B6B076}" type="slidenum">
              <a:rPr lang="zh-TW" altLang="en-US" smtClean="0"/>
              <a:pPr/>
              <a:t>11</a:t>
            </a:fld>
            <a:endParaRPr lang="zh-TW" alt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一代親、二代表、三代了</a:t>
            </a:r>
            <a:endParaRPr lang="en-US" altLang="zh-TW" dirty="0" smtClean="0"/>
          </a:p>
          <a:p>
            <a:r>
              <a:rPr lang="zh-TW" altLang="en-US" dirty="0" smtClean="0"/>
              <a:t>希望</a:t>
            </a:r>
            <a:r>
              <a:rPr lang="zh-TW" altLang="en-US" dirty="0" smtClean="0"/>
              <a:t>外省</a:t>
            </a:r>
            <a:r>
              <a:rPr lang="zh-TW" altLang="en-US" dirty="0" smtClean="0"/>
              <a:t>第一代</a:t>
            </a:r>
            <a:r>
              <a:rPr lang="zh-TW" altLang="en-US" dirty="0" smtClean="0"/>
              <a:t>的靈魂能在台灣</a:t>
            </a:r>
            <a:r>
              <a:rPr lang="zh-TW" altLang="en-US" dirty="0" smtClean="0"/>
              <a:t>安息；第三代的靈魂真正能在台灣獲得就贖</a:t>
            </a:r>
            <a:endParaRPr lang="en-US" altLang="zh-TW" dirty="0" smtClean="0"/>
          </a:p>
          <a:p>
            <a:r>
              <a:rPr lang="zh-TW" altLang="en-US" dirty="0" smtClean="0"/>
              <a:t>眷村拆除了，空間消失了，記憶也消失了</a:t>
            </a:r>
            <a:r>
              <a:rPr lang="zh-TW" altLang="en-US" dirty="0" smtClean="0"/>
              <a:t>，</a:t>
            </a:r>
            <a:r>
              <a:rPr lang="zh-TW" altLang="en-US" dirty="0" smtClean="0"/>
              <a:t>徒</a:t>
            </a:r>
            <a:r>
              <a:rPr lang="zh-TW" altLang="en-US" dirty="0" smtClean="0"/>
              <a:t>留菜</a:t>
            </a:r>
            <a:r>
              <a:rPr lang="zh-TW" altLang="en-US" dirty="0" smtClean="0"/>
              <a:t>味</a:t>
            </a:r>
            <a:r>
              <a:rPr lang="en-US" altLang="zh-TW" dirty="0" smtClean="0"/>
              <a:t>(</a:t>
            </a:r>
            <a:r>
              <a:rPr lang="zh-TW" altLang="en-US" dirty="0" smtClean="0"/>
              <a:t>眷村菜</a:t>
            </a:r>
            <a:r>
              <a:rPr lang="en-US" altLang="zh-TW" dirty="0" smtClean="0"/>
              <a:t>)</a:t>
            </a:r>
            <a:r>
              <a:rPr lang="zh-TW" altLang="en-US" dirty="0" smtClean="0"/>
              <a:t>在人間迴盪。</a:t>
            </a:r>
            <a:endParaRPr lang="en-US" altLang="zh-TW" dirty="0" smtClean="0"/>
          </a:p>
          <a:p>
            <a:r>
              <a:rPr lang="zh-TW" altLang="en-US" dirty="0" smtClean="0"/>
              <a:t>延伸</a:t>
            </a:r>
            <a:r>
              <a:rPr lang="zh-TW" altLang="en-US" dirty="0" smtClean="0"/>
              <a:t>閱讀</a:t>
            </a:r>
            <a:r>
              <a:rPr lang="en-US" altLang="zh-TW" dirty="0" smtClean="0"/>
              <a:t>(</a:t>
            </a:r>
            <a:r>
              <a:rPr lang="zh-TW" altLang="en-US" dirty="0" smtClean="0"/>
              <a:t> </a:t>
            </a:r>
            <a:r>
              <a:rPr lang="zh-TW" altLang="en-US" dirty="0" smtClean="0"/>
              <a:t>蔡佳陵</a:t>
            </a:r>
            <a:r>
              <a:rPr lang="en-US" altLang="zh-TW" dirty="0" smtClean="0"/>
              <a:t>)</a:t>
            </a:r>
            <a:r>
              <a:rPr lang="zh-TW" altLang="en-US" dirty="0" smtClean="0"/>
              <a:t> </a:t>
            </a:r>
            <a:r>
              <a:rPr lang="zh-TW" altLang="en-US" dirty="0" smtClean="0"/>
              <a:t>兩種不同的凝視</a:t>
            </a:r>
            <a:r>
              <a:rPr lang="en-US" altLang="zh-TW" dirty="0" smtClean="0"/>
              <a:t>----</a:t>
            </a:r>
            <a:r>
              <a:rPr lang="zh-TW" altLang="en-US" dirty="0" smtClean="0"/>
              <a:t>李國修與賴聲川的認同</a:t>
            </a:r>
            <a:r>
              <a:rPr lang="zh-TW" altLang="en-US" dirty="0" smtClean="0"/>
              <a:t>書寫</a:t>
            </a:r>
            <a:r>
              <a:rPr lang="en-US" altLang="zh-TW" dirty="0" smtClean="0"/>
              <a:t>—-</a:t>
            </a:r>
            <a:r>
              <a:rPr lang="zh-TW" altLang="en-US" dirty="0" smtClean="0"/>
              <a:t>本周不用寫學習單 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C7928-536C-4E84-9692-8090F3B6B076}" type="slidenum">
              <a:rPr lang="zh-TW" altLang="en-US" smtClean="0"/>
              <a:pPr/>
              <a:t>12</a:t>
            </a:fld>
            <a:endParaRPr lang="zh-TW" alt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請</a:t>
            </a:r>
            <a:r>
              <a:rPr lang="zh-TW" altLang="en-US" dirty="0" smtClean="0"/>
              <a:t>到網站回答</a:t>
            </a:r>
            <a:r>
              <a:rPr lang="en-US" altLang="zh-TW" dirty="0" smtClean="0"/>
              <a:t>(</a:t>
            </a:r>
            <a:r>
              <a:rPr lang="zh-TW" altLang="en-US" dirty="0" smtClean="0"/>
              <a:t>本周不用寫學習單</a:t>
            </a:r>
            <a:r>
              <a:rPr lang="en-US" altLang="zh-TW" dirty="0" smtClean="0"/>
              <a:t>)</a:t>
            </a:r>
            <a:endParaRPr lang="en-US" altLang="zh-TW" dirty="0" smtClean="0"/>
          </a:p>
          <a:p>
            <a:r>
              <a:rPr lang="en-US" altLang="zh-TW" dirty="0" smtClean="0"/>
              <a:t>Q</a:t>
            </a:r>
            <a:r>
              <a:rPr lang="zh-TW" altLang="en-US" dirty="0" smtClean="0"/>
              <a:t> ：談談你對眷村</a:t>
            </a:r>
            <a:r>
              <a:rPr lang="en-US" altLang="zh-TW" dirty="0" smtClean="0"/>
              <a:t>(</a:t>
            </a:r>
            <a:r>
              <a:rPr lang="zh-TW" altLang="en-US" dirty="0" smtClean="0"/>
              <a:t>或老兵</a:t>
            </a:r>
            <a:r>
              <a:rPr lang="en-US" altLang="zh-TW" dirty="0" smtClean="0"/>
              <a:t>)</a:t>
            </a:r>
            <a:r>
              <a:rPr lang="zh-TW" altLang="en-US" dirty="0" smtClean="0"/>
              <a:t>的印象。</a:t>
            </a:r>
            <a:endParaRPr lang="zh-TW" altLang="en-US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en-US" dirty="0" smtClean="0"/>
              <a:t>部分內容引自</a:t>
            </a:r>
            <a:endParaRPr lang="en-US" altLang="zh-TW" dirty="0" smtClean="0"/>
          </a:p>
          <a:p>
            <a:r>
              <a:rPr lang="zh-TW" altLang="en-US" dirty="0" smtClean="0"/>
              <a:t> </a:t>
            </a:r>
            <a:r>
              <a:rPr lang="zh-TW" altLang="en-US" sz="1200" b="1" dirty="0" smtClean="0"/>
              <a:t>蔡佳陵 </a:t>
            </a:r>
            <a:r>
              <a:rPr lang="en-US" altLang="zh-TW" sz="1200" b="1" dirty="0" smtClean="0">
                <a:hlinkClick r:id="rId2"/>
              </a:rPr>
              <a:t>http://ir.lib.stu.edu.tw/ir/handle/310903100/2797</a:t>
            </a:r>
            <a:endParaRPr lang="en-US" altLang="zh-TW" sz="1200" b="1" dirty="0" smtClean="0"/>
          </a:p>
          <a:p>
            <a:r>
              <a:rPr lang="en-US" altLang="zh-TW" sz="1200" b="1" dirty="0" smtClean="0"/>
              <a:t>3</a:t>
            </a:r>
            <a:r>
              <a:rPr lang="zh-TW" altLang="zh-TW" sz="1200" b="1" dirty="0" smtClean="0"/>
              <a:t>代集體記憶</a:t>
            </a:r>
            <a:r>
              <a:rPr lang="en-US" altLang="zh-TW" sz="1200" b="1" dirty="0" smtClean="0"/>
              <a:t>…</a:t>
            </a:r>
            <a:r>
              <a:rPr lang="zh-TW" altLang="zh-TW" sz="1200" b="1" dirty="0" smtClean="0"/>
              <a:t>忠貞市場周一拆遷</a:t>
            </a:r>
            <a:r>
              <a:rPr lang="en-US" altLang="zh-TW" sz="1200" b="1" dirty="0" smtClean="0"/>
              <a:t>(</a:t>
            </a:r>
            <a:r>
              <a:rPr lang="en-US" altLang="zh-TW" sz="1200" dirty="0" smtClean="0"/>
              <a:t>2013.08.04</a:t>
            </a:r>
            <a:r>
              <a:rPr lang="en-US" altLang="zh-TW" sz="1200" b="1" dirty="0" smtClean="0"/>
              <a:t>)</a:t>
            </a:r>
            <a:r>
              <a:rPr lang="zh-TW" altLang="zh-TW" sz="1200" dirty="0" smtClean="0"/>
              <a:t>聯合報</a:t>
            </a:r>
            <a:r>
              <a:rPr lang="zh-TW" altLang="en-US" sz="1200" dirty="0" smtClean="0"/>
              <a:t>  </a:t>
            </a:r>
            <a:r>
              <a:rPr lang="en-US" altLang="zh-TW" sz="1200" dirty="0" smtClean="0">
                <a:solidFill>
                  <a:srgbClr val="FF0000"/>
                </a:solidFill>
                <a:latin typeface="新細明體" pitchFamily="18" charset="-120"/>
                <a:ea typeface="新細明體" pitchFamily="18" charset="-120"/>
                <a:hlinkClick r:id="rId3"/>
              </a:rPr>
              <a:t>http://news.housefun.com.tw/news/article/12945736956.html</a:t>
            </a:r>
            <a:endParaRPr lang="en-US" altLang="zh-TW" sz="1200" dirty="0" smtClean="0">
              <a:solidFill>
                <a:srgbClr val="FF0000"/>
              </a:solidFill>
              <a:latin typeface="新細明體" pitchFamily="18" charset="-120"/>
              <a:ea typeface="新細明體" pitchFamily="18" charset="-120"/>
            </a:endParaRPr>
          </a:p>
          <a:p>
            <a:r>
              <a:rPr lang="zh-TW" altLang="en-US" sz="1200" dirty="0" smtClean="0"/>
              <a:t>宋惠中  原鄉或者他鄉：由「山有多高」觀察二代外省人的離散與家鄉認同</a:t>
            </a:r>
            <a:endParaRPr lang="en-US" altLang="zh-TW" sz="1200" dirty="0" smtClean="0"/>
          </a:p>
          <a:p>
            <a:endParaRPr lang="en-US" altLang="zh-TW" dirty="0" smtClean="0">
              <a:solidFill>
                <a:srgbClr val="FF0000"/>
              </a:solidFill>
              <a:latin typeface="新細明體" pitchFamily="18" charset="-120"/>
              <a:ea typeface="新細明體" pitchFamily="18" charset="-120"/>
            </a:endParaRPr>
          </a:p>
          <a:p>
            <a:endParaRPr lang="en-US" altLang="zh-TW" b="1" dirty="0" smtClean="0"/>
          </a:p>
          <a:p>
            <a:endParaRPr lang="en-US" altLang="zh-TW" b="1" dirty="0" smtClean="0"/>
          </a:p>
          <a:p>
            <a:endParaRPr lang="en-US" altLang="zh-TW" dirty="0" smtClean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C7928-536C-4E84-9692-8090F3B6B076}" type="slidenum">
              <a:rPr lang="zh-TW" altLang="en-US" smtClean="0"/>
              <a:pPr/>
              <a:t>13</a:t>
            </a:fld>
            <a:endParaRPr lang="zh-TW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空間</a:t>
            </a:r>
            <a:r>
              <a:rPr lang="en-US" altLang="zh-TW" dirty="0" smtClean="0"/>
              <a:t>‧</a:t>
            </a:r>
            <a:r>
              <a:rPr lang="zh-TW" altLang="en-US" dirty="0" smtClean="0"/>
              <a:t>記憶</a:t>
            </a:r>
            <a:r>
              <a:rPr lang="en-US" altLang="zh-TW" dirty="0" smtClean="0"/>
              <a:t>‧</a:t>
            </a:r>
            <a:r>
              <a:rPr lang="zh-TW" altLang="en-US" dirty="0" smtClean="0"/>
              <a:t>存在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04800" y="1554162"/>
            <a:ext cx="4915272" cy="4525963"/>
          </a:xfrm>
        </p:spPr>
        <p:txBody>
          <a:bodyPr/>
          <a:lstStyle/>
          <a:p>
            <a:r>
              <a:rPr lang="zh-TW" altLang="en-US" dirty="0" smtClean="0"/>
              <a:t>楔子：</a:t>
            </a:r>
            <a:r>
              <a:rPr lang="en-US" altLang="zh-TW" dirty="0" smtClean="0"/>
              <a:t>SHE-</a:t>
            </a:r>
            <a:r>
              <a:rPr lang="zh-TW" altLang="en-US" dirty="0" smtClean="0"/>
              <a:t>我愛你</a:t>
            </a:r>
            <a:r>
              <a:rPr lang="en-US" altLang="zh-TW" dirty="0" err="1" smtClean="0"/>
              <a:t>mv</a:t>
            </a:r>
            <a:endParaRPr lang="en-US" altLang="zh-TW" dirty="0" smtClean="0"/>
          </a:p>
          <a:p>
            <a:r>
              <a:rPr lang="en-US" altLang="zh-TW" dirty="0" err="1" smtClean="0"/>
              <a:t>Minber</a:t>
            </a:r>
            <a:r>
              <a:rPr lang="zh-TW" altLang="en-US" dirty="0" smtClean="0"/>
              <a:t>：記憶是無法單獨存在的，必須附隨著事件本身</a:t>
            </a:r>
            <a:r>
              <a:rPr lang="en-US" altLang="zh-TW" dirty="0" smtClean="0"/>
              <a:t>(</a:t>
            </a:r>
            <a:r>
              <a:rPr lang="zh-TW" altLang="en-US" dirty="0" smtClean="0"/>
              <a:t>時間與空間特性</a:t>
            </a:r>
            <a:r>
              <a:rPr lang="en-US" altLang="zh-TW" dirty="0" smtClean="0"/>
              <a:t>)</a:t>
            </a:r>
            <a:r>
              <a:rPr lang="zh-TW" altLang="en-US" dirty="0" smtClean="0"/>
              <a:t>，因此我的</a:t>
            </a:r>
            <a:r>
              <a:rPr lang="en-US" altLang="zh-TW" dirty="0" smtClean="0"/>
              <a:t>(</a:t>
            </a:r>
            <a:r>
              <a:rPr lang="zh-TW" altLang="en-US" dirty="0" smtClean="0"/>
              <a:t>過去</a:t>
            </a:r>
            <a:r>
              <a:rPr lang="en-US" altLang="zh-TW" dirty="0" smtClean="0"/>
              <a:t>)</a:t>
            </a:r>
            <a:r>
              <a:rPr lang="zh-TW" altLang="en-US" dirty="0" smtClean="0"/>
              <a:t>存在</a:t>
            </a:r>
            <a:r>
              <a:rPr lang="en-US" altLang="zh-TW" dirty="0" smtClean="0"/>
              <a:t>(</a:t>
            </a:r>
            <a:r>
              <a:rPr lang="zh-TW" altLang="en-US" dirty="0" smtClean="0"/>
              <a:t>記憶</a:t>
            </a:r>
            <a:r>
              <a:rPr lang="en-US" altLang="zh-TW" dirty="0" smtClean="0"/>
              <a:t>)</a:t>
            </a:r>
            <a:r>
              <a:rPr lang="zh-TW" altLang="en-US" dirty="0" smtClean="0"/>
              <a:t> ，一定也是時間與空間的存在。</a:t>
            </a:r>
            <a:endParaRPr lang="en-US" altLang="zh-TW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C7928-536C-4E84-9692-8090F3B6B076}" type="slidenum">
              <a:rPr lang="zh-TW" altLang="en-US" smtClean="0"/>
              <a:pPr/>
              <a:t>2</a:t>
            </a:fld>
            <a:endParaRPr lang="zh-TW" altLang="en-US"/>
          </a:p>
        </p:txBody>
      </p:sp>
      <p:pic>
        <p:nvPicPr>
          <p:cNvPr id="2050" name="Picture 2" descr="F:\行動碟備分99.01.07\移民社會課程新編\18周課程\TA訓練\眷村文化公園\IMG_116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20072" y="1628800"/>
            <a:ext cx="3024336" cy="40324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err="1" smtClean="0"/>
              <a:t>Minber</a:t>
            </a:r>
            <a:r>
              <a:rPr lang="zh-TW" altLang="en-US" dirty="0" smtClean="0"/>
              <a:t>：剝奪其空間記憶就是剝奪其存在。</a:t>
            </a:r>
            <a:endParaRPr lang="en-US" altLang="zh-TW" dirty="0" smtClean="0"/>
          </a:p>
          <a:p>
            <a:r>
              <a:rPr lang="zh-TW" altLang="en-US" b="1" dirty="0" smtClean="0">
                <a:solidFill>
                  <a:srgbClr val="FF0000"/>
                </a:solidFill>
              </a:rPr>
              <a:t>存有的空間特性</a:t>
            </a:r>
            <a:r>
              <a:rPr lang="zh-TW" altLang="en-US" dirty="0" smtClean="0"/>
              <a:t>：索雅</a:t>
            </a:r>
            <a:r>
              <a:rPr lang="en-US" altLang="zh-TW" dirty="0" smtClean="0"/>
              <a:t>(Edward Soja,1989)</a:t>
            </a:r>
            <a:r>
              <a:rPr lang="zh-TW" altLang="en-US" dirty="0" smtClean="0"/>
              <a:t>指出人類意識的發生乃在於「自在存有」</a:t>
            </a:r>
            <a:r>
              <a:rPr lang="en-US" altLang="zh-TW" dirty="0" smtClean="0"/>
              <a:t>(being-in-itself)</a:t>
            </a:r>
            <a:r>
              <a:rPr lang="zh-TW" altLang="en-US" dirty="0" smtClean="0"/>
              <a:t>和「自為存有」</a:t>
            </a:r>
            <a:r>
              <a:rPr lang="en-US" altLang="zh-TW" dirty="0" smtClean="0"/>
              <a:t> (being-for-itself)</a:t>
            </a:r>
            <a:r>
              <a:rPr lang="zh-TW" altLang="en-US" dirty="0" smtClean="0"/>
              <a:t>，也就是說要從無意識、無生命的事物轉變為有意識的人類個體，主體和客體必須分離→存有的原初空間性。</a:t>
            </a:r>
            <a:endParaRPr lang="en-US" altLang="zh-TW" dirty="0" smtClean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C7928-536C-4E84-9692-8090F3B6B076}" type="slidenum">
              <a:rPr lang="zh-TW" altLang="en-US" smtClean="0"/>
              <a:pPr/>
              <a:t>3</a:t>
            </a:fld>
            <a:endParaRPr lang="zh-TW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換言之，存有必須有距離、有位置、有地方之外，索雅認為還有空間、時間與社會的存有</a:t>
            </a:r>
            <a:r>
              <a:rPr lang="en-US" altLang="zh-TW" dirty="0" smtClean="0"/>
              <a:t>(</a:t>
            </a:r>
            <a:r>
              <a:rPr lang="zh-TW" altLang="en-US" dirty="0" smtClean="0"/>
              <a:t>存有的空間性、歷史性與社會性</a:t>
            </a:r>
            <a:r>
              <a:rPr lang="en-US" altLang="zh-TW" dirty="0" smtClean="0"/>
              <a:t>)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b="1" dirty="0" smtClean="0">
                <a:solidFill>
                  <a:srgbClr val="FF0000"/>
                </a:solidFill>
              </a:rPr>
              <a:t>認同的場所論</a:t>
            </a:r>
            <a:r>
              <a:rPr lang="zh-TW" altLang="en-US" dirty="0" smtClean="0"/>
              <a:t>：</a:t>
            </a:r>
            <a:endParaRPr lang="en-US" altLang="zh-TW" dirty="0" smtClean="0"/>
          </a:p>
          <a:p>
            <a:r>
              <a:rPr lang="zh-TW" altLang="en-US" dirty="0" smtClean="0"/>
              <a:t>身分的</a:t>
            </a:r>
            <a:r>
              <a:rPr lang="zh-TW" altLang="en-US" dirty="0" smtClean="0"/>
              <a:t>認同不是天生的，須經過學習</a:t>
            </a:r>
            <a:r>
              <a:rPr lang="zh-TW" altLang="en-US" dirty="0" smtClean="0"/>
              <a:t>的</a:t>
            </a:r>
            <a:r>
              <a:rPr lang="zh-TW" altLang="en-US" dirty="0" smtClean="0"/>
              <a:t>過程</a:t>
            </a:r>
            <a:r>
              <a:rPr lang="en-US" altLang="zh-TW" dirty="0" smtClean="0"/>
              <a:t>—</a:t>
            </a:r>
            <a:r>
              <a:rPr lang="zh-TW" altLang="en-US" dirty="0" smtClean="0"/>
              <a:t>社會化的過程</a:t>
            </a:r>
            <a:r>
              <a:rPr lang="en-US" altLang="zh-TW" dirty="0" smtClean="0"/>
              <a:t>—</a:t>
            </a:r>
            <a:r>
              <a:rPr lang="zh-TW" altLang="en-US" dirty="0" smtClean="0"/>
              <a:t>這些過程都是在各樣的場所內進行的。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C7928-536C-4E84-9692-8090F3B6B076}" type="slidenum">
              <a:rPr lang="zh-TW" altLang="en-US" smtClean="0"/>
              <a:pPr/>
              <a:t>4</a:t>
            </a:fld>
            <a:endParaRPr lang="zh-TW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人的意識決定場所的意義，意識無法脫離場所，意識</a:t>
            </a:r>
            <a:r>
              <a:rPr lang="en-US" altLang="zh-TW" dirty="0" smtClean="0"/>
              <a:t>(</a:t>
            </a:r>
            <a:r>
              <a:rPr lang="zh-TW" altLang="en-US" dirty="0" smtClean="0"/>
              <a:t>認同、認定</a:t>
            </a:r>
            <a:r>
              <a:rPr lang="en-US" altLang="zh-TW" dirty="0" smtClean="0"/>
              <a:t>)</a:t>
            </a:r>
            <a:r>
              <a:rPr lang="zh-TW" altLang="en-US" dirty="0" smtClean="0"/>
              <a:t>總是在一定的場所內的意識。</a:t>
            </a:r>
            <a:r>
              <a:rPr lang="en-US" altLang="zh-TW" dirty="0" smtClean="0"/>
              <a:t>(</a:t>
            </a:r>
            <a:r>
              <a:rPr lang="zh-TW" altLang="en-US" dirty="0" smtClean="0"/>
              <a:t>認同與對場所意義的認知是同一件事</a:t>
            </a:r>
            <a:r>
              <a:rPr lang="en-US" altLang="zh-TW" dirty="0" smtClean="0"/>
              <a:t>)</a:t>
            </a:r>
          </a:p>
          <a:p>
            <a:r>
              <a:rPr lang="zh-TW" altLang="en-US" dirty="0" smtClean="0"/>
              <a:t>「場所的客觀意義」和「對場意義的認知和詮釋」兩者不能分開，正如同「</a:t>
            </a:r>
            <a:r>
              <a:rPr lang="zh-TW" altLang="en-US" dirty="0" smtClean="0"/>
              <a:t>身分</a:t>
            </a:r>
            <a:r>
              <a:rPr lang="zh-TW" altLang="en-US" dirty="0" smtClean="0"/>
              <a:t>」和「對身分的意義</a:t>
            </a:r>
            <a:r>
              <a:rPr lang="en-US" altLang="zh-TW" dirty="0" smtClean="0"/>
              <a:t>(</a:t>
            </a:r>
            <a:r>
              <a:rPr lang="zh-TW" altLang="en-US" dirty="0" smtClean="0"/>
              <a:t>認同或認定</a:t>
            </a:r>
            <a:r>
              <a:rPr lang="en-US" altLang="zh-TW" dirty="0" smtClean="0"/>
              <a:t>)</a:t>
            </a:r>
            <a:r>
              <a:rPr lang="zh-TW" altLang="en-US" dirty="0" smtClean="0"/>
              <a:t>」不能絕對區分。</a:t>
            </a:r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C7928-536C-4E84-9692-8090F3B6B076}" type="slidenum">
              <a:rPr lang="zh-TW" altLang="en-US" smtClean="0"/>
              <a:pPr/>
              <a:t>5</a:t>
            </a:fld>
            <a:endParaRPr lang="zh-TW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04800" y="1554162"/>
            <a:ext cx="3904593" cy="4525963"/>
          </a:xfrm>
        </p:spPr>
        <p:txBody>
          <a:bodyPr>
            <a:normAutofit lnSpcReduction="10000"/>
          </a:bodyPr>
          <a:lstStyle/>
          <a:p>
            <a:r>
              <a:rPr lang="zh-TW" altLang="en-US" dirty="0" smtClean="0"/>
              <a:t>拆大埔，只是拆房子？還是拆掉了一生的存在？拆掉了世世代代與祖先的情感聯繫？</a:t>
            </a:r>
            <a:endParaRPr lang="en-US" altLang="zh-TW" dirty="0" smtClean="0"/>
          </a:p>
          <a:p>
            <a:r>
              <a:rPr lang="en-US" altLang="zh-TW" dirty="0" smtClean="0"/>
              <a:t>3</a:t>
            </a:r>
            <a:r>
              <a:rPr lang="zh-TW" altLang="zh-TW" dirty="0" smtClean="0"/>
              <a:t>代集體記憶</a:t>
            </a:r>
            <a:r>
              <a:rPr lang="en-US" altLang="zh-TW" dirty="0" smtClean="0"/>
              <a:t>…</a:t>
            </a:r>
            <a:r>
              <a:rPr lang="zh-TW" altLang="zh-TW" dirty="0" smtClean="0"/>
              <a:t>忠貞市場周一拆遷</a:t>
            </a:r>
            <a:r>
              <a:rPr lang="en-US" altLang="zh-TW" dirty="0" smtClean="0"/>
              <a:t>(2013.08.04)</a:t>
            </a:r>
            <a:r>
              <a:rPr lang="zh-TW" altLang="zh-TW" dirty="0" smtClean="0"/>
              <a:t>聯合報</a:t>
            </a:r>
            <a:endParaRPr lang="zh-TW" altLang="en-US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C7928-536C-4E84-9692-8090F3B6B076}" type="slidenum">
              <a:rPr lang="zh-TW" altLang="en-US" smtClean="0"/>
              <a:pPr/>
              <a:t>6</a:t>
            </a:fld>
            <a:endParaRPr lang="zh-TW" altLang="en-US"/>
          </a:p>
        </p:txBody>
      </p:sp>
      <p:sp>
        <p:nvSpPr>
          <p:cNvPr id="5" name="內容版面配置區 2"/>
          <p:cNvSpPr txBox="1">
            <a:spLocks/>
          </p:cNvSpPr>
          <p:nvPr/>
        </p:nvSpPr>
        <p:spPr>
          <a:xfrm>
            <a:off x="5220072" y="1556792"/>
            <a:ext cx="3691136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endParaRPr kumimoji="0" lang="zh-TW" altLang="en-US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內容版面配置區 2"/>
          <p:cNvSpPr txBox="1">
            <a:spLocks/>
          </p:cNvSpPr>
          <p:nvPr/>
        </p:nvSpPr>
        <p:spPr>
          <a:xfrm>
            <a:off x="457200" y="1706562"/>
            <a:ext cx="5059288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endParaRPr kumimoji="0" lang="zh-TW" altLang="en-US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內容版面配置區 2"/>
          <p:cNvSpPr txBox="1">
            <a:spLocks/>
          </p:cNvSpPr>
          <p:nvPr/>
        </p:nvSpPr>
        <p:spPr>
          <a:xfrm>
            <a:off x="4139952" y="1700808"/>
            <a:ext cx="4771256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endParaRPr kumimoji="0" lang="en-US" altLang="zh-TW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endParaRPr lang="en-US" altLang="zh-TW" sz="3200" dirty="0" smtClean="0">
              <a:solidFill>
                <a:schemeClr val="tx2"/>
              </a:solidFill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endParaRPr kumimoji="0" lang="en-US" altLang="zh-TW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endParaRPr lang="en-US" altLang="zh-TW" sz="3200" dirty="0" smtClean="0">
              <a:solidFill>
                <a:schemeClr val="tx2"/>
              </a:solidFill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endParaRPr kumimoji="0" lang="en-US" altLang="zh-TW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lvl="0" indent="-342900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"/>
            </a:pPr>
            <a:endParaRPr lang="en-US" altLang="zh-TW" sz="1200" dirty="0" smtClean="0">
              <a:solidFill>
                <a:srgbClr val="FF0000"/>
              </a:solidFill>
              <a:latin typeface="新細明體" pitchFamily="18" charset="-120"/>
              <a:ea typeface="新細明體" pitchFamily="18" charset="-120"/>
            </a:endParaRPr>
          </a:p>
          <a:p>
            <a:pPr marL="342900" lvl="0" indent="-342900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"/>
            </a:pPr>
            <a:r>
              <a:rPr lang="zh-TW" altLang="en-US" sz="1200" dirty="0" smtClean="0">
                <a:solidFill>
                  <a:srgbClr val="FF0000"/>
                </a:solidFill>
                <a:latin typeface="新細明體" pitchFamily="18" charset="-120"/>
                <a:ea typeface="新細明體" pitchFamily="18" charset="-120"/>
              </a:rPr>
              <a:t>圖片來源</a:t>
            </a:r>
            <a:r>
              <a:rPr lang="en-US" altLang="zh-TW" sz="1200" dirty="0" smtClean="0">
                <a:solidFill>
                  <a:srgbClr val="FF0000"/>
                </a:solidFill>
                <a:latin typeface="新細明體" pitchFamily="18" charset="-120"/>
                <a:ea typeface="新細明體" pitchFamily="18" charset="-120"/>
              </a:rPr>
              <a:t>http://news.housefun.com.tw/news/article/12945736956.html</a:t>
            </a:r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新細明體" pitchFamily="18" charset="-120"/>
              <a:ea typeface="新細明體" pitchFamily="18" charset="-120"/>
            </a:endParaRPr>
          </a:p>
        </p:txBody>
      </p:sp>
      <p:pic>
        <p:nvPicPr>
          <p:cNvPr id="10" name="圖片 9" descr="http://www.udn.com/2013/8/4/NEWS/MEDIA/8073244-3125184.jpg?sn=1375483350540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11960" y="1628800"/>
            <a:ext cx="4546451" cy="2952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三代外省人的認同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zh-TW" dirty="0" smtClean="0"/>
              <a:t>一年</a:t>
            </a:r>
            <a:r>
              <a:rPr lang="zh-TW" altLang="zh-TW" dirty="0" smtClean="0"/>
              <a:t>準備，二年反攻，三年作戰，五年成功</a:t>
            </a:r>
            <a:endParaRPr lang="en-US" altLang="zh-TW" dirty="0" smtClean="0"/>
          </a:p>
          <a:p>
            <a:r>
              <a:rPr lang="en-US" altLang="zh-TW" dirty="0" smtClean="0"/>
              <a:t>(</a:t>
            </a:r>
            <a:r>
              <a:rPr lang="zh-TW" altLang="en-US" dirty="0" smtClean="0"/>
              <a:t>宋惠中</a:t>
            </a:r>
            <a:r>
              <a:rPr lang="en-US" altLang="zh-TW" dirty="0" smtClean="0"/>
              <a:t>)</a:t>
            </a:r>
            <a:r>
              <a:rPr lang="zh-TW" altLang="en-US" dirty="0" smtClean="0"/>
              <a:t>原</a:t>
            </a:r>
            <a:r>
              <a:rPr lang="zh-TW" altLang="en-US" dirty="0" smtClean="0"/>
              <a:t>鄉或者他鄉</a:t>
            </a:r>
            <a:r>
              <a:rPr lang="zh-TW" altLang="en-US" dirty="0" smtClean="0"/>
              <a:t>：由</a:t>
            </a:r>
            <a:r>
              <a:rPr lang="zh-TW" altLang="en-US" dirty="0" smtClean="0"/>
              <a:t>「山有多高」觀察二代外省人的離散與家鄉</a:t>
            </a:r>
            <a:r>
              <a:rPr lang="zh-TW" altLang="en-US" dirty="0" smtClean="0"/>
              <a:t>認同</a:t>
            </a:r>
            <a:endParaRPr lang="en-US" altLang="zh-TW" dirty="0" smtClean="0"/>
          </a:p>
          <a:p>
            <a:r>
              <a:rPr lang="zh-TW" altLang="en-US" dirty="0" smtClean="0"/>
              <a:t>流離</a:t>
            </a:r>
            <a:r>
              <a:rPr lang="zh-TW" altLang="en-US" dirty="0" smtClean="0"/>
              <a:t>與鄉愁：外省第一代的家國情</a:t>
            </a:r>
            <a:r>
              <a:rPr lang="zh-TW" altLang="en-US" dirty="0" smtClean="0"/>
              <a:t>愁</a:t>
            </a:r>
            <a:endParaRPr lang="en-US" altLang="zh-TW" dirty="0" smtClean="0"/>
          </a:p>
          <a:p>
            <a:r>
              <a:rPr lang="zh-TW" altLang="en-US" dirty="0" smtClean="0"/>
              <a:t>他們</a:t>
            </a:r>
            <a:r>
              <a:rPr lang="zh-TW" altLang="en-US" dirty="0" smtClean="0"/>
              <a:t>始終懷著反攻大陸的夢想，希望有一天能夠再度回到</a:t>
            </a:r>
            <a:r>
              <a:rPr lang="zh-TW" altLang="en-US" dirty="0" smtClean="0"/>
              <a:t>家鄉去</a:t>
            </a:r>
            <a:r>
              <a:rPr lang="zh-TW" altLang="en-US" dirty="0" smtClean="0"/>
              <a:t>，沒想到再也無法回去了。</a:t>
            </a:r>
            <a:endParaRPr lang="zh-TW" altLang="en-US" dirty="0" smtClean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C7928-536C-4E84-9692-8090F3B6B076}" type="slidenum">
              <a:rPr lang="zh-TW" altLang="en-US" smtClean="0"/>
              <a:pPr/>
              <a:t>7</a:t>
            </a:fld>
            <a:endParaRPr lang="zh-TW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這些「外」省人的身分，標誌著空間上無所著附</a:t>
            </a:r>
            <a:r>
              <a:rPr lang="zh-TW" altLang="en-US" dirty="0" smtClean="0"/>
              <a:t>的游</a:t>
            </a:r>
            <a:r>
              <a:rPr lang="zh-TW" altLang="en-US" dirty="0" smtClean="0"/>
              <a:t>離──外於臺灣，也外於大陸上的家園故土</a:t>
            </a:r>
            <a:r>
              <a:rPr lang="zh-TW" altLang="en-US" dirty="0" smtClean="0"/>
              <a:t>。想家與鄉愁</a:t>
            </a:r>
            <a:r>
              <a:rPr lang="zh-TW" altLang="en-US" dirty="0" smtClean="0"/>
              <a:t>成為老兵無以承受的</a:t>
            </a:r>
            <a:r>
              <a:rPr lang="zh-TW" altLang="en-US" dirty="0" smtClean="0"/>
              <a:t>重</a:t>
            </a:r>
            <a:r>
              <a:rPr lang="zh-TW" altLang="en-US" dirty="0" smtClean="0"/>
              <a:t>。 </a:t>
            </a:r>
            <a:endParaRPr lang="en-US" altLang="zh-TW" dirty="0" smtClean="0"/>
          </a:p>
          <a:p>
            <a:r>
              <a:rPr lang="zh-TW" altLang="en-US" dirty="0" smtClean="0"/>
              <a:t>追隨國府而至臺灣的外省人其實並非是一個和諧的</a:t>
            </a:r>
            <a:r>
              <a:rPr lang="zh-TW" altLang="en-US" dirty="0" smtClean="0"/>
              <a:t>整體</a:t>
            </a:r>
            <a:r>
              <a:rPr lang="zh-TW" altLang="en-US" dirty="0" smtClean="0"/>
              <a:t>。因此，外省</a:t>
            </a:r>
            <a:r>
              <a:rPr lang="zh-TW" altLang="en-US" dirty="0" smtClean="0"/>
              <a:t>人的</a:t>
            </a:r>
            <a:r>
              <a:rPr lang="zh-TW" altLang="en-US" dirty="0" smtClean="0"/>
              <a:t>群體意識，是來臺灣後共同生活經驗的累積。特別是眷村的生活空間，提供</a:t>
            </a:r>
            <a:r>
              <a:rPr lang="zh-TW" altLang="en-US" dirty="0" smtClean="0"/>
              <a:t>外省</a:t>
            </a:r>
            <a:r>
              <a:rPr lang="zh-TW" altLang="en-US" dirty="0" smtClean="0"/>
              <a:t>人蘊釀我群意識的重要條件。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C7928-536C-4E84-9692-8090F3B6B076}" type="slidenum">
              <a:rPr lang="zh-TW" altLang="en-US" smtClean="0"/>
              <a:pPr/>
              <a:t>8</a:t>
            </a:fld>
            <a:endParaRPr lang="zh-TW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zh-TW" altLang="en-US" dirty="0" smtClean="0"/>
              <a:t>家</a:t>
            </a:r>
            <a:r>
              <a:rPr lang="zh-TW" altLang="en-US" dirty="0" smtClean="0"/>
              <a:t>與故鄉：成家與</a:t>
            </a:r>
            <a:r>
              <a:rPr lang="zh-TW" altLang="en-US" dirty="0" smtClean="0"/>
              <a:t>想家</a:t>
            </a:r>
            <a:endParaRPr lang="en-US" altLang="zh-TW" dirty="0" smtClean="0"/>
          </a:p>
          <a:p>
            <a:r>
              <a:rPr lang="zh-TW" altLang="en-US" dirty="0" smtClean="0"/>
              <a:t>近鄉情怯：他鄉或是</a:t>
            </a:r>
            <a:r>
              <a:rPr lang="zh-TW" altLang="en-US" dirty="0" smtClean="0"/>
              <a:t>故鄉</a:t>
            </a:r>
            <a:endParaRPr lang="en-US" altLang="zh-TW" dirty="0" smtClean="0"/>
          </a:p>
          <a:p>
            <a:r>
              <a:rPr lang="zh-TW" altLang="en-US" dirty="0" smtClean="0"/>
              <a:t>故鄉或他鄉：外省第二代的原鄉</a:t>
            </a:r>
            <a:r>
              <a:rPr lang="zh-TW" altLang="en-US" dirty="0" smtClean="0"/>
              <a:t>情懷</a:t>
            </a:r>
            <a:endParaRPr lang="en-US" altLang="zh-TW" dirty="0" smtClean="0"/>
          </a:p>
          <a:p>
            <a:r>
              <a:rPr lang="zh-TW" altLang="en-US" dirty="0" smtClean="0"/>
              <a:t>對戰後第二代的「外省人」而言，其實對中國的歷史現實隔閡，並不表示</a:t>
            </a:r>
            <a:r>
              <a:rPr lang="zh-TW" altLang="en-US" dirty="0" smtClean="0"/>
              <a:t>他們</a:t>
            </a:r>
            <a:r>
              <a:rPr lang="zh-TW" altLang="en-US" dirty="0" smtClean="0"/>
              <a:t>欠缺歷史感，他們的歷史感來自於從小所接觸的國族論述。就外省籍的戰後</a:t>
            </a:r>
            <a:r>
              <a:rPr lang="zh-TW" altLang="en-US" dirty="0" smtClean="0"/>
              <a:t>世代</a:t>
            </a:r>
            <a:r>
              <a:rPr lang="zh-TW" altLang="en-US" dirty="0" smtClean="0"/>
              <a:t>而言，他們多數在臺出生可能並無實際的流亡經驗，但自幼來自於父祖的流</a:t>
            </a:r>
            <a:r>
              <a:rPr lang="zh-TW" altLang="en-US" dirty="0" smtClean="0"/>
              <a:t>離經驗</a:t>
            </a:r>
            <a:r>
              <a:rPr lang="zh-TW" altLang="en-US" dirty="0" smtClean="0"/>
              <a:t>，及學校和社會所灌輸的國族敘事，都使他們有深切的流離心態。許多人</a:t>
            </a:r>
            <a:r>
              <a:rPr lang="zh-TW" altLang="en-US" dirty="0" smtClean="0"/>
              <a:t>都是</a:t>
            </a:r>
            <a:r>
              <a:rPr lang="zh-TW" altLang="en-US" dirty="0" smtClean="0"/>
              <a:t>「瞪著身分證上的籍貫欄嚷著懷鄉的</a:t>
            </a:r>
            <a:r>
              <a:rPr lang="zh-TW" altLang="en-US" dirty="0" smtClean="0"/>
              <a:t>」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C7928-536C-4E84-9692-8090F3B6B076}" type="slidenum">
              <a:rPr lang="zh-TW" altLang="en-US" smtClean="0"/>
              <a:pPr/>
              <a:t>9</a:t>
            </a:fld>
            <a:endParaRPr lang="zh-TW" alt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旅程">
  <a:themeElements>
    <a:clrScheme name="旅程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旅程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旅程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855</TotalTime>
  <Words>1037</Words>
  <Application>Microsoft Office PowerPoint</Application>
  <PresentationFormat>如螢幕大小 (4:3)</PresentationFormat>
  <Paragraphs>69</Paragraphs>
  <Slides>13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13</vt:i4>
      </vt:variant>
    </vt:vector>
  </HeadingPairs>
  <TitlesOfParts>
    <vt:vector size="14" baseType="lpstr">
      <vt:lpstr>旅程</vt:lpstr>
      <vt:lpstr>教育部現代公民核心能力課程計畫 凝視與再現：移民社會與多元認同</vt:lpstr>
      <vt:lpstr>空間‧記憶‧存在</vt:lpstr>
      <vt:lpstr>投影片 3</vt:lpstr>
      <vt:lpstr>投影片 4</vt:lpstr>
      <vt:lpstr>投影片 5</vt:lpstr>
      <vt:lpstr>投影片 6</vt:lpstr>
      <vt:lpstr>三代外省人的認同</vt:lpstr>
      <vt:lpstr>投影片 8</vt:lpstr>
      <vt:lpstr>投影片 9</vt:lpstr>
      <vt:lpstr>投影片 10</vt:lpstr>
      <vt:lpstr>投影片 11</vt:lpstr>
      <vt:lpstr>投影片 12</vt:lpstr>
      <vt:lpstr>投影片 13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教育部現代公民核心能力課程計畫 凝視與再現：移民社會與多元認同</dc:title>
  <dc:creator>uch20135</dc:creator>
  <cp:lastModifiedBy>uch20135</cp:lastModifiedBy>
  <cp:revision>194</cp:revision>
  <dcterms:created xsi:type="dcterms:W3CDTF">2014-02-03T09:44:05Z</dcterms:created>
  <dcterms:modified xsi:type="dcterms:W3CDTF">2014-04-24T08:53:13Z</dcterms:modified>
</cp:coreProperties>
</file>