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62" r:id="rId4"/>
    <p:sldId id="263" r:id="rId5"/>
    <p:sldId id="264" r:id="rId6"/>
    <p:sldId id="265" r:id="rId7"/>
    <p:sldId id="268" r:id="rId8"/>
    <p:sldId id="269" r:id="rId9"/>
    <p:sldId id="271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56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1A4F39-1283-44E6-80C7-99511943500B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B9B892-FDF9-46E0-BF65-B3F23ECAB15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9B892-FDF9-46E0-BF65-B3F23ECAB15C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grpSp>
        <p:nvGrpSpPr>
          <p:cNvPr id="2" name="群組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手繪多邊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手繪多邊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手繪多邊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線接點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＞形箭號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＞形箭號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線接點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＞形箭號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＞形箭號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手繪多邊形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手繪多邊形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線接點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D83D72-F4FB-4624-AFC6-59391A274D95}" type="datetimeFigureOut">
              <a:rPr lang="zh-TW" altLang="en-US" smtClean="0"/>
              <a:pPr/>
              <a:t>2016/12/20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4F9BCE-A18C-45D9-8268-E3D1DD8AB00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1406" y="0"/>
            <a:ext cx="9001156" cy="1829761"/>
          </a:xfrm>
        </p:spPr>
        <p:txBody>
          <a:bodyPr>
            <a:normAutofit/>
          </a:bodyPr>
          <a:lstStyle/>
          <a:p>
            <a:pPr algn="ctr"/>
            <a:r>
              <a:rPr lang="en-US" altLang="zh-TW" sz="4000" dirty="0" smtClean="0"/>
              <a:t>1051[</a:t>
            </a:r>
            <a:r>
              <a:rPr lang="zh-TW" altLang="en-US" sz="4000" dirty="0" smtClean="0"/>
              <a:t>詮釋閱讀與想像創生</a:t>
            </a:r>
            <a:r>
              <a:rPr lang="en-US" altLang="zh-TW" sz="4000" dirty="0" smtClean="0"/>
              <a:t>]</a:t>
            </a:r>
            <a:r>
              <a:rPr lang="zh-TW" altLang="en-US" sz="4000" dirty="0" smtClean="0"/>
              <a:t>課群計畫</a:t>
            </a:r>
            <a:r>
              <a:rPr lang="en-US" altLang="zh-TW" sz="4000" dirty="0" smtClean="0"/>
              <a:t/>
            </a:r>
            <a:br>
              <a:rPr lang="en-US" altLang="zh-TW" sz="4000" dirty="0" smtClean="0"/>
            </a:br>
            <a:r>
              <a:rPr lang="zh-TW" altLang="en-US" sz="4000" dirty="0" smtClean="0"/>
              <a:t>雙</a:t>
            </a:r>
            <a:r>
              <a:rPr lang="zh-TW" altLang="en-US" sz="4000" dirty="0" smtClean="0"/>
              <a:t>班</a:t>
            </a:r>
            <a:r>
              <a:rPr lang="zh-TW" altLang="en-US" sz="4000" dirty="0" smtClean="0">
                <a:solidFill>
                  <a:srgbClr val="C00000"/>
                </a:solidFill>
              </a:rPr>
              <a:t>科際</a:t>
            </a:r>
            <a:r>
              <a:rPr lang="zh-TW" altLang="en-US" sz="4000" dirty="0" smtClean="0"/>
              <a:t>協同教學</a:t>
            </a:r>
            <a:endParaRPr lang="zh-TW" altLang="en-US" sz="4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14348" y="5500702"/>
            <a:ext cx="7772400" cy="1199704"/>
          </a:xfrm>
        </p:spPr>
        <p:txBody>
          <a:bodyPr/>
          <a:lstStyle/>
          <a:p>
            <a:pPr algn="ctr"/>
            <a:r>
              <a:rPr lang="zh-TW" altLang="en-US" b="1" dirty="0" smtClean="0">
                <a:solidFill>
                  <a:schemeClr val="bg1"/>
                </a:solidFill>
              </a:rPr>
              <a:t>閱讀與想像</a:t>
            </a:r>
            <a:r>
              <a:rPr lang="zh-TW" altLang="en-US" b="1" dirty="0" smtClean="0">
                <a:solidFill>
                  <a:schemeClr val="bg1"/>
                </a:solidFill>
              </a:rPr>
              <a:t>：社會規訓／閔宇經老師</a:t>
            </a:r>
            <a:endParaRPr lang="en-US" altLang="zh-TW" b="1" dirty="0" smtClean="0">
              <a:solidFill>
                <a:schemeClr val="bg1"/>
              </a:solidFill>
            </a:endParaRPr>
          </a:p>
          <a:p>
            <a:pPr algn="ctr"/>
            <a:r>
              <a:rPr lang="zh-TW" altLang="en-US" b="1" dirty="0" smtClean="0">
                <a:solidFill>
                  <a:schemeClr val="bg1"/>
                </a:solidFill>
              </a:rPr>
              <a:t>閱讀與想像：歷史記憶／邵承芬老師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1285852" y="2786058"/>
            <a:ext cx="6715172" cy="157163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一九八四那年　我們活著</a:t>
            </a:r>
            <a:endParaRPr lang="zh-TW" altLang="en-US" sz="44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1285852" y="4572008"/>
            <a:ext cx="69294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b="1" dirty="0" smtClean="0">
                <a:solidFill>
                  <a:srgbClr val="002060"/>
                </a:solidFill>
              </a:rPr>
              <a:t>協同教師</a:t>
            </a:r>
            <a:r>
              <a:rPr lang="zh-TW" altLang="en-US" sz="3200" b="1" dirty="0" smtClean="0">
                <a:solidFill>
                  <a:srgbClr val="002060"/>
                </a:solidFill>
              </a:rPr>
              <a:t>：李小清老師／羅國媛老師</a:t>
            </a:r>
            <a:endParaRPr lang="zh-TW" altLang="en-US" sz="3200" b="1" dirty="0">
              <a:solidFill>
                <a:srgbClr val="002060"/>
              </a:solidFill>
            </a:endParaRPr>
          </a:p>
        </p:txBody>
      </p:sp>
      <p:pic>
        <p:nvPicPr>
          <p:cNvPr id="9" name="圖片 8" descr="14894_e2891ea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500042"/>
            <a:ext cx="1435027" cy="19950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6" name="Picture 2" descr="C:\Users\SHAW\Desktop\1051\1051計畫案\協同教學\198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9974" y="214290"/>
            <a:ext cx="1784026" cy="24455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閱讀與想像：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歷史</a:t>
            </a:r>
            <a:r>
              <a:rPr lang="zh-TW" altLang="en-US" sz="3200" dirty="0" smtClean="0"/>
              <a:t>記憶／邵承芬老師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閱讀與想像</a:t>
            </a:r>
            <a:r>
              <a:rPr lang="zh-TW" altLang="en-US" sz="3200" dirty="0" smtClean="0"/>
              <a:t>：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社會</a:t>
            </a:r>
            <a:r>
              <a:rPr lang="zh-TW" altLang="en-US" sz="3200" dirty="0" smtClean="0"/>
              <a:t>規訓／閔宇經老師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協同教師：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應外</a:t>
            </a:r>
            <a:r>
              <a:rPr lang="zh-TW" altLang="en-US" sz="3200" dirty="0" smtClean="0"/>
              <a:t>系／李小清老師</a:t>
            </a:r>
            <a:endParaRPr lang="en-US" altLang="zh-TW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協同教師：通識中心－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心理</a:t>
            </a:r>
            <a:r>
              <a:rPr lang="zh-TW" altLang="en-US" sz="3200" dirty="0" smtClean="0"/>
              <a:t>／羅國媛老師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雙班</a:t>
            </a:r>
            <a:r>
              <a:rPr lang="zh-TW" altLang="en-US" dirty="0" smtClean="0">
                <a:solidFill>
                  <a:schemeClr val="accent2"/>
                </a:solidFill>
              </a:rPr>
              <a:t>科際</a:t>
            </a:r>
            <a:r>
              <a:rPr lang="zh-TW" altLang="en-US" dirty="0" smtClean="0"/>
              <a:t>協同對談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福貴的一生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如何從彩色變黑白→這是當他傾家當產時的詮釋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一無所有卻保全了生命→福禍相倚論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父母／妻兒／親朋→在努力的生活中全死了</a:t>
            </a:r>
            <a:endParaRPr lang="en-US" altLang="zh-TW" sz="2800" dirty="0" smtClean="0"/>
          </a:p>
          <a:p>
            <a:r>
              <a:rPr lang="zh-TW" altLang="en-US" sz="3200" dirty="0" smtClean="0"/>
              <a:t>結局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一個老人／一頭老牛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400" dirty="0" smtClean="0"/>
              <a:t>余華／文本解讀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 smtClean="0"/>
              <a:t>福貴的命運中多了些希望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妻子／女婿／孫子保全了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希望也就有了</a:t>
            </a:r>
            <a:endParaRPr lang="en-US" altLang="zh-TW" sz="2800" dirty="0" smtClean="0"/>
          </a:p>
          <a:p>
            <a:pPr lvl="1"/>
            <a:r>
              <a:rPr lang="zh-TW" altLang="en-US" sz="2800" dirty="0" smtClean="0"/>
              <a:t>老牛換成了小雞</a:t>
            </a:r>
            <a:endParaRPr lang="en-US" altLang="zh-TW" sz="2800" dirty="0" smtClean="0"/>
          </a:p>
          <a:p>
            <a:r>
              <a:rPr lang="zh-TW" altLang="en-US" sz="3200" dirty="0" smtClean="0"/>
              <a:t>影本中增添了些元素</a:t>
            </a:r>
            <a:endParaRPr lang="en-US" altLang="zh-TW" sz="3200" dirty="0" smtClean="0"/>
          </a:p>
          <a:p>
            <a:pPr lvl="1"/>
            <a:r>
              <a:rPr lang="zh-TW" altLang="en-US" sz="2800" dirty="0" smtClean="0"/>
              <a:t>皮影戲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400" dirty="0" smtClean="0"/>
              <a:t>張藝謀／影本解構</a:t>
            </a:r>
            <a:endParaRPr lang="zh-TW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4400" b="1" dirty="0" smtClean="0">
                <a:solidFill>
                  <a:srgbClr val="FF0000"/>
                </a:solidFill>
              </a:rPr>
              <a:t>生不如死，死猶如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生</a:t>
            </a:r>
            <a:endParaRPr lang="en-US" altLang="zh-TW" sz="4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3200" dirty="0" smtClean="0"/>
              <a:t>[</a:t>
            </a:r>
            <a:r>
              <a:rPr lang="en-US" sz="3200" dirty="0" smtClean="0"/>
              <a:t>1984]</a:t>
            </a:r>
            <a:r>
              <a:rPr lang="zh-TW" altLang="en-US" sz="3200" dirty="0" smtClean="0"/>
              <a:t>和</a:t>
            </a:r>
            <a:r>
              <a:rPr lang="en-US" sz="3200" dirty="0" smtClean="0"/>
              <a:t>[</a:t>
            </a:r>
            <a:r>
              <a:rPr lang="zh-TW" altLang="en-US" sz="3200" dirty="0" smtClean="0"/>
              <a:t>活著</a:t>
            </a:r>
            <a:r>
              <a:rPr lang="en-US" sz="3200" dirty="0" smtClean="0"/>
              <a:t>]</a:t>
            </a:r>
            <a:r>
              <a:rPr lang="zh-TW" altLang="en-US" sz="3200" dirty="0" smtClean="0"/>
              <a:t>文本中，主角如何卑微的</a:t>
            </a:r>
            <a:r>
              <a:rPr lang="zh-TW" altLang="en-US" sz="3200" dirty="0" smtClean="0"/>
              <a:t>活著</a:t>
            </a:r>
            <a:endParaRPr lang="zh-TW" altLang="en-US" sz="26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rgbClr val="002060"/>
                </a:solidFill>
              </a:rPr>
              <a:t>省思與討論１</a:t>
            </a:r>
            <a:endParaRPr lang="zh-TW" altLang="en-US" sz="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3200" dirty="0" smtClean="0"/>
              <a:t>烏托邦的</a:t>
            </a:r>
            <a:r>
              <a:rPr lang="zh-TW" altLang="en-US" sz="4400" b="1" dirty="0" smtClean="0">
                <a:solidFill>
                  <a:srgbClr val="FF0000"/>
                </a:solidFill>
              </a:rPr>
              <a:t>人性</a:t>
            </a:r>
            <a:r>
              <a:rPr lang="zh-TW" altLang="en-US" sz="3200" dirty="0" smtClean="0"/>
              <a:t>來源</a:t>
            </a:r>
            <a:endParaRPr lang="en-US" sz="3200" dirty="0" smtClean="0"/>
          </a:p>
          <a:p>
            <a:pPr>
              <a:lnSpc>
                <a:spcPct val="150000"/>
              </a:lnSpc>
            </a:pPr>
            <a:r>
              <a:rPr lang="zh-TW" altLang="en-US" sz="3200" dirty="0" smtClean="0"/>
              <a:t>懷抱</a:t>
            </a:r>
            <a:r>
              <a:rPr lang="zh-TW" altLang="en-US" sz="3200" dirty="0" smtClean="0"/>
              <a:t>希望，從離開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伊甸園</a:t>
            </a:r>
            <a:r>
              <a:rPr lang="zh-TW" altLang="en-US" sz="3200" dirty="0" smtClean="0"/>
              <a:t>的霎那</a:t>
            </a:r>
            <a:r>
              <a:rPr lang="zh-TW" altLang="en-US" sz="3200" dirty="0" smtClean="0"/>
              <a:t>開始</a:t>
            </a:r>
            <a:endParaRPr lang="zh-TW" altLang="en-US" sz="28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000" dirty="0" smtClean="0">
                <a:solidFill>
                  <a:srgbClr val="002060"/>
                </a:solidFill>
              </a:rPr>
              <a:t>省思與討論２</a:t>
            </a:r>
            <a:endParaRPr lang="zh-TW" altLang="en-US" sz="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7030A0"/>
                </a:solidFill>
              </a:rPr>
              <a:t>交流時間</a:t>
            </a:r>
            <a:endParaRPr lang="zh-TW" altLang="en-US" sz="6000" dirty="0">
              <a:solidFill>
                <a:srgbClr val="7030A0"/>
              </a:solidFill>
            </a:endParaRPr>
          </a:p>
        </p:txBody>
      </p:sp>
      <p:pic>
        <p:nvPicPr>
          <p:cNvPr id="6" name="Picture 2" descr="「交流互動貼圖」的圖片搜尋結果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09019" y="1481138"/>
            <a:ext cx="4525962" cy="4525962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圖片來源</a:t>
            </a:r>
            <a:endParaRPr lang="en-US" altLang="zh-TW" dirty="0" smtClean="0"/>
          </a:p>
          <a:p>
            <a:r>
              <a:rPr lang="en-US" altLang="zh-TW" dirty="0" smtClean="0"/>
              <a:t>https://www.tipo.gov.tw/ct.asp?xItem=580396&amp;ctNode=7762&amp;mp=1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 descr="0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285728"/>
            <a:ext cx="4332675" cy="6059685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矩形 5"/>
          <p:cNvSpPr/>
          <p:nvPr/>
        </p:nvSpPr>
        <p:spPr>
          <a:xfrm>
            <a:off x="642910" y="6345816"/>
            <a:ext cx="75724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圖片來源：</a:t>
            </a:r>
            <a:r>
              <a:rPr lang="en-US" altLang="zh-TW" dirty="0" smtClean="0"/>
              <a:t>http://www.arx365.cn/a/2016/0923/855576.html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05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928670"/>
            <a:ext cx="6715172" cy="4449812"/>
          </a:xfr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0" y="6211693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 smtClean="0"/>
              <a:t>圖片來源：</a:t>
            </a:r>
            <a:r>
              <a:rPr lang="en-US" altLang="zh-TW" dirty="0" smtClean="0"/>
              <a:t>http://tw.freeimages.com/premium/q-and-a-wooden-mannequin-demonstrating-this-word-680511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匯合">
  <a:themeElements>
    <a:clrScheme name="匯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匯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匯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91</TotalTime>
  <Words>260</Words>
  <Application>Microsoft Office PowerPoint</Application>
  <PresentationFormat>如螢幕大小 (4:3)</PresentationFormat>
  <Paragraphs>36</Paragraphs>
  <Slides>9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匯合</vt:lpstr>
      <vt:lpstr>1051[詮釋閱讀與想像創生]課群計畫 雙班科際協同教學</vt:lpstr>
      <vt:lpstr>雙班科際協同對談</vt:lpstr>
      <vt:lpstr>余華／文本解讀</vt:lpstr>
      <vt:lpstr>張藝謀／影本解構</vt:lpstr>
      <vt:lpstr>省思與討論１</vt:lpstr>
      <vt:lpstr>省思與討論２</vt:lpstr>
      <vt:lpstr>交流時間</vt:lpstr>
      <vt:lpstr>投影片 8</vt:lpstr>
      <vt:lpstr>投影片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1051[詮釋閱讀與想像創生]課群計畫 第一場雙班科際協同教學</dc:title>
  <dc:creator>SHAW</dc:creator>
  <cp:lastModifiedBy>SHAW</cp:lastModifiedBy>
  <cp:revision>10</cp:revision>
  <dcterms:created xsi:type="dcterms:W3CDTF">2016-10-07T07:57:44Z</dcterms:created>
  <dcterms:modified xsi:type="dcterms:W3CDTF">2016-12-20T03:56:14Z</dcterms:modified>
</cp:coreProperties>
</file>