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3" r:id="rId4"/>
    <p:sldId id="260" r:id="rId5"/>
    <p:sldId id="265" r:id="rId6"/>
    <p:sldId id="264" r:id="rId7"/>
    <p:sldId id="266" r:id="rId8"/>
    <p:sldId id="267" r:id="rId9"/>
    <p:sldId id="261" r:id="rId10"/>
    <p:sldId id="268" r:id="rId11"/>
    <p:sldId id="262" r:id="rId12"/>
    <p:sldId id="25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8E804"/>
    <a:srgbClr val="66FF66"/>
    <a:srgbClr val="09CD09"/>
    <a:srgbClr val="FFFF99"/>
    <a:srgbClr val="FFFFFF"/>
    <a:srgbClr val="FF9933"/>
    <a:srgbClr val="692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8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9CDB-633E-4AEB-9B9E-19E445C0308C}" type="datetimeFigureOut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27B2-5E3C-453B-8179-702CF4F406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06195-4C85-4C4D-B836-1DB1A3A9DD44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F887-DDE1-447C-91A1-65FEA9E3E497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EF76-039F-47A3-9D03-D8008F8342A6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0F59-CBE2-403E-B22C-600339F1E393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92C-0888-4180-AFE3-61D07782FADA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870B-DE5C-4E9A-BBA8-1E7F332F1627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4434-717C-4B3F-9BF3-F9CE48ED342E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5B93-84EB-4285-A117-EDEF547D03F4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57A4-97B9-47E4-BEBA-34A8D9ECBC9A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F36F322-2729-48BA-A476-E98B06FD03A2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51DE19-0985-4A56-BF72-F7EFC552B074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3FD03D-38B1-4CA8-A9E0-39C514A84EC1}" type="datetime1">
              <a:rPr lang="zh-TW" altLang="en-US" smtClean="0"/>
              <a:pPr/>
              <a:t>2015/12/13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8EDCAF-3BF7-4B46-BA2B-E0EA179AB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site/ge1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723" y="1222464"/>
            <a:ext cx="7772400" cy="1829761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104</a:t>
            </a:r>
            <a:r>
              <a:rPr lang="zh-TW" altLang="en-US" sz="3000" dirty="0" smtClean="0"/>
              <a:t>學年度教育部技專校院通識課程革新計畫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3600" dirty="0" smtClean="0"/>
              <a:t>身體與文化 課群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85786" y="3284984"/>
            <a:ext cx="7772400" cy="148773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zh-TW" altLang="en-US" sz="2400" b="1" dirty="0" smtClean="0">
                <a:solidFill>
                  <a:srgbClr val="692355"/>
                </a:solidFill>
              </a:rPr>
              <a:t>三班協同論壇</a:t>
            </a:r>
            <a:endParaRPr lang="en-US" altLang="zh-TW" sz="2400" b="1" dirty="0" smtClean="0">
              <a:solidFill>
                <a:srgbClr val="692355"/>
              </a:solidFill>
            </a:endParaRPr>
          </a:p>
          <a:p>
            <a:pPr>
              <a:spcAft>
                <a:spcPts val="400"/>
              </a:spcAft>
            </a:pPr>
            <a:r>
              <a:rPr lang="zh-TW" altLang="zh-TW" b="1" dirty="0" smtClean="0"/>
              <a:t>凝視</a:t>
            </a:r>
            <a:r>
              <a:rPr lang="zh-TW" altLang="zh-TW" b="1" dirty="0"/>
              <a:t>與召喚</a:t>
            </a:r>
            <a:r>
              <a:rPr lang="zh-TW" altLang="zh-TW" dirty="0"/>
              <a:t>：</a:t>
            </a:r>
            <a:r>
              <a:rPr lang="zh-TW" altLang="zh-TW" b="1" dirty="0"/>
              <a:t>身體‧性別‧歷史‧文化</a:t>
            </a:r>
            <a:endParaRPr lang="en-US" altLang="zh-TW" sz="2400" b="1" dirty="0" smtClean="0">
              <a:solidFill>
                <a:srgbClr val="692355"/>
              </a:solidFill>
            </a:endParaRPr>
          </a:p>
          <a:p>
            <a:pPr>
              <a:spcAft>
                <a:spcPts val="400"/>
              </a:spcAft>
            </a:pPr>
            <a:r>
              <a:rPr lang="zh-TW" altLang="zh-TW" sz="2500" b="1" dirty="0">
                <a:solidFill>
                  <a:srgbClr val="692355"/>
                </a:solidFill>
              </a:rPr>
              <a:t>邵承芬</a:t>
            </a:r>
            <a:r>
              <a:rPr lang="en-US" altLang="zh-TW" sz="2500" b="1" dirty="0">
                <a:solidFill>
                  <a:srgbClr val="692355"/>
                </a:solidFill>
              </a:rPr>
              <a:t>/</a:t>
            </a:r>
            <a:r>
              <a:rPr lang="zh-TW" altLang="zh-TW" sz="2500" b="1" dirty="0">
                <a:solidFill>
                  <a:srgbClr val="692355"/>
                </a:solidFill>
              </a:rPr>
              <a:t>吳美玲</a:t>
            </a:r>
            <a:r>
              <a:rPr lang="en-US" altLang="zh-TW" sz="2500" b="1" dirty="0">
                <a:solidFill>
                  <a:srgbClr val="692355"/>
                </a:solidFill>
              </a:rPr>
              <a:t>/</a:t>
            </a:r>
            <a:r>
              <a:rPr lang="zh-TW" altLang="zh-TW" sz="2500" b="1" dirty="0">
                <a:solidFill>
                  <a:srgbClr val="692355"/>
                </a:solidFill>
              </a:rPr>
              <a:t>江蘭貞</a:t>
            </a:r>
            <a:r>
              <a:rPr lang="en-US" altLang="zh-TW" sz="2500" b="1" dirty="0">
                <a:solidFill>
                  <a:srgbClr val="692355"/>
                </a:solidFill>
              </a:rPr>
              <a:t>/</a:t>
            </a:r>
            <a:r>
              <a:rPr lang="zh-TW" altLang="zh-TW" sz="2500" b="1" dirty="0">
                <a:solidFill>
                  <a:srgbClr val="692355"/>
                </a:solidFill>
              </a:rPr>
              <a:t>張維元</a:t>
            </a:r>
            <a:r>
              <a:rPr lang="en-US" altLang="zh-TW" sz="2500" b="1" dirty="0">
                <a:solidFill>
                  <a:srgbClr val="692355"/>
                </a:solidFill>
              </a:rPr>
              <a:t>/</a:t>
            </a:r>
            <a:r>
              <a:rPr lang="zh-TW" altLang="zh-TW" sz="2500" b="1" dirty="0">
                <a:solidFill>
                  <a:srgbClr val="692355"/>
                </a:solidFill>
              </a:rPr>
              <a:t>閔宇</a:t>
            </a:r>
            <a:r>
              <a:rPr lang="zh-TW" altLang="zh-TW" sz="2500" b="1" dirty="0" smtClean="0">
                <a:solidFill>
                  <a:srgbClr val="692355"/>
                </a:solidFill>
              </a:rPr>
              <a:t>經</a:t>
            </a:r>
            <a:endParaRPr lang="en-US" altLang="zh-TW" sz="2400" b="1" dirty="0" smtClean="0">
              <a:solidFill>
                <a:srgbClr val="692355"/>
              </a:solidFill>
            </a:endParaRPr>
          </a:p>
          <a:p>
            <a:pPr>
              <a:spcAft>
                <a:spcPts val="400"/>
              </a:spcAft>
            </a:pPr>
            <a:r>
              <a:rPr lang="en-US" altLang="zh-TW" sz="2500" b="1" dirty="0" smtClean="0">
                <a:solidFill>
                  <a:srgbClr val="692355"/>
                </a:solidFill>
              </a:rPr>
              <a:t>104.12.15</a:t>
            </a:r>
            <a:r>
              <a:rPr lang="zh-TW" altLang="en-US" sz="2500" b="1" dirty="0" smtClean="0">
                <a:solidFill>
                  <a:srgbClr val="692355"/>
                </a:solidFill>
              </a:rPr>
              <a:t>  </a:t>
            </a:r>
            <a:r>
              <a:rPr lang="en-US" altLang="zh-TW" sz="2500" b="1" dirty="0" smtClean="0">
                <a:solidFill>
                  <a:srgbClr val="692355"/>
                </a:solidFill>
              </a:rPr>
              <a:t>2:55-4:40  </a:t>
            </a:r>
            <a:r>
              <a:rPr lang="en-US" altLang="zh-TW" sz="2500" b="1" dirty="0">
                <a:solidFill>
                  <a:srgbClr val="692355"/>
                </a:solidFill>
              </a:rPr>
              <a:t>A1004R  </a:t>
            </a:r>
          </a:p>
          <a:p>
            <a:endParaRPr lang="zh-TW" altLang="en-US" sz="24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2492896"/>
            <a:ext cx="2562078" cy="361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9" y="1772816"/>
            <a:ext cx="2675273" cy="1685109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體驗</a:t>
            </a:r>
            <a:r>
              <a:rPr lang="en-US" altLang="zh-TW" dirty="0" smtClean="0"/>
              <a:t>-</a:t>
            </a:r>
            <a:r>
              <a:rPr lang="zh-TW" altLang="en-US" dirty="0" smtClean="0"/>
              <a:t>遮蔽的身體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2"/>
          <a:stretch/>
        </p:blipFill>
        <p:spPr>
          <a:xfrm>
            <a:off x="6217469" y="3662049"/>
            <a:ext cx="2603004" cy="16566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9" y="3645024"/>
            <a:ext cx="1763216" cy="17710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2163564" cy="180008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16" y="5492258"/>
            <a:ext cx="1896356" cy="108744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77" y="1811957"/>
            <a:ext cx="2150667" cy="161704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r="14891"/>
          <a:stretch/>
        </p:blipFill>
        <p:spPr>
          <a:xfrm>
            <a:off x="4486982" y="3640435"/>
            <a:ext cx="1656184" cy="16782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3" y="5457122"/>
            <a:ext cx="1375643" cy="112257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0" b="33201"/>
          <a:stretch/>
        </p:blipFill>
        <p:spPr>
          <a:xfrm>
            <a:off x="5630899" y="1814139"/>
            <a:ext cx="2219275" cy="164378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716016" y="9754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Q4</a:t>
            </a:r>
            <a:r>
              <a:rPr lang="zh-TW" altLang="zh-TW" dirty="0"/>
              <a:t>：體驗活動，瑜珈、太極拳、等等在課程上的意義為何？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4250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60" y="624768"/>
            <a:ext cx="1479499" cy="2093491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zh-TW" altLang="zh-TW" dirty="0"/>
              <a:t>■結論</a:t>
            </a:r>
            <a:r>
              <a:rPr lang="zh-TW" altLang="zh-TW" dirty="0" smtClean="0"/>
              <a:t>：形成的</a:t>
            </a:r>
            <a:r>
              <a:rPr lang="en-US" altLang="zh-TW" dirty="0" smtClean="0"/>
              <a:t>&amp;</a:t>
            </a:r>
            <a:r>
              <a:rPr lang="zh-TW" altLang="zh-TW" dirty="0" smtClean="0"/>
              <a:t>生成的</a:t>
            </a:r>
            <a:r>
              <a:rPr lang="zh-TW" altLang="en-US" dirty="0" smtClean="0"/>
              <a:t> </a:t>
            </a:r>
            <a:r>
              <a:rPr lang="zh-TW" altLang="zh-TW" dirty="0" smtClean="0"/>
              <a:t>身體</a:t>
            </a:r>
            <a:endParaRPr lang="en-US" altLang="zh-TW" dirty="0" smtClean="0"/>
          </a:p>
          <a:p>
            <a:r>
              <a:rPr lang="zh-TW" altLang="en-US" dirty="0" smtClean="0"/>
              <a:t>     生成的是生物性身體</a:t>
            </a:r>
            <a:endParaRPr lang="en-US" altLang="zh-TW" dirty="0" smtClean="0"/>
          </a:p>
          <a:p>
            <a:r>
              <a:rPr lang="zh-TW" altLang="en-US" dirty="0" smtClean="0"/>
              <a:t>     </a:t>
            </a:r>
            <a:r>
              <a:rPr lang="zh-TW" altLang="zh-TW" dirty="0" smtClean="0"/>
              <a:t>成的</a:t>
            </a:r>
            <a:r>
              <a:rPr lang="zh-TW" altLang="en-US" dirty="0" smtClean="0"/>
              <a:t>是社會性</a:t>
            </a:r>
            <a:r>
              <a:rPr lang="en-US" altLang="zh-TW" dirty="0" smtClean="0"/>
              <a:t>/</a:t>
            </a:r>
            <a:r>
              <a:rPr lang="zh-TW" altLang="en-US" dirty="0" smtClean="0"/>
              <a:t>文化性</a:t>
            </a:r>
            <a:r>
              <a:rPr lang="en-US" altLang="zh-TW" dirty="0" smtClean="0"/>
              <a:t>/</a:t>
            </a:r>
            <a:r>
              <a:rPr lang="zh-TW" altLang="en-US" dirty="0" smtClean="0"/>
              <a:t>歷史性身體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以身為度</a:t>
            </a:r>
            <a:r>
              <a:rPr lang="en-US" altLang="zh-TW" dirty="0" smtClean="0"/>
              <a:t>-</a:t>
            </a:r>
            <a:r>
              <a:rPr lang="zh-TW" altLang="en-US" dirty="0"/>
              <a:t>生活世界因</a:t>
            </a:r>
            <a:r>
              <a:rPr lang="zh-TW" altLang="en-US" dirty="0">
                <a:solidFill>
                  <a:srgbClr val="FF0000"/>
                </a:solidFill>
              </a:rPr>
              <a:t>身體</a:t>
            </a:r>
            <a:r>
              <a:rPr lang="zh-TW" altLang="en-US" dirty="0"/>
              <a:t>而形成</a:t>
            </a:r>
            <a:r>
              <a:rPr lang="en-US" altLang="zh-TW" dirty="0"/>
              <a:t>/</a:t>
            </a:r>
            <a:r>
              <a:rPr lang="zh-TW" altLang="en-US" dirty="0"/>
              <a:t>存在</a:t>
            </a:r>
            <a:r>
              <a:rPr lang="en-US" altLang="zh-TW" dirty="0"/>
              <a:t>/</a:t>
            </a:r>
            <a:r>
              <a:rPr lang="zh-TW" altLang="en-US" dirty="0"/>
              <a:t>發展</a:t>
            </a:r>
            <a:endParaRPr lang="zh-TW" altLang="zh-TW" dirty="0"/>
          </a:p>
          <a:p>
            <a:r>
              <a:rPr lang="en-US" altLang="zh-TW" dirty="0" smtClean="0"/>
              <a:t>(1)</a:t>
            </a:r>
            <a:r>
              <a:rPr lang="zh-TW" altLang="en-US" dirty="0" smtClean="0"/>
              <a:t>以身體為思考點，去重新檢視生活世界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自我</a:t>
            </a:r>
            <a:r>
              <a:rPr lang="en-US" altLang="zh-TW" dirty="0" smtClean="0"/>
              <a:t>/</a:t>
            </a:r>
            <a:r>
              <a:rPr lang="zh-TW" altLang="en-US" dirty="0" smtClean="0"/>
              <a:t>文化</a:t>
            </a:r>
            <a:r>
              <a:rPr lang="en-US" altLang="zh-TW" dirty="0" smtClean="0"/>
              <a:t>/</a:t>
            </a:r>
            <a:r>
              <a:rPr lang="zh-TW" altLang="en-US" dirty="0" smtClean="0"/>
              <a:t>制度</a:t>
            </a:r>
            <a:r>
              <a:rPr lang="en-US" altLang="zh-TW" dirty="0" smtClean="0"/>
              <a:t>)--</a:t>
            </a:r>
            <a:r>
              <a:rPr lang="zh-TW" altLang="en-US" dirty="0" smtClean="0"/>
              <a:t>以身體為量度世界的起點</a:t>
            </a:r>
            <a:endParaRPr lang="en-US" altLang="zh-TW" dirty="0" smtClean="0"/>
          </a:p>
          <a:p>
            <a:r>
              <a:rPr lang="en-US" altLang="zh-TW" dirty="0" smtClean="0"/>
              <a:t>(2)</a:t>
            </a:r>
            <a:r>
              <a:rPr lang="zh-TW" altLang="en-US" dirty="0" smtClean="0"/>
              <a:t>人類的社會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人類的歷史→身體的社會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歷史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以身</a:t>
            </a:r>
            <a:r>
              <a:rPr lang="zh-TW" altLang="en-US" dirty="0" smtClean="0">
                <a:solidFill>
                  <a:srgbClr val="FF0000"/>
                </a:solidFill>
              </a:rPr>
              <a:t>為渡</a:t>
            </a:r>
            <a:r>
              <a:rPr lang="en-US" altLang="zh-TW" dirty="0" smtClean="0"/>
              <a:t>-</a:t>
            </a:r>
            <a:r>
              <a:rPr lang="zh-TW" altLang="en-US" dirty="0" smtClean="0"/>
              <a:t>人生難得，人身難得</a:t>
            </a:r>
            <a:endParaRPr lang="en-US" altLang="zh-TW" dirty="0" smtClean="0"/>
          </a:p>
          <a:p>
            <a:r>
              <a:rPr lang="zh-TW" altLang="en-US" dirty="0" smtClean="0"/>
              <a:t>將被改寫的身體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15" y="4930959"/>
            <a:ext cx="2130648" cy="14193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97031" y="6005666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生化</a:t>
            </a:r>
            <a:r>
              <a:rPr lang="zh-TW" altLang="en-US" b="1" dirty="0" smtClean="0">
                <a:solidFill>
                  <a:srgbClr val="FF0000"/>
                </a:solidFill>
              </a:rPr>
              <a:t>義肢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8532" y="817473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感應式生化電子手義肢有</a:t>
            </a:r>
            <a:r>
              <a:rPr lang="zh-TW" altLang="en-US" dirty="0" smtClean="0">
                <a:solidFill>
                  <a:srgbClr val="FF0000"/>
                </a:solidFill>
              </a:rPr>
              <a:t>觸覺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9124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486600" cy="250033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ea typeface="新細明體" pitchFamily="18" charset="-120"/>
              </a:rPr>
              <a:t>感謝聆聽  </a:t>
            </a: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zh-TW" altLang="en-US" dirty="0" smtClean="0">
                <a:ea typeface="新細明體" pitchFamily="18" charset="-120"/>
              </a:rPr>
              <a:t>敬請指教</a:t>
            </a: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1200" dirty="0" smtClean="0">
                <a:ea typeface="新細明體" pitchFamily="18" charset="-120"/>
              </a:rPr>
              <a:t/>
            </a:r>
            <a:br>
              <a:rPr lang="en-US" altLang="zh-TW" sz="1200" dirty="0" smtClean="0">
                <a:ea typeface="新細明體" pitchFamily="18" charset="-120"/>
              </a:rPr>
            </a:br>
            <a:r>
              <a:rPr lang="en-US" altLang="zh-TW" sz="1200" dirty="0" smtClean="0">
                <a:ea typeface="新細明體" pitchFamily="18" charset="-120"/>
                <a:hlinkClick r:id="rId3"/>
              </a:rPr>
              <a:t> http://sites.powercam.cc/site/ge11 </a:t>
            </a:r>
            <a:r>
              <a:rPr lang="en-US" altLang="zh-TW" sz="1200" dirty="0" smtClean="0">
                <a:ea typeface="新細明體" pitchFamily="18" charset="-120"/>
              </a:rPr>
              <a:t/>
            </a:r>
            <a:br>
              <a:rPr lang="en-US" altLang="zh-TW" sz="1200" dirty="0" smtClean="0">
                <a:ea typeface="新細明體" pitchFamily="18" charset="-120"/>
              </a:rPr>
            </a:br>
            <a:r>
              <a:rPr lang="en-US" altLang="zh-TW" sz="1200" dirty="0" smtClean="0">
                <a:ea typeface="新細明體" pitchFamily="18" charset="-120"/>
                <a:hlinkClick r:id="rId3"/>
              </a:rPr>
              <a:t> http://sites.powercam.cc/site/ge12</a:t>
            </a:r>
            <a:br>
              <a:rPr lang="en-US" altLang="zh-TW" sz="1200" dirty="0" smtClean="0">
                <a:ea typeface="新細明體" pitchFamily="18" charset="-120"/>
                <a:hlinkClick r:id="rId3"/>
              </a:rPr>
            </a:br>
            <a:r>
              <a:rPr lang="en-US" altLang="zh-TW" sz="1200" dirty="0" smtClean="0">
                <a:ea typeface="新細明體" pitchFamily="18" charset="-120"/>
                <a:hlinkClick r:id="rId3"/>
              </a:rPr>
              <a:t> http://sites.powercam.cc/site/ge13 </a:t>
            </a:r>
            <a:r>
              <a:rPr lang="en-US" altLang="zh-TW" sz="1200" dirty="0" smtClean="0">
                <a:ea typeface="新細明體" pitchFamily="18" charset="-120"/>
              </a:rPr>
              <a:t/>
            </a:r>
            <a:br>
              <a:rPr lang="en-US" altLang="zh-TW" sz="1200" dirty="0" smtClean="0">
                <a:ea typeface="新細明體" pitchFamily="18" charset="-120"/>
              </a:rPr>
            </a:br>
            <a:endParaRPr lang="zh-TW" altLang="en-US" sz="1200" dirty="0"/>
          </a:p>
        </p:txBody>
      </p:sp>
      <p:pic>
        <p:nvPicPr>
          <p:cNvPr id="3074" name="Picture 2" descr="C:\Documents and Settings\Administrator\桌面\CYU_GEC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415" y="1859070"/>
            <a:ext cx="3672408" cy="297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00694" y="4069683"/>
            <a:ext cx="262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rgbClr val="FF0000"/>
                </a:solidFill>
              </a:rPr>
              <a:t>感謝  教育部技職司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zh-TW" altLang="en-US" sz="2200" b="1" dirty="0">
                <a:solidFill>
                  <a:srgbClr val="FF0000"/>
                </a:solidFill>
              </a:rPr>
              <a:t>       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2200" b="1" dirty="0" smtClean="0">
                <a:solidFill>
                  <a:srgbClr val="0000FF"/>
                </a:solidFill>
              </a:rPr>
              <a:t>&amp;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計畫辦公室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■期中成果</a:t>
            </a:r>
            <a:r>
              <a:rPr lang="zh-TW" altLang="zh-TW" dirty="0" smtClean="0"/>
              <a:t>報告</a:t>
            </a:r>
            <a:r>
              <a:rPr lang="en-US" altLang="zh-TW" dirty="0" smtClean="0"/>
              <a:t>-</a:t>
            </a:r>
            <a:r>
              <a:rPr lang="zh-TW" altLang="zh-TW" dirty="0"/>
              <a:t>閔宇經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zh-TW" altLang="zh-TW" dirty="0"/>
              <a:t>■引言：</a:t>
            </a:r>
            <a:r>
              <a:rPr lang="zh-TW" altLang="zh-TW" dirty="0">
                <a:solidFill>
                  <a:srgbClr val="FF0000"/>
                </a:solidFill>
              </a:rPr>
              <a:t>以身為度</a:t>
            </a:r>
          </a:p>
          <a:p>
            <a:pPr lvl="0"/>
            <a:r>
              <a:rPr lang="zh-TW" altLang="zh-TW" dirty="0"/>
              <a:t>身體為一切經驗之源。</a:t>
            </a:r>
          </a:p>
          <a:p>
            <a:pPr lvl="0"/>
            <a:r>
              <a:rPr lang="zh-TW" altLang="zh-TW" dirty="0"/>
              <a:t>吾「身」即知存在，無「身」不成社會。</a:t>
            </a:r>
          </a:p>
          <a:p>
            <a:pPr lvl="0"/>
            <a:r>
              <a:rPr lang="zh-TW" altLang="zh-TW" dirty="0"/>
              <a:t>身體是銘刻社會結構的場所、建構社會的手段和連結個體與社會的管道。</a:t>
            </a:r>
          </a:p>
          <a:p>
            <a:pPr lvl="0"/>
            <a:r>
              <a:rPr lang="zh-TW" altLang="zh-TW" dirty="0"/>
              <a:t>從那些尋常被我們看見的「看見」裡，找出不曾被看見的看見。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05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身體向世界開放</a:t>
            </a: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3491880" y="1481328"/>
            <a:ext cx="51949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zh-TW" altLang="en-US" dirty="0" smtClean="0">
                <a:solidFill>
                  <a:srgbClr val="FF0000"/>
                </a:solidFill>
              </a:rPr>
              <a:t>身體</a:t>
            </a:r>
            <a:r>
              <a:rPr lang="zh-TW" altLang="en-US" dirty="0" smtClean="0"/>
              <a:t>及</a:t>
            </a:r>
            <a:r>
              <a:rPr lang="zh-TW" altLang="en-US" dirty="0"/>
              <a:t>所應而生的</a:t>
            </a:r>
            <a:r>
              <a:rPr lang="zh-TW" altLang="en-US" dirty="0" smtClean="0">
                <a:solidFill>
                  <a:srgbClr val="FF0000"/>
                </a:solidFill>
              </a:rPr>
              <a:t>感官</a:t>
            </a:r>
            <a:r>
              <a:rPr lang="zh-TW" altLang="en-US" dirty="0"/>
              <a:t>，是</a:t>
            </a:r>
            <a:r>
              <a:rPr lang="zh-TW" altLang="en-US" dirty="0" smtClean="0"/>
              <a:t>人類</a:t>
            </a:r>
            <a:r>
              <a:rPr lang="zh-TW" altLang="en-US" dirty="0" smtClean="0">
                <a:solidFill>
                  <a:srgbClr val="0000FF"/>
                </a:solidFill>
              </a:rPr>
              <a:t>接觸</a:t>
            </a:r>
            <a:r>
              <a:rPr lang="zh-TW" altLang="en-US" dirty="0"/>
              <a:t>世界</a:t>
            </a:r>
            <a:r>
              <a:rPr lang="zh-TW" altLang="en-US" dirty="0" smtClean="0"/>
              <a:t>的方式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algn="just"/>
            <a:r>
              <a:rPr lang="zh-TW" altLang="en-US" dirty="0" smtClean="0">
                <a:solidFill>
                  <a:srgbClr val="FF0000"/>
                </a:solidFill>
              </a:rPr>
              <a:t>語言</a:t>
            </a:r>
            <a:r>
              <a:rPr lang="zh-TW" altLang="en-US" dirty="0" smtClean="0"/>
              <a:t>以及所應而生的</a:t>
            </a:r>
            <a:r>
              <a:rPr lang="zh-TW" altLang="en-US" dirty="0" smtClean="0">
                <a:solidFill>
                  <a:srgbClr val="FF0000"/>
                </a:solidFill>
              </a:rPr>
              <a:t>符號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意義</a:t>
            </a:r>
            <a:r>
              <a:rPr lang="zh-TW" altLang="en-US" dirty="0" smtClean="0"/>
              <a:t>，是人類</a:t>
            </a:r>
            <a:r>
              <a:rPr lang="zh-TW" altLang="en-US" dirty="0" smtClean="0">
                <a:solidFill>
                  <a:srgbClr val="0000FF"/>
                </a:solidFill>
              </a:rPr>
              <a:t>認識</a:t>
            </a:r>
            <a:r>
              <a:rPr lang="zh-TW" altLang="en-US" dirty="0" smtClean="0"/>
              <a:t>世界的過濾器。</a:t>
            </a:r>
            <a:endParaRPr lang="zh-TW" altLang="zh-TW" dirty="0" smtClean="0"/>
          </a:p>
          <a:p>
            <a:r>
              <a:rPr lang="zh-TW" altLang="en-US" dirty="0" smtClean="0"/>
              <a:t>因此，</a:t>
            </a:r>
            <a:r>
              <a:rPr lang="zh-TW" altLang="en-US" dirty="0" smtClean="0">
                <a:solidFill>
                  <a:srgbClr val="FF0000"/>
                </a:solidFill>
              </a:rPr>
              <a:t>誰</a:t>
            </a:r>
            <a:r>
              <a:rPr lang="zh-TW" altLang="en-US" dirty="0" smtClean="0"/>
              <a:t>認知？</a:t>
            </a:r>
            <a:r>
              <a:rPr lang="zh-TW" altLang="en-US" dirty="0" smtClean="0">
                <a:solidFill>
                  <a:srgbClr val="FF0000"/>
                </a:solidFill>
              </a:rPr>
              <a:t>誰</a:t>
            </a:r>
            <a:r>
              <a:rPr lang="zh-TW" altLang="en-US" dirty="0" smtClean="0"/>
              <a:t>言說？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我</a:t>
            </a:r>
            <a:r>
              <a:rPr lang="zh-TW" altLang="en-US" dirty="0" smtClean="0"/>
              <a:t>認知！</a:t>
            </a:r>
            <a:r>
              <a:rPr lang="zh-TW" altLang="en-US" dirty="0">
                <a:solidFill>
                  <a:srgbClr val="FF0000"/>
                </a:solidFill>
              </a:rPr>
              <a:t>我</a:t>
            </a:r>
            <a:r>
              <a:rPr lang="zh-TW" altLang="en-US" dirty="0" smtClean="0"/>
              <a:t>言說！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其</a:t>
            </a:r>
            <a:r>
              <a:rPr lang="zh-TW" altLang="en-US" dirty="0"/>
              <a:t>實</a:t>
            </a:r>
            <a:r>
              <a:rPr lang="zh-TW" altLang="en-US" dirty="0" smtClean="0"/>
              <a:t>，是</a:t>
            </a:r>
            <a:r>
              <a:rPr lang="zh-TW" altLang="en-US" dirty="0" smtClean="0">
                <a:solidFill>
                  <a:srgbClr val="FF0000"/>
                </a:solidFill>
              </a:rPr>
              <a:t>身體</a:t>
            </a:r>
            <a:r>
              <a:rPr lang="zh-TW" altLang="en-US" dirty="0"/>
              <a:t>承載了</a:t>
            </a:r>
            <a:r>
              <a:rPr lang="zh-TW" altLang="en-US" dirty="0" smtClean="0">
                <a:solidFill>
                  <a:srgbClr val="FF0000"/>
                </a:solidFill>
              </a:rPr>
              <a:t>我</a:t>
            </a:r>
            <a:r>
              <a:rPr lang="zh-TW" altLang="en-US" dirty="0"/>
              <a:t>的</a:t>
            </a:r>
            <a:r>
              <a:rPr lang="zh-TW" altLang="en-US" dirty="0" smtClean="0"/>
              <a:t>存在，身體成為被放入</a:t>
            </a:r>
            <a:r>
              <a:rPr lang="en-US" altLang="zh-TW" dirty="0" smtClean="0"/>
              <a:t>[</a:t>
            </a:r>
            <a:r>
              <a:rPr lang="zh-TW" altLang="en-US" dirty="0" smtClean="0"/>
              <a:t>   </a:t>
            </a:r>
            <a:r>
              <a:rPr lang="en-US" altLang="zh-TW" dirty="0" smtClean="0"/>
              <a:t>]</a:t>
            </a:r>
            <a:r>
              <a:rPr lang="zh-TW" altLang="en-US" dirty="0" smtClean="0"/>
              <a:t>內，被遮蔽的身體，懸置的存在。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13" name="AutoShape 2" descr="「笛卡兒」的圖片搜尋結果"/>
          <p:cNvSpPr>
            <a:spLocks noChangeAspect="1" noChangeArrowheads="1"/>
          </p:cNvSpPr>
          <p:nvPr/>
        </p:nvSpPr>
        <p:spPr bwMode="auto">
          <a:xfrm>
            <a:off x="-31750" y="-136525"/>
            <a:ext cx="876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8746"/>
            <a:ext cx="1743075" cy="1714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520680" y="292494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笛卡兒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6" y="3789040"/>
            <a:ext cx="2785207" cy="18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zh-TW" altLang="zh-TW" dirty="0"/>
              <a:t>■規訓中的身體→「身體化」？身體的社會化</a:t>
            </a:r>
            <a:r>
              <a:rPr lang="zh-TW" altLang="zh-TW" dirty="0" smtClean="0"/>
              <a:t>過程</a:t>
            </a:r>
            <a:endParaRPr lang="en-US" altLang="zh-TW" dirty="0" smtClean="0"/>
          </a:p>
          <a:p>
            <a:r>
              <a:rPr lang="zh-TW" altLang="en-US" dirty="0" smtClean="0"/>
              <a:t>傳統社會學中的社會化，探討人格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我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，如何獲得，以及如何在社會化過程中轉變。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身體</a:t>
            </a:r>
            <a:r>
              <a:rPr lang="zh-TW" altLang="en-US" dirty="0"/>
              <a:t>的</a:t>
            </a:r>
            <a:r>
              <a:rPr lang="zh-TW" altLang="en-US" dirty="0" smtClean="0"/>
              <a:t>社會</a:t>
            </a:r>
            <a:r>
              <a:rPr lang="en-US" altLang="zh-TW" dirty="0" smtClean="0"/>
              <a:t>(</a:t>
            </a:r>
            <a:r>
              <a:rPr lang="zh-TW" altLang="en-US" dirty="0" smtClean="0"/>
              <a:t>哲</a:t>
            </a:r>
            <a:r>
              <a:rPr lang="en-US" altLang="zh-TW" dirty="0" smtClean="0"/>
              <a:t>)</a:t>
            </a:r>
            <a:r>
              <a:rPr lang="zh-TW" altLang="en-US" dirty="0" smtClean="0"/>
              <a:t>學</a:t>
            </a:r>
            <a:r>
              <a:rPr lang="zh-TW" altLang="en-US" dirty="0"/>
              <a:t>，</a:t>
            </a:r>
            <a:r>
              <a:rPr lang="zh-TW" altLang="en-US" dirty="0" smtClean="0"/>
              <a:t>探討人格</a:t>
            </a:r>
            <a:r>
              <a:rPr lang="en-US" altLang="zh-TW" dirty="0" smtClean="0"/>
              <a:t>(</a:t>
            </a:r>
            <a:r>
              <a:rPr lang="zh-TW" altLang="en-US" dirty="0"/>
              <a:t>我</a:t>
            </a:r>
            <a:r>
              <a:rPr lang="en-US" altLang="zh-TW" dirty="0" smtClean="0"/>
              <a:t>)</a:t>
            </a:r>
            <a:r>
              <a:rPr lang="zh-TW" altLang="en-US" dirty="0" smtClean="0"/>
              <a:t>所承載的身體，在社會化過程的關係，自我是生活世界的化身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社會哲學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1282030" cy="1608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5555" y="32849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艾瑞克森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1296144" cy="16201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47426" y="32849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顧里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52" y="2884824"/>
            <a:ext cx="1281252" cy="16827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44332" y="32849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米德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928883" y="1481328"/>
            <a:ext cx="5757917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在</a:t>
            </a:r>
            <a:r>
              <a:rPr lang="zh-TW" altLang="zh-TW" dirty="0"/>
              <a:t>胡塞</a:t>
            </a:r>
            <a:r>
              <a:rPr lang="zh-TW" altLang="zh-TW" dirty="0" smtClean="0"/>
              <a:t>爾</a:t>
            </a:r>
            <a:r>
              <a:rPr lang="zh-TW" altLang="en-US" dirty="0" smtClean="0"/>
              <a:t>哪裡，身</a:t>
            </a:r>
            <a:r>
              <a:rPr lang="zh-TW" altLang="zh-TW" dirty="0" smtClean="0"/>
              <a:t>體能</a:t>
            </a:r>
            <a:r>
              <a:rPr lang="zh-TW" altLang="zh-TW" dirty="0"/>
              <a:t>建立</a:t>
            </a:r>
            <a:r>
              <a:rPr lang="zh-TW" altLang="zh-TW" dirty="0">
                <a:solidFill>
                  <a:srgbClr val="FF0000"/>
                </a:solidFill>
              </a:rPr>
              <a:t>屬己</a:t>
            </a:r>
            <a:r>
              <a:rPr lang="zh-TW" altLang="zh-TW" dirty="0"/>
              <a:t>的感覺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以知覺方式</a:t>
            </a:r>
            <a:r>
              <a:rPr lang="zh-TW" altLang="zh-TW" dirty="0" smtClean="0"/>
              <a:t>產生本體感受，形成自我</a:t>
            </a:r>
            <a:r>
              <a:rPr lang="zh-TW" altLang="zh-TW" dirty="0"/>
              <a:t>的</a:t>
            </a:r>
            <a:r>
              <a:rPr lang="zh-TW" altLang="zh-TW" dirty="0" smtClean="0"/>
              <a:t>邊界</a:t>
            </a:r>
            <a:r>
              <a:rPr lang="zh-TW" altLang="zh-TW" dirty="0"/>
              <a:t>，</a:t>
            </a:r>
            <a:r>
              <a:rPr lang="zh-TW" altLang="en-US" dirty="0" smtClean="0"/>
              <a:t>並</a:t>
            </a:r>
            <a:r>
              <a:rPr lang="zh-TW" altLang="zh-TW" dirty="0" smtClean="0"/>
              <a:t>標</a:t>
            </a:r>
            <a:r>
              <a:rPr lang="zh-TW" altLang="zh-TW" dirty="0"/>
              <a:t>定「我的身體」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自我以對他人</a:t>
            </a:r>
            <a:r>
              <a:rPr lang="zh-TW" altLang="zh-TW" dirty="0" smtClean="0"/>
              <a:t>軀體的</a:t>
            </a:r>
            <a:r>
              <a:rPr lang="zh-TW" altLang="zh-TW" dirty="0"/>
              <a:t>經驗開始，透過各種意識</a:t>
            </a:r>
            <a:r>
              <a:rPr lang="zh-TW" altLang="zh-TW" dirty="0" smtClean="0"/>
              <a:t>能力，</a:t>
            </a:r>
            <a:r>
              <a:rPr lang="zh-TW" altLang="zh-TW" dirty="0"/>
              <a:t>使「他我」的意識以及「他我」的視域被導出，因而開啟一個交互主體的客觀領域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這裡關心的是：</a:t>
            </a:r>
            <a:endParaRPr lang="en-US" altLang="zh-TW" dirty="0"/>
          </a:p>
          <a:p>
            <a:r>
              <a:rPr lang="zh-TW" altLang="en-US" dirty="0"/>
              <a:t>生物性身體→社會性身體</a:t>
            </a: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現象學</a:t>
            </a:r>
            <a:r>
              <a:rPr lang="en-US" altLang="zh-TW" dirty="0" smtClean="0"/>
              <a:t>/</a:t>
            </a:r>
            <a:endParaRPr lang="zh-TW" altLang="en-US" dirty="0"/>
          </a:p>
        </p:txBody>
      </p:sp>
      <p:sp>
        <p:nvSpPr>
          <p:cNvPr id="5" name="AutoShape 2" descr="「胡塞爾」的圖片搜尋結果"/>
          <p:cNvSpPr>
            <a:spLocks noChangeAspect="1" noChangeArrowheads="1"/>
          </p:cNvSpPr>
          <p:nvPr/>
        </p:nvSpPr>
        <p:spPr bwMode="auto">
          <a:xfrm>
            <a:off x="-31750" y="-136525"/>
            <a:ext cx="10763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3496"/>
            <a:ext cx="1450504" cy="20887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1720" y="234888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胡塞</a:t>
            </a:r>
            <a:r>
              <a:rPr lang="zh-TW" altLang="zh-TW" dirty="0" smtClean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2566"/>
            <a:ext cx="1506912" cy="212474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85003" y="42930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梅</a:t>
            </a:r>
            <a:r>
              <a:rPr lang="zh-TW" altLang="zh-TW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洛龐</a:t>
            </a:r>
            <a:r>
              <a:rPr lang="zh-TW" altLang="zh-TW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蒂</a:t>
            </a:r>
            <a:endParaRPr lang="zh-TW" altLang="en-US" dirty="0">
              <a:solidFill>
                <a:srgbClr val="FF0000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Q1</a:t>
            </a:r>
            <a:r>
              <a:rPr lang="zh-TW" altLang="zh-TW" dirty="0"/>
              <a:t>：身體的宰制</a:t>
            </a:r>
            <a:r>
              <a:rPr lang="en-US" altLang="zh-TW" dirty="0"/>
              <a:t> [</a:t>
            </a:r>
            <a:r>
              <a:rPr lang="zh-TW" altLang="zh-TW" dirty="0"/>
              <a:t>身體如何被訓服在性別與社會、歷史與文化當中</a:t>
            </a:r>
            <a:r>
              <a:rPr lang="en-US" altLang="zh-TW" dirty="0"/>
              <a:t>]</a:t>
            </a:r>
            <a:endParaRPr lang="zh-TW" altLang="zh-TW" dirty="0"/>
          </a:p>
          <a:p>
            <a:r>
              <a:rPr lang="en-US" altLang="zh-TW" dirty="0" smtClean="0"/>
              <a:t>Q2</a:t>
            </a:r>
            <a:r>
              <a:rPr lang="zh-TW" altLang="zh-TW" dirty="0"/>
              <a:t>：身體的使用方式</a:t>
            </a:r>
            <a:r>
              <a:rPr lang="en-US" altLang="zh-TW" dirty="0"/>
              <a:t> [</a:t>
            </a:r>
            <a:r>
              <a:rPr lang="zh-TW" altLang="zh-TW" dirty="0"/>
              <a:t>是否有性別與社會、歷史與文化的差異</a:t>
            </a:r>
            <a:r>
              <a:rPr lang="en-US" altLang="zh-TW" dirty="0"/>
              <a:t>]</a:t>
            </a:r>
            <a:endParaRPr lang="zh-TW" altLang="zh-TW" dirty="0"/>
          </a:p>
          <a:p>
            <a:r>
              <a:rPr lang="en-US" altLang="zh-TW" dirty="0" smtClean="0"/>
              <a:t>[</a:t>
            </a:r>
            <a:r>
              <a:rPr lang="zh-TW" altLang="zh-TW" dirty="0"/>
              <a:t>每人回應</a:t>
            </a:r>
            <a:r>
              <a:rPr lang="en-US" altLang="zh-TW" dirty="0"/>
              <a:t>3-5</a:t>
            </a:r>
            <a:r>
              <a:rPr lang="zh-TW" altLang="zh-TW" dirty="0"/>
              <a:t>分鐘</a:t>
            </a:r>
            <a:r>
              <a:rPr lang="en-US" altLang="zh-TW" dirty="0"/>
              <a:t>]</a:t>
            </a:r>
            <a:r>
              <a:rPr lang="zh-TW" altLang="zh-TW" dirty="0"/>
              <a:t>就各自課程主題，例如醫療、性別、飲食、服飾</a:t>
            </a:r>
            <a:r>
              <a:rPr lang="en-US" altLang="zh-TW" dirty="0"/>
              <a:t>…</a:t>
            </a:r>
            <a:r>
              <a:rPr lang="zh-TW" altLang="zh-TW" dirty="0"/>
              <a:t>等舉例回應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7"/>
            <a:ext cx="1440160" cy="22199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4"/>
          <a:stretch/>
        </p:blipFill>
        <p:spPr>
          <a:xfrm>
            <a:off x="2267744" y="4209652"/>
            <a:ext cx="2632855" cy="219829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3828448"/>
            <a:ext cx="1738536" cy="261255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7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>
          <a:xfrm>
            <a:off x="5652120" y="5085184"/>
            <a:ext cx="2562225" cy="1689399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407"/>
            <a:ext cx="2458616" cy="1843961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身體的使用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宰制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25" y="1417638"/>
            <a:ext cx="2214198" cy="182873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74651"/>
            <a:ext cx="2486025" cy="18383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6992"/>
            <a:ext cx="3075770" cy="172819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48" y="1413446"/>
            <a:ext cx="1647627" cy="164762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0" y="3316213"/>
            <a:ext cx="1480375" cy="1865272"/>
          </a:xfrm>
          <a:prstGeom prst="rect">
            <a:avLst/>
          </a:prstGeom>
        </p:spPr>
      </p:pic>
      <p:sp>
        <p:nvSpPr>
          <p:cNvPr id="21" name="AutoShape 20" descr="「青年守則」的圖片搜尋結果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4" b="35730"/>
          <a:stretch/>
        </p:blipFill>
        <p:spPr>
          <a:xfrm>
            <a:off x="420612" y="5085183"/>
            <a:ext cx="3112357" cy="10113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2" y="5066337"/>
            <a:ext cx="2416477" cy="161098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26" y="3316213"/>
            <a:ext cx="2214197" cy="176897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8" y="3275301"/>
            <a:ext cx="1260642" cy="18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2543175" cy="180022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身體的使用</a:t>
            </a:r>
            <a:r>
              <a:rPr lang="en-US" altLang="zh-TW" dirty="0"/>
              <a:t>-</a:t>
            </a:r>
            <a:r>
              <a:rPr lang="zh-TW" altLang="en-US" dirty="0"/>
              <a:t>宰制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8158"/>
            <a:ext cx="2543175" cy="16348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1800225" cy="18002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5"/>
          <a:stretch/>
        </p:blipFill>
        <p:spPr>
          <a:xfrm>
            <a:off x="4932040" y="1556792"/>
            <a:ext cx="2986094" cy="18002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90441"/>
            <a:ext cx="2388989" cy="150261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6940"/>
            <a:ext cx="2310904" cy="153444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0"/>
          <a:stretch/>
        </p:blipFill>
        <p:spPr>
          <a:xfrm>
            <a:off x="2339752" y="5172778"/>
            <a:ext cx="1728192" cy="123516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98" y="3577230"/>
            <a:ext cx="1106114" cy="141582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55" y="5171303"/>
            <a:ext cx="3129825" cy="123664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61" y="1752338"/>
            <a:ext cx="1117643" cy="149019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58" y="5141141"/>
            <a:ext cx="1343322" cy="13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r>
              <a:rPr lang="zh-TW" altLang="zh-TW" dirty="0"/>
              <a:t>■被懸置</a:t>
            </a:r>
            <a:r>
              <a:rPr lang="en-US" altLang="zh-TW" dirty="0"/>
              <a:t>(</a:t>
            </a:r>
            <a:r>
              <a:rPr lang="zh-TW" altLang="zh-TW" dirty="0"/>
              <a:t>存而不論</a:t>
            </a:r>
            <a:r>
              <a:rPr lang="en-US" altLang="zh-TW" dirty="0"/>
              <a:t>)</a:t>
            </a:r>
            <a:r>
              <a:rPr lang="zh-TW" altLang="zh-TW" dirty="0"/>
              <a:t>的身體→「我與他者」之間的社會互動，其實是「身體與身體」之間的互動</a:t>
            </a:r>
          </a:p>
          <a:p>
            <a:r>
              <a:rPr lang="en-US" altLang="zh-TW" dirty="0" smtClean="0"/>
              <a:t>Q3</a:t>
            </a:r>
            <a:r>
              <a:rPr lang="zh-TW" altLang="zh-TW" dirty="0"/>
              <a:t>：</a:t>
            </a:r>
            <a:r>
              <a:rPr lang="en-US" altLang="zh-TW" dirty="0"/>
              <a:t>(</a:t>
            </a:r>
            <a:r>
              <a:rPr lang="zh-TW" altLang="zh-TW" dirty="0"/>
              <a:t>如何</a:t>
            </a:r>
            <a:r>
              <a:rPr lang="en-US" altLang="zh-TW" dirty="0"/>
              <a:t>)</a:t>
            </a:r>
            <a:r>
              <a:rPr lang="zh-TW" altLang="zh-TW" dirty="0"/>
              <a:t>自省自覺</a:t>
            </a:r>
            <a:r>
              <a:rPr lang="en-US" altLang="zh-TW" dirty="0"/>
              <a:t>(</a:t>
            </a:r>
            <a:r>
              <a:rPr lang="zh-TW" altLang="zh-TW" dirty="0"/>
              <a:t>的意義何在？</a:t>
            </a:r>
            <a:r>
              <a:rPr lang="en-US" altLang="zh-TW" dirty="0" smtClean="0"/>
              <a:t>)[</a:t>
            </a:r>
            <a:r>
              <a:rPr lang="zh-TW" altLang="zh-TW" dirty="0" smtClean="0"/>
              <a:t>每人</a:t>
            </a:r>
            <a:r>
              <a:rPr lang="en-US" altLang="zh-TW" dirty="0" smtClean="0"/>
              <a:t>3-5</a:t>
            </a:r>
            <a:r>
              <a:rPr lang="zh-TW" altLang="zh-TW" dirty="0"/>
              <a:t>分鐘</a:t>
            </a:r>
            <a:r>
              <a:rPr lang="en-US" altLang="zh-TW" dirty="0"/>
              <a:t>]</a:t>
            </a: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限制：去除這些外在身體的宰制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是否能得到真正的</a:t>
            </a:r>
            <a:r>
              <a:rPr lang="zh-TW" altLang="en-US" dirty="0" smtClean="0">
                <a:solidFill>
                  <a:srgbClr val="FF0000"/>
                </a:solidFill>
              </a:rPr>
              <a:t>我是誰</a:t>
            </a:r>
            <a:r>
              <a:rPr lang="zh-TW" altLang="en-US" dirty="0" smtClean="0"/>
              <a:t>？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minber</a:t>
            </a:r>
            <a:r>
              <a:rPr lang="zh-TW" altLang="en-US" sz="1600" dirty="0" smtClean="0">
                <a:solidFill>
                  <a:srgbClr val="FF0000"/>
                </a:solidFill>
              </a:rPr>
              <a:t>笛卡兒</a:t>
            </a:r>
            <a:r>
              <a:rPr lang="zh-TW" altLang="en-US" sz="1600" dirty="0">
                <a:solidFill>
                  <a:srgbClr val="FF0000"/>
                </a:solidFill>
              </a:rPr>
              <a:t>的問題</a:t>
            </a:r>
            <a:r>
              <a:rPr lang="en-US" altLang="zh-TW" sz="1600" dirty="0">
                <a:solidFill>
                  <a:srgbClr val="FF0000"/>
                </a:solidFill>
              </a:rPr>
              <a:t>/</a:t>
            </a:r>
            <a:r>
              <a:rPr lang="zh-TW" altLang="en-US" sz="1600" dirty="0">
                <a:solidFill>
                  <a:srgbClr val="FF0000"/>
                </a:solidFill>
              </a:rPr>
              <a:t>笛卡兒</a:t>
            </a:r>
            <a:r>
              <a:rPr lang="zh-TW" altLang="en-US" sz="1600" dirty="0" smtClean="0">
                <a:solidFill>
                  <a:srgbClr val="FF0000"/>
                </a:solidFill>
              </a:rPr>
              <a:t>困境</a:t>
            </a:r>
            <a:r>
              <a:rPr lang="en-US" altLang="zh-TW" sz="1600" dirty="0" smtClean="0">
                <a:solidFill>
                  <a:srgbClr val="FF0000"/>
                </a:solidFill>
              </a:rPr>
              <a:t>)</a:t>
            </a:r>
            <a:endParaRPr lang="zh-TW" altLang="en-US" sz="16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DCAF-3BF7-4B46-BA2B-E0EA179AB6C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解謎  正解知見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2664296" cy="1661387"/>
          </a:xfrm>
          <a:prstGeom prst="rect">
            <a:avLst/>
          </a:prstGeom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5724128" y="1855365"/>
            <a:ext cx="296267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zh-TW" altLang="en-US" dirty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3635897" y="2965118"/>
            <a:ext cx="5068526" cy="2336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梅</a:t>
            </a:r>
            <a:r>
              <a:rPr lang="zh-TW" altLang="zh-TW" sz="1800" dirty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洛龐</a:t>
            </a:r>
            <a:r>
              <a:rPr lang="zh-TW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蒂</a:t>
            </a:r>
            <a:r>
              <a:rPr lang="zh-TW" altLang="en-US" sz="1800" dirty="0" smtClean="0"/>
              <a:t>→</a:t>
            </a:r>
            <a:r>
              <a:rPr lang="zh-TW" altLang="zh-TW" sz="1800" dirty="0" smtClean="0"/>
              <a:t>主觀</a:t>
            </a:r>
            <a:r>
              <a:rPr lang="zh-TW" altLang="zh-TW" sz="1800" dirty="0"/>
              <a:t>性的客體</a:t>
            </a:r>
            <a:r>
              <a:rPr lang="zh-TW" altLang="zh-TW" sz="1800" dirty="0" smtClean="0"/>
              <a:t>、客觀性</a:t>
            </a:r>
            <a:r>
              <a:rPr lang="zh-TW" altLang="zh-TW" sz="1800" dirty="0"/>
              <a:t>的主體</a:t>
            </a:r>
            <a:endParaRPr lang="zh-TW" altLang="zh-TW" sz="1800" dirty="0" smtClean="0"/>
          </a:p>
          <a:p>
            <a:r>
              <a:rPr lang="zh-TW" altLang="zh-TW" sz="1800" dirty="0"/>
              <a:t>主體走入了與其他主體共同行動與實踐的世界，共同展開存在意義</a:t>
            </a:r>
            <a:r>
              <a:rPr lang="zh-TW" altLang="zh-TW" sz="1800" dirty="0" smtClean="0"/>
              <a:t>，</a:t>
            </a:r>
            <a:r>
              <a:rPr lang="zh-TW" altLang="en-US" sz="1800" dirty="0" smtClean="0"/>
              <a:t>從</a:t>
            </a:r>
            <a:r>
              <a:rPr lang="zh-TW" altLang="zh-TW" sz="1800" dirty="0" smtClean="0"/>
              <a:t>「</a:t>
            </a:r>
            <a:r>
              <a:rPr lang="zh-TW" altLang="zh-TW" sz="1800" dirty="0"/>
              <a:t>思維主體」的意涵</a:t>
            </a:r>
            <a:r>
              <a:rPr lang="zh-TW" altLang="zh-TW" sz="1800" dirty="0" smtClean="0"/>
              <a:t>，轉為</a:t>
            </a:r>
            <a:r>
              <a:rPr lang="zh-TW" altLang="zh-TW" sz="1800" dirty="0"/>
              <a:t>「行動主體</a:t>
            </a:r>
            <a:r>
              <a:rPr lang="en-US" altLang="zh-TW" sz="1800" dirty="0"/>
              <a:t>(</a:t>
            </a:r>
            <a:r>
              <a:rPr lang="zh-TW" altLang="zh-TW" sz="1800" dirty="0"/>
              <a:t>肉身主體</a:t>
            </a:r>
            <a:r>
              <a:rPr lang="en-US" altLang="zh-TW" sz="1800" dirty="0"/>
              <a:t>)</a:t>
            </a:r>
            <a:r>
              <a:rPr lang="zh-TW" altLang="zh-TW" sz="1800" dirty="0" smtClean="0"/>
              <a:t>」</a:t>
            </a:r>
            <a:r>
              <a:rPr lang="zh-TW" altLang="en-US" sz="1800" dirty="0" smtClean="0"/>
              <a:t> 。</a:t>
            </a:r>
            <a:endParaRPr lang="en-US" altLang="zh-TW" sz="1800" dirty="0" smtClean="0"/>
          </a:p>
          <a:p>
            <a:r>
              <a:rPr lang="en-US" altLang="zh-TW" sz="1800" dirty="0" err="1" smtClean="0"/>
              <a:t>minber</a:t>
            </a:r>
            <a:endParaRPr lang="en-US" altLang="zh-TW" sz="1800" dirty="0" smtClean="0"/>
          </a:p>
          <a:p>
            <a:r>
              <a:rPr lang="zh-TW" altLang="en-US" sz="1800" dirty="0" smtClean="0"/>
              <a:t>身體</a:t>
            </a:r>
            <a:r>
              <a:rPr lang="zh-TW" altLang="en-US" sz="1800" dirty="0"/>
              <a:t>是密碼</a:t>
            </a:r>
            <a:r>
              <a:rPr lang="en-US" altLang="zh-TW" sz="1800" dirty="0"/>
              <a:t>/</a:t>
            </a:r>
            <a:r>
              <a:rPr lang="zh-TW" altLang="en-US" sz="1800" dirty="0"/>
              <a:t>程式，與社會</a:t>
            </a:r>
            <a:r>
              <a:rPr lang="en-US" altLang="zh-TW" sz="1800" dirty="0"/>
              <a:t>/</a:t>
            </a:r>
            <a:r>
              <a:rPr lang="zh-TW" altLang="en-US" sz="1800" dirty="0"/>
              <a:t>世界共一合相。</a:t>
            </a:r>
            <a:endParaRPr lang="en-US" altLang="zh-TW" sz="1800" dirty="0"/>
          </a:p>
          <a:p>
            <a:r>
              <a:rPr lang="zh-TW" altLang="en-US" sz="1800" dirty="0"/>
              <a:t>獲得身體→熟悉使用→失去身體的過程。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0121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2269</TotalTime>
  <Words>695</Words>
  <Application>Microsoft Office PowerPoint</Application>
  <PresentationFormat>如螢幕大小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匯合</vt:lpstr>
      <vt:lpstr>104學年度教育部技專校院通識課程革新計畫  身體與文化 課群</vt:lpstr>
      <vt:lpstr>PowerPoint 簡報</vt:lpstr>
      <vt:lpstr>身體向世界開放</vt:lpstr>
      <vt:lpstr>社會學/社會哲學</vt:lpstr>
      <vt:lpstr>現象學/</vt:lpstr>
      <vt:lpstr>PowerPoint 簡報</vt:lpstr>
      <vt:lpstr>身體的使用-宰制</vt:lpstr>
      <vt:lpstr>身體的使用-宰制</vt:lpstr>
      <vt:lpstr>解謎  正解知見</vt:lpstr>
      <vt:lpstr>體驗-遮蔽的身體</vt:lpstr>
      <vt:lpstr>PowerPoint 簡報</vt:lpstr>
      <vt:lpstr>感謝聆聽   敬請指教   http://sites.powercam.cc/site/ge11   http://sites.powercam.cc/site/ge12  http://sites.powercam.cc/site/ge13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教育部現代公民核心能力課程計畫 凝視與再現：移民社會與多元認同 課群</dc:title>
  <dc:creator>uch20135</dc:creator>
  <cp:lastModifiedBy>User</cp:lastModifiedBy>
  <cp:revision>499</cp:revision>
  <dcterms:created xsi:type="dcterms:W3CDTF">2014-05-31T09:27:23Z</dcterms:created>
  <dcterms:modified xsi:type="dcterms:W3CDTF">2015-12-13T18:59:58Z</dcterms:modified>
</cp:coreProperties>
</file>